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theme/themeOverride1.xml" ContentType="application/vnd.openxmlformats-officedocument.themeOverride+xml"/>
  <Override PartName="/ppt/charts/chart8.xml" ContentType="application/vnd.openxmlformats-officedocument.drawingml.chart+xml"/>
  <Override PartName="/ppt/theme/themeOverride2.xml" ContentType="application/vnd.openxmlformats-officedocument.themeOverride+xml"/>
  <Override PartName="/ppt/charts/chart9.xml" ContentType="application/vnd.openxmlformats-officedocument.drawingml.chart+xml"/>
  <Override PartName="/ppt/theme/themeOverride3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2.xml" ContentType="application/vnd.openxmlformats-officedocument.drawingml.chart+xml"/>
  <Override PartName="/ppt/notesSlides/notesSlide17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5.xml" ContentType="application/vnd.openxmlformats-officedocument.drawingml.chart+xml"/>
  <Override PartName="/ppt/notesSlides/notesSlide20.xml" ContentType="application/vnd.openxmlformats-officedocument.presentationml.notesSlide+xml"/>
  <Override PartName="/ppt/charts/chart16.xml" ContentType="application/vnd.openxmlformats-officedocument.drawingml.chart+xml"/>
  <Override PartName="/ppt/notesSlides/notesSlide21.xml" ContentType="application/vnd.openxmlformats-officedocument.presentationml.notesSlide+xml"/>
  <Override PartName="/ppt/charts/chart17.xml" ContentType="application/vnd.openxmlformats-officedocument.drawingml.chart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8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22.xml" ContentType="application/vnd.openxmlformats-officedocument.drawingml.chart+xml"/>
  <Override PartName="/ppt/notesSlides/notesSlide29.xml" ContentType="application/vnd.openxmlformats-officedocument.presentationml.notesSlide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585" r:id="rId2"/>
    <p:sldId id="654" r:id="rId3"/>
    <p:sldId id="655" r:id="rId4"/>
    <p:sldId id="571" r:id="rId5"/>
    <p:sldId id="604" r:id="rId6"/>
    <p:sldId id="685" r:id="rId7"/>
    <p:sldId id="679" r:id="rId8"/>
    <p:sldId id="680" r:id="rId9"/>
    <p:sldId id="681" r:id="rId10"/>
    <p:sldId id="625" r:id="rId11"/>
    <p:sldId id="675" r:id="rId12"/>
    <p:sldId id="605" r:id="rId13"/>
    <p:sldId id="621" r:id="rId14"/>
    <p:sldId id="695" r:id="rId15"/>
    <p:sldId id="544" r:id="rId16"/>
    <p:sldId id="678" r:id="rId17"/>
    <p:sldId id="610" r:id="rId18"/>
    <p:sldId id="696" r:id="rId19"/>
    <p:sldId id="688" r:id="rId20"/>
    <p:sldId id="608" r:id="rId21"/>
    <p:sldId id="689" r:id="rId22"/>
    <p:sldId id="616" r:id="rId23"/>
    <p:sldId id="690" r:id="rId24"/>
    <p:sldId id="550" r:id="rId25"/>
    <p:sldId id="666" r:id="rId26"/>
    <p:sldId id="657" r:id="rId27"/>
    <p:sldId id="638" r:id="rId28"/>
    <p:sldId id="639" r:id="rId29"/>
    <p:sldId id="617" r:id="rId30"/>
    <p:sldId id="620" r:id="rId31"/>
    <p:sldId id="691" r:id="rId32"/>
    <p:sldId id="630" r:id="rId33"/>
    <p:sldId id="686" r:id="rId34"/>
    <p:sldId id="692" r:id="rId35"/>
    <p:sldId id="628" r:id="rId36"/>
    <p:sldId id="693" r:id="rId37"/>
    <p:sldId id="687" r:id="rId38"/>
    <p:sldId id="667" r:id="rId39"/>
    <p:sldId id="633" r:id="rId40"/>
    <p:sldId id="668" r:id="rId41"/>
    <p:sldId id="671" r:id="rId42"/>
    <p:sldId id="634" r:id="rId43"/>
    <p:sldId id="670" r:id="rId44"/>
    <p:sldId id="652" r:id="rId45"/>
    <p:sldId id="635" r:id="rId46"/>
    <p:sldId id="647" r:id="rId47"/>
    <p:sldId id="677" r:id="rId48"/>
    <p:sldId id="645" r:id="rId49"/>
    <p:sldId id="676" r:id="rId50"/>
    <p:sldId id="664" r:id="rId51"/>
    <p:sldId id="649" r:id="rId52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99"/>
    <a:srgbClr val="0000FF"/>
    <a:srgbClr val="FF0066"/>
    <a:srgbClr val="FF3399"/>
    <a:srgbClr val="9900CC"/>
    <a:srgbClr val="1CA869"/>
    <a:srgbClr val="CC0099"/>
    <a:srgbClr val="00A84C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8" autoAdjust="0"/>
    <p:restoredTop sz="92348" autoAdjust="0"/>
  </p:normalViewPr>
  <p:slideViewPr>
    <p:cSldViewPr>
      <p:cViewPr>
        <p:scale>
          <a:sx n="75" d="100"/>
          <a:sy n="75" d="100"/>
        </p:scale>
        <p:origin x="-142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68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172.27.14.50\COMMON\9001-KAIZEN\5.'Q'%20KAIZEN%20PROJECT\8.%20PRESENTATION\1.%20MIQC-PRESENTATION\MIQC-2018\BACK%20UP%20DATA\BACK%20UP%20SHEET%20-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\\172.27.14.50\COMMON\9001-KAIZEN\5.'Q'%20KAIZEN%20PROJECT\6.%20PRESENTATION\1.%20MIQC-PRESENTATION\MIQC-2018\BACK%20UP%20DATA\BACK%20UP%20SHEET%20-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\\172.27.14.50\COMMON\9001-KAIZEN\5.'Q'%20KAIZEN%20PROJECT\6.%20PRESENTATION\1.%20MIQC-PRESENTATION\MIQC-2018\BACK%20UP%20DATA\BACK%20UP%20SHEET%20-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\\172.27.14.50\Common\9001-KAIZEN\5.'Q'%20KAIZEN%20PROJECT\6.%20PRESENTATION\2.%20GTM%20PRESENTATION\GTM%20KAIZEN%20-%202017\BACKUP%20SHEETS\CALCULATION\CALCULATION%20SHEET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izenblr\Desktop\MIQC-2018\BACK%20UP%20DATA\BACK%20UP%20SHEET%20-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izenblr\Desktop\BACK%20UP%20SHEET%20-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\\172.27.14.50\COMMON\9001-KAIZEN\5.'Q'%20KAIZEN%20PROJECT\8.%20PRESENTATION\1.%20MIQC-PRESENTATION\MIQC-2018\BACK%20UP%20DATA\BACK%20UP%20SHEET%20-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\\172.27.14.50\COMMON\9001-KAIZEN\5.'Q'%20KAIZEN%20PROJECT\8.%20PRESENTATION\1.%20MIQC-PRESENTATION\MIQC-2018\BACK%20UP%20DATA\FORK%20TIGHT%20DATA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\\172.27.14.50\COMMON\9001-KAIZEN\5.'Q'%20KAIZEN%20PROJECT\8.%20PRESENTATION\1.%20MIQC-PRESENTATION\MIQC-2018\BACK%20UP%20DATA\FORK%20TIGHT%20DATA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\\172.27.14.50\COMMON\9001-KAIZEN\5.'Q'%20KAIZEN%20PROJECT\8.%20PRESENTATION\1.%20MIQC-PRESENTATION\MIQC-2018\BACK%20UP%20DATA\BACK%20UP%20SHEET%20-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\\172.27.14.50\COMMON\9001-KAIZEN\5.'Q'%20KAIZEN%20PROJECT\8.%20PRESENTATION\1.%20MIQC-PRESENTATION\MIQC-2018\BACK%20UP%20DATA\FORK%20TIGHT%20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172.27.14.50\COMMON\9001-KAIZEN\5.'Q'%20KAIZEN%20PROJECT\8.%20PRESENTATION\1.%20MIQC-PRESENTATION\MIQC-2018\BACK%20UP%20DATA\BACK%20UP%20SHEET%20-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\\172.27.14.50\COMMON\9001-KAIZEN\5.'Q'%20KAIZEN%20PROJECT\8.%20PRESENTATION\1.%20MIQC-PRESENTATION\MIQC-2018\BACK%20UP%20DATA\BACK%20UP%20SHEET%20-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izenblr\Desktop\BACK%20UP%20SHEET%20-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\\172.27.14.50\COMMON\9001-KAIZEN\5.'Q'%20KAIZEN%20PROJECT\6.%20PRESENTATION\1.%20MIQC-PRESENTATION\MIQC-2018\BACK%20UP%20DATA\FORK%20TIGHT%20DATA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\\172.27.14.50\COMMON\9001-KAIZEN\5.'Q'%20KAIZEN%20PROJECT\6.%20PRESENTATION\1.%20MIQC-PRESENTATION\MIQC-2018\BACK%20UP%20DATA\BACK%20UP%20DATA\FORK%20TIGHT%20DATA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izenblr\Desktop\MIQC-2018\BACK%20UP%20DATA\BACK%20UP%20SHEET%20-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izenblr\Desktop\MIQC-2018\BACK%20UP%20DATA\BACK%20UP%20SHEET%20-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izenblr\Desktop\BACK%20UP%20SHEET%20-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izenblr\Desktop\BACK%20UP%20SHEET%20-.xlsx" TargetMode="Externa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izenblr\Desktop\BACK%20UP%20SHEET%20-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izenblr\Desktop\BACK%20UP%20SHEET%20-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izenblr\Desktop\BACK%20UP%20SHEET%20-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\\172.27.14.50\COMMON\9001-KAIZEN\5.'Q'%20KAIZEN%20PROJECT\8.%20PRESENTATION\1.%20MIQC-PRESENTATION\MIQC-2018\BACK%20UP%20DATA\FORK%20TIGHT%20DATA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aizenblr\Desktop\MIQC-2018\BACK%20UP%20DATA\FORK%20TIGHT%20DATA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file:///\\172.27.14.50\COMMON\9001-KAIZEN\5.'Q'%20KAIZEN%20PROJECT\6.%20PRESENTATION\1.%20MIQC-PRESENTATION\MIQC-2017%20~%2018\NHC%20CIRCLE%202018\GEAR%20COUNTER%20T-1.xlsx" TargetMode="External"/><Relationship Id="rId1" Type="http://schemas.openxmlformats.org/officeDocument/2006/relationships/themeOverride" Target="../theme/themeOverride1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oleObject" Target="file:///\\172.27.14.50\COMMON\9001-KAIZEN\5.'Q'%20KAIZEN%20PROJECT\6.%20PRESENTATION\1.%20MIQC-PRESENTATION\MIQC-2017%20~%2018\NHC%20CIRCLE%202018\GEAR%20COUNTER%20T-1.xlsx" TargetMode="External"/><Relationship Id="rId1" Type="http://schemas.openxmlformats.org/officeDocument/2006/relationships/themeOverride" Target="../theme/themeOverride2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oleObject" Target="file:///\\172.27.14.50\COMMON\9001-KAIZEN\5.'Q'%20KAIZEN%20PROJECT\6.%20PRESENTATION\1.%20MIQC-PRESENTATION\MIQC-2017%20~%2018\NHC%20CIRCLE%202018\GEAR%20COUNTER%20T-1.xlsx" TargetMode="External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sz="1800" dirty="0">
                <a:solidFill>
                  <a:schemeClr val="tx1"/>
                </a:solidFill>
              </a:rPr>
              <a:t>GEAR</a:t>
            </a:r>
            <a:r>
              <a:rPr lang="en-IN" sz="1800" baseline="0" dirty="0">
                <a:solidFill>
                  <a:schemeClr val="tx1"/>
                </a:solidFill>
              </a:rPr>
              <a:t> KTEL REWORK QUANTITY COMPONENT WISE  JULY -17 TO SEP-17</a:t>
            </a:r>
            <a:endParaRPr lang="en-IN" sz="1800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1AD0-40C1-98A8-750542217865}"/>
              </c:ext>
            </c:extLst>
          </c:dPt>
          <c:dLbls>
            <c:dLbl>
              <c:idx val="0"/>
              <c:layout>
                <c:manualLayout>
                  <c:x val="4.37279237109559E-2"/>
                  <c:y val="4.91520866643036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0-40C1-98A8-7505422178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'MIQC- 18 (2)'!$H$36:$H$46</c:f>
              <c:strCache>
                <c:ptCount val="11"/>
                <c:pt idx="0">
                  <c:v>M3</c:v>
                </c:pt>
                <c:pt idx="1">
                  <c:v>C4</c:v>
                </c:pt>
                <c:pt idx="2">
                  <c:v>M4</c:v>
                </c:pt>
                <c:pt idx="3">
                  <c:v>PKS</c:v>
                </c:pt>
                <c:pt idx="4">
                  <c:v>GPD</c:v>
                </c:pt>
                <c:pt idx="5">
                  <c:v>M2</c:v>
                </c:pt>
                <c:pt idx="6">
                  <c:v>GKIS</c:v>
                </c:pt>
                <c:pt idx="7">
                  <c:v>GSDN</c:v>
                </c:pt>
                <c:pt idx="8">
                  <c:v>C2</c:v>
                </c:pt>
                <c:pt idx="9">
                  <c:v>C3</c:v>
                </c:pt>
                <c:pt idx="10">
                  <c:v>C1</c:v>
                </c:pt>
              </c:strCache>
            </c:strRef>
          </c:cat>
          <c:val>
            <c:numRef>
              <c:f>'MIQC- 18 (2)'!$I$36:$I$46</c:f>
              <c:numCache>
                <c:formatCode>General</c:formatCode>
                <c:ptCount val="11"/>
                <c:pt idx="0">
                  <c:v>3118</c:v>
                </c:pt>
                <c:pt idx="1">
                  <c:v>1025</c:v>
                </c:pt>
                <c:pt idx="2">
                  <c:v>510</c:v>
                </c:pt>
                <c:pt idx="3">
                  <c:v>180</c:v>
                </c:pt>
                <c:pt idx="4">
                  <c:v>130</c:v>
                </c:pt>
                <c:pt idx="5">
                  <c:v>126</c:v>
                </c:pt>
                <c:pt idx="6">
                  <c:v>110</c:v>
                </c:pt>
                <c:pt idx="7">
                  <c:v>104</c:v>
                </c:pt>
                <c:pt idx="8">
                  <c:v>104</c:v>
                </c:pt>
                <c:pt idx="9">
                  <c:v>94</c:v>
                </c:pt>
                <c:pt idx="10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73B-4168-8EFB-5366EC05F3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038656"/>
        <c:axId val="33218560"/>
      </c:barChart>
      <c:lineChart>
        <c:grouping val="standard"/>
        <c:varyColors val="0"/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4.1490569000138741E-2"/>
                  <c:y val="-5.587447117112889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8AC-4496-BB20-653737BCA32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'MIQC- 18 (2)'!$H$36:$H$47</c:f>
              <c:strCache>
                <c:ptCount val="11"/>
                <c:pt idx="0">
                  <c:v>M3</c:v>
                </c:pt>
                <c:pt idx="1">
                  <c:v>C4</c:v>
                </c:pt>
                <c:pt idx="2">
                  <c:v>M4</c:v>
                </c:pt>
                <c:pt idx="3">
                  <c:v>PKS</c:v>
                </c:pt>
                <c:pt idx="4">
                  <c:v>GPD</c:v>
                </c:pt>
                <c:pt idx="5">
                  <c:v>M2</c:v>
                </c:pt>
                <c:pt idx="6">
                  <c:v>GKIS</c:v>
                </c:pt>
                <c:pt idx="7">
                  <c:v>GSDN</c:v>
                </c:pt>
                <c:pt idx="8">
                  <c:v>C2</c:v>
                </c:pt>
                <c:pt idx="9">
                  <c:v>C3</c:v>
                </c:pt>
                <c:pt idx="10">
                  <c:v>C1</c:v>
                </c:pt>
              </c:strCache>
            </c:strRef>
          </c:cat>
          <c:val>
            <c:numRef>
              <c:f>'MIQC- 18 (2)'!$K$36:$K$47</c:f>
              <c:numCache>
                <c:formatCode>0.00%</c:formatCode>
                <c:ptCount val="12"/>
                <c:pt idx="0">
                  <c:v>0.55968407826243061</c:v>
                </c:pt>
                <c:pt idx="1">
                  <c:v>0.74367259019924614</c:v>
                </c:pt>
                <c:pt idx="2">
                  <c:v>0.83521809369952471</c:v>
                </c:pt>
                <c:pt idx="3">
                  <c:v>0.86752827140550193</c:v>
                </c:pt>
                <c:pt idx="4">
                  <c:v>0.89086339974869777</c:v>
                </c:pt>
                <c:pt idx="5">
                  <c:v>0.9134805241428825</c:v>
                </c:pt>
                <c:pt idx="6">
                  <c:v>0.93322563274098891</c:v>
                </c:pt>
                <c:pt idx="7">
                  <c:v>0.95189373541555289</c:v>
                </c:pt>
                <c:pt idx="8">
                  <c:v>0.97056183809010954</c:v>
                </c:pt>
                <c:pt idx="9">
                  <c:v>0.98743493089211176</c:v>
                </c:pt>
                <c:pt idx="10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73B-4168-8EFB-5366EC05F3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221632"/>
        <c:axId val="33220096"/>
      </c:lineChart>
      <c:catAx>
        <c:axId val="2803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18560"/>
        <c:crosses val="autoZero"/>
        <c:auto val="1"/>
        <c:lblAlgn val="ctr"/>
        <c:lblOffset val="100"/>
        <c:noMultiLvlLbl val="0"/>
      </c:catAx>
      <c:valAx>
        <c:axId val="33218560"/>
        <c:scaling>
          <c:orientation val="minMax"/>
          <c:max val="5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038656"/>
        <c:crosses val="autoZero"/>
        <c:crossBetween val="between"/>
      </c:valAx>
      <c:valAx>
        <c:axId val="33220096"/>
        <c:scaling>
          <c:orientation val="minMax"/>
          <c:max val="1"/>
        </c:scaling>
        <c:delete val="0"/>
        <c:axPos val="r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21632"/>
        <c:crosses val="max"/>
        <c:crossBetween val="between"/>
      </c:valAx>
      <c:catAx>
        <c:axId val="33221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332200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 rtl="0">
              <a:defRPr lang="en-US"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u="none" strike="noStrike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 DISTORTION STUDY - HARD STAGE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6063512259138341"/>
          <c:y val="0.25498869932925367"/>
          <c:w val="0.83936487740861665"/>
          <c:h val="0.62903142315544158"/>
        </c:manualLayout>
      </c:layout>
      <c:lineChart>
        <c:grouping val="standard"/>
        <c:varyColors val="0"/>
        <c:ser>
          <c:idx val="0"/>
          <c:order val="0"/>
          <c:tx>
            <c:strRef>
              <c:f>'MIQC- 18 (3)'!$D$42</c:f>
              <c:strCache>
                <c:ptCount val="1"/>
                <c:pt idx="0">
                  <c:v>HARD ACTUAL</c:v>
                </c:pt>
              </c:strCache>
            </c:strRef>
          </c:tx>
          <c:spPr>
            <a:ln w="28575">
              <a:solidFill>
                <a:srgbClr val="00B050"/>
              </a:solidFill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'MIQC- 18 (3)'!$D$43:$D$51</c:f>
              <c:numCache>
                <c:formatCode>General</c:formatCode>
                <c:ptCount val="9"/>
                <c:pt idx="0">
                  <c:v>5.13</c:v>
                </c:pt>
                <c:pt idx="1">
                  <c:v>5.14</c:v>
                </c:pt>
                <c:pt idx="2">
                  <c:v>5.1499999999999995</c:v>
                </c:pt>
                <c:pt idx="3">
                  <c:v>5.14</c:v>
                </c:pt>
                <c:pt idx="4">
                  <c:v>5.14</c:v>
                </c:pt>
                <c:pt idx="5">
                  <c:v>5.14</c:v>
                </c:pt>
                <c:pt idx="6">
                  <c:v>5.14</c:v>
                </c:pt>
                <c:pt idx="7">
                  <c:v>5.1499999999999995</c:v>
                </c:pt>
                <c:pt idx="8">
                  <c:v>5.14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9E5-4F6E-B373-2B4FBF60CFDB}"/>
            </c:ext>
          </c:extLst>
        </c:ser>
        <c:ser>
          <c:idx val="1"/>
          <c:order val="1"/>
          <c:tx>
            <c:strRef>
              <c:f>'MIQC- 18 (3)'!$G$42</c:f>
              <c:strCache>
                <c:ptCount val="1"/>
                <c:pt idx="0">
                  <c:v>HARD LCL</c:v>
                </c:pt>
              </c:strCache>
            </c:strRef>
          </c:tx>
          <c:spPr>
            <a:ln w="28575">
              <a:solidFill>
                <a:srgbClr val="FF0000"/>
              </a:solidFill>
            </a:ln>
          </c:spPr>
          <c:marker>
            <c:symbol val="none"/>
          </c:marker>
          <c:val>
            <c:numRef>
              <c:f>'MIQC- 18 (3)'!$G$43:$G$51</c:f>
              <c:numCache>
                <c:formatCode>General</c:formatCode>
                <c:ptCount val="9"/>
                <c:pt idx="0">
                  <c:v>5.1099999999999985</c:v>
                </c:pt>
                <c:pt idx="1">
                  <c:v>5.1099999999999985</c:v>
                </c:pt>
                <c:pt idx="2">
                  <c:v>5.1099999999999985</c:v>
                </c:pt>
                <c:pt idx="3">
                  <c:v>5.1099999999999985</c:v>
                </c:pt>
                <c:pt idx="4">
                  <c:v>5.1099999999999985</c:v>
                </c:pt>
                <c:pt idx="5">
                  <c:v>5.1099999999999985</c:v>
                </c:pt>
                <c:pt idx="6">
                  <c:v>5.1099999999999985</c:v>
                </c:pt>
                <c:pt idx="7">
                  <c:v>5.1099999999999985</c:v>
                </c:pt>
                <c:pt idx="8">
                  <c:v>5.1099999999999985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59E5-4F6E-B373-2B4FBF60CFDB}"/>
            </c:ext>
          </c:extLst>
        </c:ser>
        <c:ser>
          <c:idx val="2"/>
          <c:order val="2"/>
          <c:tx>
            <c:strRef>
              <c:f>'MIQC- 18 (3)'!$H$42</c:f>
              <c:strCache>
                <c:ptCount val="1"/>
                <c:pt idx="0">
                  <c:v>HARD UCL</c:v>
                </c:pt>
              </c:strCache>
            </c:strRef>
          </c:tx>
          <c:spPr>
            <a:ln w="28575">
              <a:solidFill>
                <a:srgbClr val="0000FF"/>
              </a:solidFill>
            </a:ln>
          </c:spPr>
          <c:marker>
            <c:symbol val="none"/>
          </c:marker>
          <c:val>
            <c:numRef>
              <c:f>'MIQC- 18 (3)'!$H$43:$H$51</c:f>
              <c:numCache>
                <c:formatCode>General</c:formatCode>
                <c:ptCount val="9"/>
                <c:pt idx="0">
                  <c:v>5.1499999999999995</c:v>
                </c:pt>
                <c:pt idx="1">
                  <c:v>5.1499999999999995</c:v>
                </c:pt>
                <c:pt idx="2">
                  <c:v>5.1499999999999995</c:v>
                </c:pt>
                <c:pt idx="3">
                  <c:v>5.1499999999999995</c:v>
                </c:pt>
                <c:pt idx="4">
                  <c:v>5.1499999999999995</c:v>
                </c:pt>
                <c:pt idx="5">
                  <c:v>5.1499999999999995</c:v>
                </c:pt>
                <c:pt idx="6">
                  <c:v>5.1499999999999995</c:v>
                </c:pt>
                <c:pt idx="7">
                  <c:v>5.1499999999999995</c:v>
                </c:pt>
                <c:pt idx="8">
                  <c:v>5.1499999999999995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59E5-4F6E-B373-2B4FBF60C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065984"/>
        <c:axId val="75071872"/>
      </c:lineChart>
      <c:catAx>
        <c:axId val="7506598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75071872"/>
        <c:crosses val="autoZero"/>
        <c:auto val="1"/>
        <c:lblAlgn val="ctr"/>
        <c:lblOffset val="100"/>
        <c:noMultiLvlLbl val="0"/>
      </c:catAx>
      <c:valAx>
        <c:axId val="7507187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 algn="ctr" rtl="0">
                  <a:defRPr lang="en-US" sz="1200" b="1" i="0" u="none" strike="noStrike" kern="1200" baseline="0" dirty="0">
                    <a:solidFill>
                      <a:prstClr val="black"/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en-US" sz="1200" b="1" i="0" u="none" strike="noStrike" kern="1200" baseline="0" dirty="0">
                    <a:solidFill>
                      <a:prstClr val="black"/>
                    </a:solidFill>
                    <a:latin typeface="+mj-lt"/>
                    <a:ea typeface="+mn-ea"/>
                    <a:cs typeface="+mn-cs"/>
                  </a:rPr>
                  <a:t>MM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200">
                <a:solidFill>
                  <a:schemeClr val="tx1"/>
                </a:solidFill>
              </a:defRPr>
            </a:pPr>
            <a:endParaRPr lang="en-US"/>
          </a:p>
        </c:txPr>
        <c:crossAx val="75065984"/>
        <c:crosses val="autoZero"/>
        <c:crossBetween val="between"/>
      </c:valAx>
      <c:spPr>
        <a:ln>
          <a:noFill/>
        </a:ln>
      </c:spPr>
    </c:plotArea>
    <c:legend>
      <c:legendPos val="r"/>
      <c:layout>
        <c:manualLayout>
          <c:xMode val="edge"/>
          <c:yMode val="edge"/>
          <c:x val="0"/>
          <c:y val="0.11742198891805217"/>
          <c:w val="0.99874921826141605"/>
          <c:h val="0.10763305628463167"/>
        </c:manualLayout>
      </c:layout>
      <c:overlay val="0"/>
      <c:spPr>
        <a:ln w="28575"/>
      </c:spPr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tx1"/>
                </a:solidFill>
              </a:rPr>
              <a:t>HT DISTORTION  STUDY - SOFT STAGE 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5115893539366293"/>
          <c:y val="0.2253786160954987"/>
          <c:w val="0.8172450084355749"/>
          <c:h val="0.65607283464567312"/>
        </c:manualLayout>
      </c:layout>
      <c:lineChart>
        <c:grouping val="standard"/>
        <c:varyColors val="0"/>
        <c:ser>
          <c:idx val="0"/>
          <c:order val="0"/>
          <c:tx>
            <c:strRef>
              <c:f>'MIQC- 18 (3)'!$C$42</c:f>
              <c:strCache>
                <c:ptCount val="1"/>
                <c:pt idx="0">
                  <c:v>SOFT ACTUAL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'MIQC- 18 (3)'!$C$43:$C$51</c:f>
              <c:numCache>
                <c:formatCode>General</c:formatCode>
                <c:ptCount val="9"/>
                <c:pt idx="0">
                  <c:v>5.17</c:v>
                </c:pt>
                <c:pt idx="1">
                  <c:v>5.17</c:v>
                </c:pt>
                <c:pt idx="2">
                  <c:v>5.18</c:v>
                </c:pt>
                <c:pt idx="3">
                  <c:v>5.17</c:v>
                </c:pt>
                <c:pt idx="4">
                  <c:v>5.1599999999999975</c:v>
                </c:pt>
                <c:pt idx="5">
                  <c:v>5.17</c:v>
                </c:pt>
                <c:pt idx="6">
                  <c:v>5.1599999999999975</c:v>
                </c:pt>
                <c:pt idx="7">
                  <c:v>5.17</c:v>
                </c:pt>
                <c:pt idx="8">
                  <c:v>5.17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F4B-41DE-9CC4-05CB41B4AC59}"/>
            </c:ext>
          </c:extLst>
        </c:ser>
        <c:ser>
          <c:idx val="2"/>
          <c:order val="1"/>
          <c:tx>
            <c:strRef>
              <c:f>'MIQC- 18 (3)'!$E$42</c:f>
              <c:strCache>
                <c:ptCount val="1"/>
                <c:pt idx="0">
                  <c:v>SOFT LCL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'MIQC- 18 (3)'!$E$43:$E$51</c:f>
              <c:numCache>
                <c:formatCode>General</c:formatCode>
                <c:ptCount val="9"/>
                <c:pt idx="0">
                  <c:v>5.1499999999999995</c:v>
                </c:pt>
                <c:pt idx="1">
                  <c:v>5.1499999999999995</c:v>
                </c:pt>
                <c:pt idx="2">
                  <c:v>5.1499999999999995</c:v>
                </c:pt>
                <c:pt idx="3">
                  <c:v>5.1499999999999995</c:v>
                </c:pt>
                <c:pt idx="4">
                  <c:v>5.1499999999999995</c:v>
                </c:pt>
                <c:pt idx="5">
                  <c:v>5.1499999999999995</c:v>
                </c:pt>
                <c:pt idx="6">
                  <c:v>5.1499999999999995</c:v>
                </c:pt>
                <c:pt idx="7">
                  <c:v>5.1499999999999995</c:v>
                </c:pt>
                <c:pt idx="8">
                  <c:v>5.1499999999999995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2F4B-41DE-9CC4-05CB41B4AC59}"/>
            </c:ext>
          </c:extLst>
        </c:ser>
        <c:ser>
          <c:idx val="3"/>
          <c:order val="2"/>
          <c:tx>
            <c:strRef>
              <c:f>'MIQC- 18 (3)'!$F$42</c:f>
              <c:strCache>
                <c:ptCount val="1"/>
                <c:pt idx="0">
                  <c:v>SOFT UCL</c:v>
                </c:pt>
              </c:strCache>
            </c:strRef>
          </c:tx>
          <c:spPr>
            <a:ln w="28575" cap="rnd">
              <a:solidFill>
                <a:srgbClr val="0000FF"/>
              </a:solidFill>
              <a:round/>
            </a:ln>
            <a:effectLst/>
          </c:spPr>
          <c:marker>
            <c:symbol val="none"/>
          </c:marker>
          <c:val>
            <c:numRef>
              <c:f>'MIQC- 18 (3)'!$F$43:$F$51</c:f>
              <c:numCache>
                <c:formatCode>General</c:formatCode>
                <c:ptCount val="9"/>
                <c:pt idx="0">
                  <c:v>5.1899999999999995</c:v>
                </c:pt>
                <c:pt idx="1">
                  <c:v>5.1899999999999995</c:v>
                </c:pt>
                <c:pt idx="2">
                  <c:v>5.1899999999999995</c:v>
                </c:pt>
                <c:pt idx="3">
                  <c:v>5.1899999999999995</c:v>
                </c:pt>
                <c:pt idx="4">
                  <c:v>5.1899999999999995</c:v>
                </c:pt>
                <c:pt idx="5">
                  <c:v>5.1899999999999995</c:v>
                </c:pt>
                <c:pt idx="6">
                  <c:v>5.1899999999999995</c:v>
                </c:pt>
                <c:pt idx="7">
                  <c:v>5.1899999999999995</c:v>
                </c:pt>
                <c:pt idx="8">
                  <c:v>5.1899999999999995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2F4B-41DE-9CC4-05CB41B4AC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137792"/>
        <c:axId val="75139328"/>
      </c:lineChart>
      <c:catAx>
        <c:axId val="751377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139328"/>
        <c:crosses val="autoZero"/>
        <c:auto val="1"/>
        <c:lblAlgn val="ctr"/>
        <c:lblOffset val="100"/>
        <c:noMultiLvlLbl val="0"/>
      </c:catAx>
      <c:valAx>
        <c:axId val="7513932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 sz="1200">
                    <a:latin typeface="+mj-lt"/>
                  </a:defRPr>
                </a:pPr>
                <a:r>
                  <a:rPr lang="en-US" sz="1200" dirty="0">
                    <a:latin typeface="+mj-lt"/>
                  </a:rPr>
                  <a:t>MM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137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"/>
          <c:y val="0.13389180519101779"/>
          <c:w val="1"/>
          <c:h val="6.1336759988334814E-2"/>
        </c:manualLayout>
      </c:layout>
      <c:overlay val="0"/>
      <c:spPr>
        <a:ln w="28575"/>
      </c:spPr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ja-JP"/>
            </a:pPr>
            <a:r>
              <a:rPr lang="en-US"/>
              <a:t>M-3 K67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0203634503314229"/>
          <c:y val="0.11689990716225976"/>
          <c:w val="0.86124049112505063"/>
          <c:h val="0.70693303075106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AFTER!$E$15</c:f>
              <c:strCache>
                <c:ptCount val="1"/>
                <c:pt idx="0">
                  <c:v>AFTER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A86-4361-96FE-20A8D858BC0C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A86-4361-96FE-20A8D858BC0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AFTER!$A$16:$A$19</c:f>
              <c:strCache>
                <c:ptCount val="4"/>
                <c:pt idx="0">
                  <c:v>TURNING-1</c:v>
                </c:pt>
                <c:pt idx="1">
                  <c:v>TURNING-2</c:v>
                </c:pt>
                <c:pt idx="2">
                  <c:v>BROACHING</c:v>
                </c:pt>
                <c:pt idx="3">
                  <c:v>SHAPPING</c:v>
                </c:pt>
              </c:strCache>
            </c:strRef>
          </c:cat>
          <c:val>
            <c:numRef>
              <c:f>AFTER!$E$16:$E$19</c:f>
              <c:numCache>
                <c:formatCode>General</c:formatCode>
                <c:ptCount val="4"/>
                <c:pt idx="0">
                  <c:v>27.18</c:v>
                </c:pt>
                <c:pt idx="1">
                  <c:v>26.810000000000031</c:v>
                </c:pt>
                <c:pt idx="2">
                  <c:v>17.38</c:v>
                </c:pt>
                <c:pt idx="3">
                  <c:v>22.64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CFB-4BE6-9542-A6493D3FE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5271552"/>
        <c:axId val="75277440"/>
      </c:barChart>
      <c:catAx>
        <c:axId val="75271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en-US"/>
          </a:p>
        </c:txPr>
        <c:crossAx val="75277440"/>
        <c:crosses val="autoZero"/>
        <c:auto val="1"/>
        <c:lblAlgn val="ctr"/>
        <c:lblOffset val="100"/>
        <c:noMultiLvlLbl val="0"/>
      </c:catAx>
      <c:valAx>
        <c:axId val="75277440"/>
        <c:scaling>
          <c:orientation val="minMax"/>
          <c:max val="4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lang="ja-JP"/>
                </a:pPr>
                <a:r>
                  <a:rPr lang="en-US"/>
                  <a:t>CT IN SECS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 b="1"/>
            </a:pPr>
            <a:endParaRPr lang="en-US"/>
          </a:p>
        </c:txPr>
        <c:crossAx val="75271552"/>
        <c:crosses val="autoZero"/>
        <c:crossBetween val="between"/>
      </c:valAx>
    </c:plotArea>
    <c:plotVisOnly val="1"/>
    <c:dispBlanksAs val="gap"/>
    <c:showDLblsOverMax val="0"/>
  </c:chart>
  <c:spPr>
    <a:ln w="19050">
      <a:solidFill>
        <a:sysClr val="windowText" lastClr="000000"/>
      </a:solidFill>
    </a:ln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ja-JP"/>
            </a:pPr>
            <a:r>
              <a:rPr lang="en-US"/>
              <a:t>TOOL LIFE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481-46EE-BE2E-341802F444DB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481-46EE-BE2E-341802F444DB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481-46EE-BE2E-341802F444D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14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Sheet1!$O$2:$O$4</c:f>
              <c:strCache>
                <c:ptCount val="3"/>
                <c:pt idx="0">
                  <c:v>TARGET</c:v>
                </c:pt>
                <c:pt idx="1">
                  <c:v>BEFORE</c:v>
                </c:pt>
                <c:pt idx="2">
                  <c:v>AFTER</c:v>
                </c:pt>
              </c:strCache>
            </c:strRef>
          </c:cat>
          <c:val>
            <c:numRef>
              <c:f>Sheet1!$P$2:$P$4</c:f>
              <c:numCache>
                <c:formatCode>General</c:formatCode>
                <c:ptCount val="3"/>
                <c:pt idx="0">
                  <c:v>500</c:v>
                </c:pt>
                <c:pt idx="1">
                  <c:v>200</c:v>
                </c:pt>
                <c:pt idx="2">
                  <c:v>350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E481-46EE-BE2E-341802F44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4710016"/>
        <c:axId val="93983488"/>
      </c:barChart>
      <c:catAx>
        <c:axId val="747100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ja-JP" sz="1400" b="1" i="1"/>
            </a:pPr>
            <a:endParaRPr lang="en-US"/>
          </a:p>
        </c:txPr>
        <c:crossAx val="93983488"/>
        <c:crosses val="autoZero"/>
        <c:auto val="1"/>
        <c:lblAlgn val="ctr"/>
        <c:lblOffset val="100"/>
        <c:noMultiLvlLbl val="0"/>
      </c:catAx>
      <c:valAx>
        <c:axId val="9398348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 sz="1050" b="1"/>
            </a:pPr>
            <a:endParaRPr lang="en-US"/>
          </a:p>
        </c:txPr>
        <c:crossAx val="74710016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M-3 CYCLE TIME</a:t>
            </a:r>
          </a:p>
        </c:rich>
      </c:tx>
      <c:layout>
        <c:manualLayout>
          <c:xMode val="edge"/>
          <c:yMode val="edge"/>
          <c:x val="0.27852941888326838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5975484447299962"/>
          <c:y val="0.19407477429281086"/>
          <c:w val="0.8195927496276012"/>
          <c:h val="0.58713869248799655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9A4-4584-B5E5-AA7D6052AB9D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9A4-4584-B5E5-AA7D6052AB9D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9A4-4584-B5E5-AA7D6052AB9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'MIQC- 18 (3)'!$C$21:$C$23</c:f>
              <c:strCache>
                <c:ptCount val="3"/>
                <c:pt idx="0">
                  <c:v>BEFORE</c:v>
                </c:pt>
                <c:pt idx="1">
                  <c:v>AFTER</c:v>
                </c:pt>
                <c:pt idx="2">
                  <c:v>AFTER IMPROVEMENT</c:v>
                </c:pt>
              </c:strCache>
            </c:strRef>
          </c:cat>
          <c:val>
            <c:numRef>
              <c:f>'MIQC- 18 (3)'!$D$21:$D$23</c:f>
              <c:numCache>
                <c:formatCode>General</c:formatCode>
                <c:ptCount val="3"/>
                <c:pt idx="0">
                  <c:v>26.810000000000024</c:v>
                </c:pt>
                <c:pt idx="1">
                  <c:v>28.95</c:v>
                </c:pt>
                <c:pt idx="2">
                  <c:v>26.8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F9A4-4584-B5E5-AA7D6052AB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4884224"/>
        <c:axId val="74885760"/>
      </c:barChart>
      <c:catAx>
        <c:axId val="748842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/>
                </a:solidFill>
              </a:defRPr>
            </a:pPr>
            <a:endParaRPr lang="en-US"/>
          </a:p>
        </c:txPr>
        <c:crossAx val="74885760"/>
        <c:crosses val="autoZero"/>
        <c:auto val="1"/>
        <c:lblAlgn val="ctr"/>
        <c:lblOffset val="100"/>
        <c:noMultiLvlLbl val="0"/>
      </c:catAx>
      <c:valAx>
        <c:axId val="74885760"/>
        <c:scaling>
          <c:orientation val="minMax"/>
          <c:min val="2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TIME IN SEC</a:t>
                </a:r>
              </a:p>
            </c:rich>
          </c:tx>
          <c:layout>
            <c:manualLayout>
              <c:xMode val="edge"/>
              <c:yMode val="edge"/>
              <c:x val="1.5855933240278567E-2"/>
              <c:y val="0.3659256920767843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74884224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ja-JP" sz="1600"/>
            </a:pPr>
            <a:r>
              <a:rPr lang="en-US" sz="1600"/>
              <a:t>TOOL LIFE</a:t>
            </a:r>
          </a:p>
        </c:rich>
      </c:tx>
      <c:layout>
        <c:manualLayout>
          <c:xMode val="edge"/>
          <c:yMode val="edge"/>
          <c:x val="0.36325420304495942"/>
          <c:y val="0"/>
        </c:manualLayout>
      </c:layout>
      <c:overlay val="1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92D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12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Sheet1!$E$2:$E$3</c:f>
              <c:strCache>
                <c:ptCount val="2"/>
                <c:pt idx="0">
                  <c:v>TARGET</c:v>
                </c:pt>
                <c:pt idx="1">
                  <c:v>ACTUAL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500</c:v>
                </c:pt>
                <c:pt idx="1">
                  <c:v>500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C97-4A3F-AC51-35BA7303B8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2305152"/>
        <c:axId val="102311040"/>
      </c:barChart>
      <c:catAx>
        <c:axId val="102305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ja-JP" sz="1100" b="1"/>
            </a:pPr>
            <a:endParaRPr lang="en-US"/>
          </a:p>
        </c:txPr>
        <c:crossAx val="102311040"/>
        <c:crosses val="autoZero"/>
        <c:auto val="1"/>
        <c:lblAlgn val="ctr"/>
        <c:lblOffset val="100"/>
        <c:noMultiLvlLbl val="0"/>
      </c:catAx>
      <c:valAx>
        <c:axId val="1023110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 b="1"/>
            </a:pPr>
            <a:endParaRPr lang="en-US"/>
          </a:p>
        </c:txPr>
        <c:crossAx val="102305152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ja-JP"/>
            </a:pPr>
            <a:r>
              <a:rPr lang="en-US"/>
              <a:t>FORK TIGHT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504D">
                <a:lumMod val="40000"/>
                <a:lumOff val="60000"/>
              </a:srgb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1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'M-3'!$A$60:$A$63</c:f>
              <c:strCache>
                <c:ptCount val="4"/>
                <c:pt idx="0">
                  <c:v>SEP4W</c:v>
                </c:pt>
                <c:pt idx="1">
                  <c:v>Oct 1W</c:v>
                </c:pt>
                <c:pt idx="2">
                  <c:v>Oct 2W</c:v>
                </c:pt>
                <c:pt idx="3">
                  <c:v>Oct 3W</c:v>
                </c:pt>
              </c:strCache>
            </c:strRef>
          </c:cat>
          <c:val>
            <c:numRef>
              <c:f>'M-3'!$B$60:$B$63</c:f>
              <c:numCache>
                <c:formatCode>General</c:formatCode>
                <c:ptCount val="4"/>
                <c:pt idx="0">
                  <c:v>116</c:v>
                </c:pt>
                <c:pt idx="1">
                  <c:v>564</c:v>
                </c:pt>
                <c:pt idx="2">
                  <c:v>102</c:v>
                </c:pt>
                <c:pt idx="3">
                  <c:v>154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04B-4B9F-AAEF-46FC70361D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3833984"/>
        <c:axId val="103835520"/>
      </c:barChart>
      <c:catAx>
        <c:axId val="1038339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ja-JP" sz="1200" b="1"/>
            </a:pPr>
            <a:endParaRPr lang="en-US"/>
          </a:p>
        </c:txPr>
        <c:crossAx val="103835520"/>
        <c:crosses val="autoZero"/>
        <c:auto val="1"/>
        <c:lblAlgn val="ctr"/>
        <c:lblOffset val="100"/>
        <c:noMultiLvlLbl val="0"/>
      </c:catAx>
      <c:valAx>
        <c:axId val="10383552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 sz="1200" b="1"/>
            </a:pPr>
            <a:endParaRPr lang="en-US"/>
          </a:p>
        </c:txPr>
        <c:crossAx val="103833984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ja-JP" sz="1400"/>
            </a:pPr>
            <a:r>
              <a:rPr lang="en-US" sz="1400"/>
              <a:t>FORK TIGHT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0678380506741323"/>
          <c:y val="0.13537863609024284"/>
          <c:w val="0.73615554154113605"/>
          <c:h val="0.7265224887866370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40000"/>
                <a:lumOff val="6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16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'M-3'!$A$62:$A$64</c:f>
              <c:strCache>
                <c:ptCount val="3"/>
                <c:pt idx="0">
                  <c:v>Oct 2W</c:v>
                </c:pt>
                <c:pt idx="1">
                  <c:v>Oct 3W</c:v>
                </c:pt>
                <c:pt idx="2">
                  <c:v>Oct 4W</c:v>
                </c:pt>
              </c:strCache>
            </c:strRef>
          </c:cat>
          <c:val>
            <c:numRef>
              <c:f>'M-3'!$B$62:$B$64</c:f>
              <c:numCache>
                <c:formatCode>General</c:formatCode>
                <c:ptCount val="3"/>
                <c:pt idx="0">
                  <c:v>102</c:v>
                </c:pt>
                <c:pt idx="1">
                  <c:v>154</c:v>
                </c:pt>
                <c:pt idx="2">
                  <c:v>85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B09-48BB-9887-A60524997C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4869888"/>
        <c:axId val="104871808"/>
      </c:barChart>
      <c:catAx>
        <c:axId val="1048698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lang="ja-JP" sz="1400"/>
                </a:pPr>
                <a:r>
                  <a:rPr lang="en-US" sz="1400"/>
                  <a:t>WEEK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ja-JP" sz="1200"/>
            </a:pPr>
            <a:endParaRPr lang="en-US"/>
          </a:p>
        </c:txPr>
        <c:crossAx val="104871808"/>
        <c:crosses val="autoZero"/>
        <c:auto val="1"/>
        <c:lblAlgn val="ctr"/>
        <c:lblOffset val="100"/>
        <c:noMultiLvlLbl val="0"/>
      </c:catAx>
      <c:valAx>
        <c:axId val="10487180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lang="ja-JP" sz="1400"/>
                </a:pPr>
                <a:r>
                  <a:rPr lang="en-US" sz="1400"/>
                  <a:t>QTY IN NOS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 sz="1100"/>
            </a:pPr>
            <a:endParaRPr lang="en-US"/>
          </a:p>
        </c:txPr>
        <c:crossAx val="104869888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ja-JP"/>
            </a:pPr>
            <a:r>
              <a:rPr lang="en-US"/>
              <a:t>TOOL LIFE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92D050"/>
            </a:solidFill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2ED-4D8F-BDB2-34EC17740A6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1400" b="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Sheet1!$E$8:$E$9</c:f>
              <c:strCache>
                <c:ptCount val="2"/>
                <c:pt idx="0">
                  <c:v>TARGET</c:v>
                </c:pt>
                <c:pt idx="1">
                  <c:v>ACTUAL</c:v>
                </c:pt>
              </c:strCache>
            </c:strRef>
          </c:cat>
          <c:val>
            <c:numRef>
              <c:f>Sheet1!$F$8:$F$9</c:f>
              <c:numCache>
                <c:formatCode>General</c:formatCode>
                <c:ptCount val="2"/>
                <c:pt idx="0">
                  <c:v>500</c:v>
                </c:pt>
                <c:pt idx="1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2ED-4D8F-BDB2-34EC17740A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1301760"/>
        <c:axId val="111303296"/>
      </c:barChart>
      <c:catAx>
        <c:axId val="1113017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ja-JP" sz="1200" b="1"/>
            </a:pPr>
            <a:endParaRPr lang="en-US"/>
          </a:p>
        </c:txPr>
        <c:crossAx val="111303296"/>
        <c:crosses val="autoZero"/>
        <c:auto val="1"/>
        <c:lblAlgn val="ctr"/>
        <c:lblOffset val="100"/>
        <c:noMultiLvlLbl val="0"/>
      </c:catAx>
      <c:valAx>
        <c:axId val="1113032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 sz="1100" b="1"/>
            </a:pPr>
            <a:endParaRPr lang="en-US"/>
          </a:p>
        </c:txPr>
        <c:crossAx val="11130176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solidFill>
        <a:sysClr val="windowText" lastClr="000000"/>
      </a:solidFill>
    </a:ln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ja-JP"/>
            </a:pPr>
            <a:r>
              <a:rPr lang="en-US"/>
              <a:t>FORK</a:t>
            </a:r>
            <a:r>
              <a:rPr lang="en-US" baseline="0"/>
              <a:t> TIGHT</a:t>
            </a:r>
            <a:endParaRPr lang="en-US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40000"/>
                <a:lumOff val="6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12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'M-3'!$A$65:$A$69</c:f>
              <c:strCache>
                <c:ptCount val="5"/>
                <c:pt idx="0">
                  <c:v>Nov 1W</c:v>
                </c:pt>
                <c:pt idx="1">
                  <c:v>Nov 2W</c:v>
                </c:pt>
                <c:pt idx="2">
                  <c:v>Nov 3W</c:v>
                </c:pt>
                <c:pt idx="3">
                  <c:v>Nov 4W</c:v>
                </c:pt>
                <c:pt idx="4">
                  <c:v>Dec1W</c:v>
                </c:pt>
              </c:strCache>
            </c:strRef>
          </c:cat>
          <c:val>
            <c:numRef>
              <c:f>'M-3'!$B$65:$B$69</c:f>
              <c:numCache>
                <c:formatCode>General</c:formatCode>
                <c:ptCount val="5"/>
                <c:pt idx="0">
                  <c:v>27</c:v>
                </c:pt>
                <c:pt idx="1">
                  <c:v>32</c:v>
                </c:pt>
                <c:pt idx="2">
                  <c:v>28</c:v>
                </c:pt>
                <c:pt idx="3">
                  <c:v>10</c:v>
                </c:pt>
                <c:pt idx="4">
                  <c:v>13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361-4F36-947F-1213903A9F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1344256"/>
        <c:axId val="106344832"/>
      </c:barChart>
      <c:catAx>
        <c:axId val="111344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ja-JP" sz="1200" b="1"/>
            </a:pPr>
            <a:endParaRPr lang="en-US"/>
          </a:p>
        </c:txPr>
        <c:crossAx val="106344832"/>
        <c:crosses val="autoZero"/>
        <c:auto val="1"/>
        <c:lblAlgn val="ctr"/>
        <c:lblOffset val="100"/>
        <c:noMultiLvlLbl val="0"/>
      </c:catAx>
      <c:valAx>
        <c:axId val="1063448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 sz="1200" b="1"/>
            </a:pPr>
            <a:endParaRPr lang="en-US"/>
          </a:p>
        </c:txPr>
        <c:crossAx val="111344256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400" b="1" dirty="0"/>
              <a:t>GEAR M-3</a:t>
            </a:r>
            <a:r>
              <a:rPr lang="en-IN" sz="2400" b="1" baseline="0" dirty="0"/>
              <a:t> FORK TIGHT</a:t>
            </a:r>
            <a:r>
              <a:rPr lang="en-IN" sz="2400" b="1" dirty="0"/>
              <a:t> REWORK STATUS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6F3-40DE-92BE-72EDD8DA26E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18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'MIQC- 18 (2)'!$J$77:$J$80</c:f>
              <c:strCache>
                <c:ptCount val="4"/>
                <c:pt idx="0">
                  <c:v>FORK TIGHT</c:v>
                </c:pt>
                <c:pt idx="1">
                  <c:v>SPLINE  DENT</c:v>
                </c:pt>
                <c:pt idx="2">
                  <c:v>SPLINE TIGHT</c:v>
                </c:pt>
                <c:pt idx="3">
                  <c:v>BURR</c:v>
                </c:pt>
              </c:strCache>
            </c:strRef>
          </c:cat>
          <c:val>
            <c:numRef>
              <c:f>'MIQC- 18 (2)'!$K$77:$K$80</c:f>
              <c:numCache>
                <c:formatCode>General</c:formatCode>
                <c:ptCount val="4"/>
                <c:pt idx="0">
                  <c:v>2674</c:v>
                </c:pt>
                <c:pt idx="1">
                  <c:v>236</c:v>
                </c:pt>
                <c:pt idx="2">
                  <c:v>123</c:v>
                </c:pt>
                <c:pt idx="3">
                  <c:v>85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FAE-464A-8521-CA09FB50E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316800"/>
        <c:axId val="72327168"/>
      </c:barChart>
      <c:catAx>
        <c:axId val="723168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lang="ja-JP" sz="1600"/>
                </a:pPr>
                <a:r>
                  <a:rPr lang="en-US" sz="1600"/>
                  <a:t>PROBLEM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27168"/>
        <c:crosses val="autoZero"/>
        <c:auto val="1"/>
        <c:lblAlgn val="ctr"/>
        <c:lblOffset val="100"/>
        <c:noMultiLvlLbl val="0"/>
      </c:catAx>
      <c:valAx>
        <c:axId val="7232716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lang="ja-JP" sz="1600"/>
                </a:pPr>
                <a:r>
                  <a:rPr lang="en-US" sz="1600"/>
                  <a:t>QTY IN NOS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316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127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ja-JP" sz="1200"/>
            </a:pPr>
            <a:r>
              <a:rPr lang="en-US" sz="1200"/>
              <a:t>TOOL LIFE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92D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14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Sheet1!$E$5:$E$6</c:f>
              <c:strCache>
                <c:ptCount val="2"/>
                <c:pt idx="0">
                  <c:v>TARGET</c:v>
                </c:pt>
                <c:pt idx="1">
                  <c:v>ACTUAL</c:v>
                </c:pt>
              </c:strCache>
            </c:strRef>
          </c:cat>
          <c:val>
            <c:numRef>
              <c:f>Sheet1!$F$5:$F$6</c:f>
              <c:numCache>
                <c:formatCode>General</c:formatCode>
                <c:ptCount val="2"/>
                <c:pt idx="0">
                  <c:v>500</c:v>
                </c:pt>
                <c:pt idx="1">
                  <c:v>700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470-41FF-A0F1-4BED97D844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6361600"/>
        <c:axId val="106363136"/>
      </c:barChart>
      <c:catAx>
        <c:axId val="1063616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ja-JP" sz="1100" b="1"/>
            </a:pPr>
            <a:endParaRPr lang="en-US"/>
          </a:p>
        </c:txPr>
        <c:crossAx val="106363136"/>
        <c:crosses val="autoZero"/>
        <c:auto val="1"/>
        <c:lblAlgn val="ctr"/>
        <c:lblOffset val="100"/>
        <c:noMultiLvlLbl val="0"/>
      </c:catAx>
      <c:valAx>
        <c:axId val="10636313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 sz="1050" b="1"/>
            </a:pPr>
            <a:endParaRPr lang="en-US"/>
          </a:p>
        </c:txPr>
        <c:crossAx val="10636160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TOOL LIFE ESTABLISHMENT</a:t>
            </a:r>
          </a:p>
        </c:rich>
      </c:tx>
      <c:layout>
        <c:manualLayout>
          <c:xMode val="edge"/>
          <c:yMode val="edge"/>
          <c:x val="0.27171433314036281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4893463785094838"/>
          <c:y val="0.28135299781505846"/>
          <c:w val="0.71563294803238608"/>
          <c:h val="0.5187784690589936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'LIFE ESTABLISHMENT'!$C$8</c:f>
              <c:strCache>
                <c:ptCount val="1"/>
                <c:pt idx="0">
                  <c:v>LIFE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'LIFE ESTABLISHMENT'!$D$7:$F$7</c:f>
              <c:strCache>
                <c:ptCount val="3"/>
                <c:pt idx="0">
                  <c:v>T1</c:v>
                </c:pt>
                <c:pt idx="1">
                  <c:v>T2</c:v>
                </c:pt>
                <c:pt idx="2">
                  <c:v>T3</c:v>
                </c:pt>
              </c:strCache>
            </c:strRef>
          </c:cat>
          <c:val>
            <c:numRef>
              <c:f>'LIFE ESTABLISHMENT'!$D$8:$F$8</c:f>
              <c:numCache>
                <c:formatCode>General</c:formatCode>
                <c:ptCount val="3"/>
                <c:pt idx="0">
                  <c:v>805</c:v>
                </c:pt>
                <c:pt idx="1">
                  <c:v>876</c:v>
                </c:pt>
                <c:pt idx="2">
                  <c:v>856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5D8-482E-9C26-C873FB62A7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6458496"/>
        <c:axId val="106480768"/>
      </c:barChart>
      <c:lineChart>
        <c:grouping val="standard"/>
        <c:varyColors val="0"/>
        <c:ser>
          <c:idx val="2"/>
          <c:order val="2"/>
          <c:tx>
            <c:strRef>
              <c:f>'LIFE ESTABLISHMENT'!$C$10</c:f>
              <c:strCache>
                <c:ptCount val="1"/>
                <c:pt idx="0">
                  <c:v>SET LIFE</c:v>
                </c:pt>
              </c:strCache>
            </c:strRef>
          </c:tx>
          <c:spPr>
            <a:ln w="19050">
              <a:solidFill>
                <a:srgbClr val="C00000"/>
              </a:solidFill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'LIFE ESTABLISHMENT'!$D$7:$F$7</c:f>
              <c:strCache>
                <c:ptCount val="3"/>
                <c:pt idx="0">
                  <c:v>T1</c:v>
                </c:pt>
                <c:pt idx="1">
                  <c:v>T2</c:v>
                </c:pt>
                <c:pt idx="2">
                  <c:v>T3</c:v>
                </c:pt>
              </c:strCache>
            </c:strRef>
          </c:cat>
          <c:val>
            <c:numRef>
              <c:f>'LIFE ESTABLISHMENT'!$D$10:$F$10</c:f>
              <c:numCache>
                <c:formatCode>General</c:formatCode>
                <c:ptCount val="3"/>
                <c:pt idx="0">
                  <c:v>700</c:v>
                </c:pt>
                <c:pt idx="1">
                  <c:v>700</c:v>
                </c:pt>
                <c:pt idx="2">
                  <c:v>700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5D8-482E-9C26-C873FB62A7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458496"/>
        <c:axId val="106480768"/>
      </c:lineChart>
      <c:lineChart>
        <c:grouping val="standard"/>
        <c:varyColors val="0"/>
        <c:ser>
          <c:idx val="1"/>
          <c:order val="1"/>
          <c:tx>
            <c:strRef>
              <c:f>'LIFE ESTABLISHMENT'!$C$9</c:f>
              <c:strCache>
                <c:ptCount val="1"/>
                <c:pt idx="0">
                  <c:v>RZ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'LIFE ESTABLISHMENT'!$D$7:$F$7</c:f>
              <c:strCache>
                <c:ptCount val="3"/>
                <c:pt idx="0">
                  <c:v>T1</c:v>
                </c:pt>
                <c:pt idx="1">
                  <c:v>T2</c:v>
                </c:pt>
                <c:pt idx="2">
                  <c:v>T3</c:v>
                </c:pt>
              </c:strCache>
            </c:strRef>
          </c:cat>
          <c:val>
            <c:numRef>
              <c:f>'LIFE ESTABLISHMENT'!$D$9:$F$9</c:f>
              <c:numCache>
                <c:formatCode>General</c:formatCode>
                <c:ptCount val="3"/>
                <c:pt idx="0">
                  <c:v>11.17</c:v>
                </c:pt>
                <c:pt idx="1">
                  <c:v>11.58</c:v>
                </c:pt>
                <c:pt idx="2">
                  <c:v>11.55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5D8-482E-9C26-C873FB62A7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484864"/>
        <c:axId val="106482688"/>
      </c:lineChart>
      <c:catAx>
        <c:axId val="1064584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06480768"/>
        <c:crosses val="autoZero"/>
        <c:auto val="1"/>
        <c:lblAlgn val="ctr"/>
        <c:lblOffset val="100"/>
        <c:noMultiLvlLbl val="0"/>
      </c:catAx>
      <c:valAx>
        <c:axId val="10648076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LIFE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06458496"/>
        <c:crosses val="autoZero"/>
        <c:crossBetween val="between"/>
        <c:majorUnit val="200"/>
      </c:valAx>
      <c:valAx>
        <c:axId val="106482688"/>
        <c:scaling>
          <c:orientation val="minMax"/>
          <c:max val="12"/>
          <c:min val="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RZ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en-US"/>
          </a:p>
        </c:txPr>
        <c:crossAx val="106484864"/>
        <c:crosses val="max"/>
        <c:crossBetween val="between"/>
        <c:majorUnit val="2"/>
      </c:valAx>
      <c:catAx>
        <c:axId val="1064848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06482688"/>
        <c:crosses val="autoZero"/>
        <c:auto val="1"/>
        <c:lblAlgn val="ctr"/>
        <c:lblOffset val="100"/>
        <c:noMultiLvlLbl val="0"/>
      </c:catAx>
    </c:plotArea>
    <c:legend>
      <c:legendPos val="t"/>
      <c:layout>
        <c:manualLayout>
          <c:xMode val="edge"/>
          <c:yMode val="edge"/>
          <c:x val="0.19829989272299803"/>
          <c:y val="0.10305868792356405"/>
          <c:w val="0.68540024473423489"/>
          <c:h val="8.3717191601050026E-2"/>
        </c:manualLayout>
      </c:layout>
      <c:overlay val="0"/>
      <c:txPr>
        <a:bodyPr/>
        <a:lstStyle/>
        <a:p>
          <a:pPr>
            <a:defRPr sz="600"/>
          </a:pPr>
          <a:endParaRPr lang="en-US"/>
        </a:p>
      </c:txPr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7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M-3 FORK TIGHT REWORK QTY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'M-3'!$A$36:$A$44</c:f>
              <c:numCache>
                <c:formatCode>mmm\-yy</c:formatCode>
                <c:ptCount val="9"/>
                <c:pt idx="0">
                  <c:v>42856</c:v>
                </c:pt>
                <c:pt idx="1">
                  <c:v>42887</c:v>
                </c:pt>
                <c:pt idx="2">
                  <c:v>42917</c:v>
                </c:pt>
                <c:pt idx="3">
                  <c:v>42948</c:v>
                </c:pt>
                <c:pt idx="4">
                  <c:v>42979</c:v>
                </c:pt>
                <c:pt idx="5">
                  <c:v>43009</c:v>
                </c:pt>
                <c:pt idx="6">
                  <c:v>43040</c:v>
                </c:pt>
                <c:pt idx="7">
                  <c:v>43070</c:v>
                </c:pt>
                <c:pt idx="8">
                  <c:v>43101</c:v>
                </c:pt>
              </c:numCache>
            </c:numRef>
          </c:cat>
          <c:val>
            <c:numRef>
              <c:f>'M-3'!$B$36:$B$44</c:f>
              <c:numCache>
                <c:formatCode>General</c:formatCode>
                <c:ptCount val="9"/>
                <c:pt idx="0">
                  <c:v>475</c:v>
                </c:pt>
                <c:pt idx="1">
                  <c:v>467</c:v>
                </c:pt>
                <c:pt idx="2">
                  <c:v>576</c:v>
                </c:pt>
                <c:pt idx="3">
                  <c:v>524</c:v>
                </c:pt>
                <c:pt idx="4">
                  <c:v>632</c:v>
                </c:pt>
                <c:pt idx="5">
                  <c:v>905</c:v>
                </c:pt>
                <c:pt idx="6">
                  <c:v>97</c:v>
                </c:pt>
                <c:pt idx="7">
                  <c:v>43</c:v>
                </c:pt>
                <c:pt idx="8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B9F-4626-8DFC-4AEE27ABC8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1349760"/>
        <c:axId val="111351296"/>
      </c:barChart>
      <c:lineChart>
        <c:grouping val="standard"/>
        <c:varyColors val="0"/>
        <c:ser>
          <c:idx val="1"/>
          <c:order val="1"/>
          <c:marker>
            <c:symbol val="none"/>
          </c:marker>
          <c:dLbls>
            <c:dLbl>
              <c:idx val="8"/>
              <c:layout>
                <c:manualLayout>
                  <c:x val="-3.0041666666666838E-2"/>
                  <c:y val="-6.239683685939688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37D-401C-B811-3CFC6B0688EC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'M-3'!$A$36:$A$44</c:f>
              <c:numCache>
                <c:formatCode>mmm\-yy</c:formatCode>
                <c:ptCount val="9"/>
                <c:pt idx="0">
                  <c:v>42856</c:v>
                </c:pt>
                <c:pt idx="1">
                  <c:v>42887</c:v>
                </c:pt>
                <c:pt idx="2">
                  <c:v>42917</c:v>
                </c:pt>
                <c:pt idx="3">
                  <c:v>42948</c:v>
                </c:pt>
                <c:pt idx="4">
                  <c:v>42979</c:v>
                </c:pt>
                <c:pt idx="5">
                  <c:v>43009</c:v>
                </c:pt>
                <c:pt idx="6">
                  <c:v>43040</c:v>
                </c:pt>
                <c:pt idx="7">
                  <c:v>43070</c:v>
                </c:pt>
                <c:pt idx="8">
                  <c:v>43101</c:v>
                </c:pt>
              </c:numCache>
            </c:numRef>
          </c:cat>
          <c:val>
            <c:numRef>
              <c:f>'M-3'!$D$36:$D$44</c:f>
              <c:numCache>
                <c:formatCode>0.000</c:formatCode>
                <c:ptCount val="9"/>
                <c:pt idx="0">
                  <c:v>237.5</c:v>
                </c:pt>
                <c:pt idx="1">
                  <c:v>233.5</c:v>
                </c:pt>
                <c:pt idx="2">
                  <c:v>288</c:v>
                </c:pt>
                <c:pt idx="3">
                  <c:v>262</c:v>
                </c:pt>
                <c:pt idx="4">
                  <c:v>316</c:v>
                </c:pt>
                <c:pt idx="5">
                  <c:v>452.5</c:v>
                </c:pt>
                <c:pt idx="6">
                  <c:v>48.5</c:v>
                </c:pt>
                <c:pt idx="7">
                  <c:v>21.5</c:v>
                </c:pt>
                <c:pt idx="8">
                  <c:v>1.5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37D-401C-B811-3CFC6B0688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355392"/>
        <c:axId val="111353216"/>
      </c:lineChart>
      <c:dateAx>
        <c:axId val="11134976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111351296"/>
        <c:crosses val="autoZero"/>
        <c:auto val="1"/>
        <c:lblOffset val="100"/>
        <c:baseTimeUnit val="months"/>
      </c:dateAx>
      <c:valAx>
        <c:axId val="11135129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NUMBERS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11349760"/>
        <c:crosses val="autoZero"/>
        <c:crossBetween val="between"/>
      </c:valAx>
      <c:valAx>
        <c:axId val="111353216"/>
        <c:scaling>
          <c:orientation val="minMax"/>
          <c:max val="500"/>
          <c:min val="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MINUTES</a:t>
                </a:r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crossAx val="111355392"/>
        <c:crosses val="max"/>
        <c:crossBetween val="between"/>
        <c:majorUnit val="200"/>
      </c:valAx>
      <c:dateAx>
        <c:axId val="111355392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one"/>
        <c:crossAx val="111353216"/>
        <c:crosses val="autoZero"/>
        <c:auto val="1"/>
        <c:lblOffset val="100"/>
        <c:baseTimeUnit val="months"/>
      </c:dateAx>
    </c:plotArea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ja-JP"/>
            </a:pPr>
            <a:r>
              <a:rPr lang="en-US" dirty="0"/>
              <a:t>REWORK</a:t>
            </a:r>
            <a:r>
              <a:rPr lang="en-US" baseline="0" dirty="0"/>
              <a:t> COST</a:t>
            </a:r>
            <a:endParaRPr lang="en-US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8630826127646383"/>
          <c:y val="0.19958360955029428"/>
          <c:w val="0.78214239256510465"/>
          <c:h val="0.67145501564111765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cat>
            <c:numRef>
              <c:f>'M-3'!$B$75:$B$80</c:f>
              <c:numCache>
                <c:formatCode>mmm\-yy</c:formatCode>
                <c:ptCount val="6"/>
                <c:pt idx="0">
                  <c:v>42948</c:v>
                </c:pt>
                <c:pt idx="1">
                  <c:v>42979</c:v>
                </c:pt>
                <c:pt idx="2">
                  <c:v>43009</c:v>
                </c:pt>
                <c:pt idx="3">
                  <c:v>43040</c:v>
                </c:pt>
                <c:pt idx="4">
                  <c:v>43070</c:v>
                </c:pt>
                <c:pt idx="5">
                  <c:v>43101</c:v>
                </c:pt>
              </c:numCache>
            </c:numRef>
          </c:cat>
          <c:val>
            <c:numRef>
              <c:f>'M-3'!$C$75:$C$80</c:f>
              <c:numCache>
                <c:formatCode>General</c:formatCode>
                <c:ptCount val="6"/>
                <c:pt idx="0">
                  <c:v>524</c:v>
                </c:pt>
                <c:pt idx="1">
                  <c:v>632</c:v>
                </c:pt>
                <c:pt idx="2">
                  <c:v>905</c:v>
                </c:pt>
                <c:pt idx="3">
                  <c:v>97</c:v>
                </c:pt>
                <c:pt idx="4">
                  <c:v>43</c:v>
                </c:pt>
                <c:pt idx="5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352-424B-9F60-B301BDA5A8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1499136"/>
        <c:axId val="111500672"/>
      </c:barChart>
      <c:lineChart>
        <c:grouping val="standard"/>
        <c:varyColors val="0"/>
        <c:ser>
          <c:idx val="1"/>
          <c:order val="1"/>
          <c:marker>
            <c:symbol val="none"/>
          </c:marker>
          <c:dLbls>
            <c:dLbl>
              <c:idx val="0"/>
              <c:layout>
                <c:manualLayout>
                  <c:x val="-5.7614113478132063E-2"/>
                  <c:y val="-7.93746942198826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352-424B-9F60-B301BDA5A805}"/>
                </c:ext>
              </c:extLst>
            </c:dLbl>
            <c:dLbl>
              <c:idx val="1"/>
              <c:layout>
                <c:manualLayout>
                  <c:x val="-5.9650779543013822E-2"/>
                  <c:y val="-9.23838953333629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352-424B-9F60-B301BDA5A805}"/>
                </c:ext>
              </c:extLst>
            </c:dLbl>
            <c:dLbl>
              <c:idx val="2"/>
              <c:layout>
                <c:manualLayout>
                  <c:x val="-5.3939753221864235E-2"/>
                  <c:y val="-8.73142110008125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352-424B-9F60-B301BDA5A805}"/>
                </c:ext>
              </c:extLst>
            </c:dLbl>
            <c:dLbl>
              <c:idx val="3"/>
              <c:layout>
                <c:manualLayout>
                  <c:x val="-4.5971599220456988E-2"/>
                  <c:y val="-9.73067346107431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352-424B-9F60-B301BDA5A805}"/>
                </c:ext>
              </c:extLst>
            </c:dLbl>
            <c:dLbl>
              <c:idx val="4"/>
              <c:layout>
                <c:manualLayout>
                  <c:x val="-4.7808779348590902E-2"/>
                  <c:y val="-7.57713424814978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352-424B-9F60-B301BDA5A805}"/>
                </c:ext>
              </c:extLst>
            </c:dLbl>
            <c:dLbl>
              <c:idx val="5"/>
              <c:layout>
                <c:manualLayout>
                  <c:x val="-4.9845445413472467E-2"/>
                  <c:y val="-9.818639297007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352-424B-9F60-B301BDA5A80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16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'M-3'!$B$75:$B$80</c:f>
              <c:numCache>
                <c:formatCode>mmm\-yy</c:formatCode>
                <c:ptCount val="6"/>
                <c:pt idx="0">
                  <c:v>42948</c:v>
                </c:pt>
                <c:pt idx="1">
                  <c:v>42979</c:v>
                </c:pt>
                <c:pt idx="2">
                  <c:v>43009</c:v>
                </c:pt>
                <c:pt idx="3">
                  <c:v>43040</c:v>
                </c:pt>
                <c:pt idx="4">
                  <c:v>43070</c:v>
                </c:pt>
                <c:pt idx="5">
                  <c:v>43101</c:v>
                </c:pt>
              </c:numCache>
            </c:numRef>
          </c:cat>
          <c:val>
            <c:numRef>
              <c:f>'M-3'!$D$75:$D$80</c:f>
              <c:numCache>
                <c:formatCode>0.0</c:formatCode>
                <c:ptCount val="6"/>
                <c:pt idx="0">
                  <c:v>742.3333333333336</c:v>
                </c:pt>
                <c:pt idx="1">
                  <c:v>895.3333333333336</c:v>
                </c:pt>
                <c:pt idx="2">
                  <c:v>1282.0833333333285</c:v>
                </c:pt>
                <c:pt idx="3">
                  <c:v>137.41666666666652</c:v>
                </c:pt>
                <c:pt idx="4">
                  <c:v>60.916666666666409</c:v>
                </c:pt>
                <c:pt idx="5">
                  <c:v>4.25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352-424B-9F60-B301BDA5A8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499136"/>
        <c:axId val="111500672"/>
      </c:lineChart>
      <c:dateAx>
        <c:axId val="111499136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txPr>
          <a:bodyPr/>
          <a:lstStyle/>
          <a:p>
            <a:pPr>
              <a:defRPr lang="ja-JP" sz="1200" b="1"/>
            </a:pPr>
            <a:endParaRPr lang="en-US"/>
          </a:p>
        </c:txPr>
        <c:crossAx val="111500672"/>
        <c:crosses val="autoZero"/>
        <c:auto val="1"/>
        <c:lblOffset val="100"/>
        <c:baseTimeUnit val="months"/>
      </c:dateAx>
      <c:valAx>
        <c:axId val="11150067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dirty="0"/>
                  <a:t>INR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 sz="1400" b="1"/>
            </a:pPr>
            <a:endParaRPr lang="en-US"/>
          </a:p>
        </c:txPr>
        <c:crossAx val="111499136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 rtl="0">
              <a:defRPr lang="en-US" sz="1600" b="1" i="0" u="none" strike="noStrike" kern="1200" baseline="0" dirty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baseline="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REWORK TIME IN MINUTES/MONTH</a:t>
            </a:r>
          </a:p>
        </c:rich>
      </c:tx>
      <c:layout>
        <c:manualLayout>
          <c:xMode val="edge"/>
          <c:yMode val="edge"/>
          <c:x val="0.15797587184091041"/>
          <c:y val="2.58056122419149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7257353419665519"/>
          <c:y val="0.17993007930460306"/>
          <c:w val="0.81048426345783353"/>
          <c:h val="0.6997986334851820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Sheet1!$G$35:$G$36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Sheet1!$H$35:$H$36</c:f>
              <c:numCache>
                <c:formatCode>General</c:formatCode>
                <c:ptCount val="2"/>
                <c:pt idx="0">
                  <c:v>267</c:v>
                </c:pt>
                <c:pt idx="1">
                  <c:v>1.5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A1-43C8-AF1A-40DC2483C2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1415296"/>
        <c:axId val="111416832"/>
      </c:barChart>
      <c:catAx>
        <c:axId val="1114152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ja-JP" sz="1400" b="1"/>
            </a:pPr>
            <a:endParaRPr lang="en-US"/>
          </a:p>
        </c:txPr>
        <c:crossAx val="111416832"/>
        <c:crosses val="autoZero"/>
        <c:auto val="1"/>
        <c:lblAlgn val="ctr"/>
        <c:lblOffset val="100"/>
        <c:noMultiLvlLbl val="0"/>
      </c:catAx>
      <c:valAx>
        <c:axId val="11141683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dirty="0"/>
                  <a:t>IN MINUTES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 sz="1400" b="1"/>
            </a:pPr>
            <a:endParaRPr lang="en-US"/>
          </a:p>
        </c:txPr>
        <c:crossAx val="111415296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ja-JP"/>
            </a:pPr>
            <a:r>
              <a:rPr lang="en-US"/>
              <a:t>TOOL LIFE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0298650582296623"/>
          <c:y val="0.20663054982194964"/>
          <c:w val="0.76546414801860152"/>
          <c:h val="0.64263583286067805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Pt>
            <c:idx val="1"/>
            <c:invertIfNegative val="0"/>
            <c:bubble3D val="0"/>
            <c:spPr>
              <a:solidFill>
                <a:srgbClr val="92D05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763-4905-93A1-C681B9172201}"/>
              </c:ext>
            </c:extLst>
          </c:dPt>
          <c:dLbls>
            <c:dLbl>
              <c:idx val="0"/>
              <c:spPr/>
              <c:txPr>
                <a:bodyPr/>
                <a:lstStyle/>
                <a:p>
                  <a:pPr>
                    <a:defRPr lang="ja-JP" sz="1600" b="1"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/>
                <a:lstStyle/>
                <a:p>
                  <a:pPr>
                    <a:defRPr lang="ja-JP" sz="1400" b="1"/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lang="ja-JP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Sheet1!$E$5:$E$6</c:f>
              <c:strCache>
                <c:ptCount val="2"/>
                <c:pt idx="0">
                  <c:v>TARGET</c:v>
                </c:pt>
                <c:pt idx="1">
                  <c:v>ACTUAL</c:v>
                </c:pt>
              </c:strCache>
            </c:strRef>
          </c:cat>
          <c:val>
            <c:numRef>
              <c:f>Sheet1!$F$5:$F$6</c:f>
              <c:numCache>
                <c:formatCode>General</c:formatCode>
                <c:ptCount val="2"/>
                <c:pt idx="0">
                  <c:v>200</c:v>
                </c:pt>
                <c:pt idx="1">
                  <c:v>700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4763-4905-93A1-C681B91722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1460352"/>
        <c:axId val="111461888"/>
      </c:barChart>
      <c:catAx>
        <c:axId val="1114603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lang="ja-JP" sz="1400" b="1"/>
            </a:pPr>
            <a:endParaRPr lang="en-US"/>
          </a:p>
        </c:txPr>
        <c:crossAx val="111461888"/>
        <c:crosses val="autoZero"/>
        <c:auto val="1"/>
        <c:lblAlgn val="ctr"/>
        <c:lblOffset val="100"/>
        <c:noMultiLvlLbl val="0"/>
      </c:catAx>
      <c:valAx>
        <c:axId val="11146188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dirty="0"/>
                  <a:t>NUMBERS</a:t>
                </a:r>
              </a:p>
            </c:rich>
          </c:tx>
          <c:layout>
            <c:manualLayout>
              <c:xMode val="edge"/>
              <c:yMode val="edge"/>
              <c:x val="8.3462361200943823E-3"/>
              <c:y val="0.3709913079833234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 sz="1400" b="1"/>
            </a:pPr>
            <a:endParaRPr lang="en-US"/>
          </a:p>
        </c:txPr>
        <c:crossAx val="11146035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COST SAVING DETAILS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9534329844010295"/>
          <c:y val="0.20046296296296318"/>
          <c:w val="0.77310735540146491"/>
          <c:h val="0.6749383931175279"/>
        </c:manualLayout>
      </c:layout>
      <c:barChart>
        <c:barDir val="col"/>
        <c:grouping val="stacked"/>
        <c:varyColors val="0"/>
        <c:ser>
          <c:idx val="0"/>
          <c:order val="0"/>
          <c:invertIfNegative val="0"/>
          <c:dPt>
            <c:idx val="2"/>
            <c:invertIfNegative val="0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B94-4ACF-A2AD-0A7E8B890757}"/>
              </c:ext>
            </c:extLst>
          </c:dPt>
          <c:dLbls>
            <c:delete val="1"/>
          </c:dLbls>
          <c:cat>
            <c:strRef>
              <c:f>'COST REDUCTION'!$N$10:$P$10</c:f>
              <c:strCache>
                <c:ptCount val="3"/>
                <c:pt idx="0">
                  <c:v>BEFORE</c:v>
                </c:pt>
                <c:pt idx="1">
                  <c:v>AFTER</c:v>
                </c:pt>
                <c:pt idx="2">
                  <c:v>SAVING</c:v>
                </c:pt>
              </c:strCache>
            </c:strRef>
          </c:cat>
          <c:val>
            <c:numRef>
              <c:f>'COST REDUCTION'!$N$11:$P$11</c:f>
              <c:numCache>
                <c:formatCode>General</c:formatCode>
                <c:ptCount val="3"/>
                <c:pt idx="2">
                  <c:v>171686.17142857143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B94-4ACF-A2AD-0A7E8B890757}"/>
            </c:ext>
          </c:extLst>
        </c:ser>
        <c:ser>
          <c:idx val="1"/>
          <c:order val="1"/>
          <c:invertIfNegative val="0"/>
          <c:dPt>
            <c:idx val="0"/>
            <c:invertIfNegative val="0"/>
            <c:bubble3D val="0"/>
            <c:spPr>
              <a:solidFill>
                <a:srgbClr val="0000FF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CB94-4ACF-A2AD-0A7E8B890757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CB94-4ACF-A2AD-0A7E8B890757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CB94-4ACF-A2AD-0A7E8B890757}"/>
              </c:ext>
            </c:extLst>
          </c:dPt>
          <c:dLbls>
            <c:dLbl>
              <c:idx val="0"/>
              <c:layout>
                <c:manualLayout>
                  <c:x val="5.736244756078623E-3"/>
                  <c:y val="-0.3373250218722669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B94-4ACF-A2AD-0A7E8B890757}"/>
                </c:ext>
              </c:extLst>
            </c:dLbl>
            <c:dLbl>
              <c:idx val="1"/>
              <c:layout>
                <c:manualLayout>
                  <c:x val="0"/>
                  <c:y val="-0.2219050743657042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B94-4ACF-A2AD-0A7E8B890757}"/>
                </c:ext>
              </c:extLst>
            </c:dLbl>
            <c:dLbl>
              <c:idx val="2"/>
              <c:layout>
                <c:manualLayout>
                  <c:x val="-1.0516327233967924E-16"/>
                  <c:y val="-0.1717855059784193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B94-4ACF-A2AD-0A7E8B890757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'COST REDUCTION'!$N$10:$P$10</c:f>
              <c:strCache>
                <c:ptCount val="3"/>
                <c:pt idx="0">
                  <c:v>BEFORE</c:v>
                </c:pt>
                <c:pt idx="1">
                  <c:v>AFTER</c:v>
                </c:pt>
                <c:pt idx="2">
                  <c:v>SAVING</c:v>
                </c:pt>
              </c:strCache>
            </c:strRef>
          </c:cat>
          <c:val>
            <c:numRef>
              <c:f>'COST REDUCTION'!$N$12:$P$12</c:f>
              <c:numCache>
                <c:formatCode>General</c:formatCode>
                <c:ptCount val="3"/>
                <c:pt idx="0">
                  <c:v>296193.40000000002</c:v>
                </c:pt>
                <c:pt idx="1">
                  <c:v>171686.17142857143</c:v>
                </c:pt>
                <c:pt idx="2">
                  <c:v>124507.22857142842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CB94-4ACF-A2AD-0A7E8B89075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1579520"/>
        <c:axId val="111584768"/>
      </c:barChart>
      <c:catAx>
        <c:axId val="1115795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 b="1">
                <a:solidFill>
                  <a:schemeClr val="tx1"/>
                </a:solidFill>
              </a:defRPr>
            </a:pPr>
            <a:endParaRPr lang="en-US"/>
          </a:p>
        </c:txPr>
        <c:crossAx val="111584768"/>
        <c:crosses val="autoZero"/>
        <c:auto val="1"/>
        <c:lblAlgn val="ctr"/>
        <c:lblOffset val="100"/>
        <c:noMultiLvlLbl val="0"/>
      </c:catAx>
      <c:valAx>
        <c:axId val="11158476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>
                <a:solidFill>
                  <a:schemeClr val="tx1"/>
                </a:solidFill>
              </a:defRPr>
            </a:pPr>
            <a:endParaRPr lang="en-US"/>
          </a:p>
        </c:txPr>
        <c:crossAx val="111579520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2.5813101402353822E-2"/>
                <c:y val="0.4550925925925926"/>
              </c:manualLayout>
            </c:layout>
            <c:tx>
              <c:rich>
                <a:bodyPr/>
                <a:lstStyle/>
                <a:p>
                  <a:pPr>
                    <a:defRPr sz="1400" b="1"/>
                  </a:pPr>
                  <a:r>
                    <a:rPr lang="en-US" sz="1400" b="1" dirty="0"/>
                    <a:t>MIL</a:t>
                  </a:r>
                </a:p>
              </c:rich>
            </c:tx>
          </c:dispUnitsLbl>
        </c:dispUnits>
      </c:valAx>
    </c:plotArea>
    <c:plotVisOnly val="1"/>
    <c:dispBlanksAs val="gap"/>
    <c:showDLblsOverMax val="0"/>
  </c:chart>
  <c:spPr>
    <a:ln>
      <a:solidFill>
        <a:schemeClr val="tx1"/>
      </a:solidFill>
    </a:ln>
  </c:sp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TARGET</c:v>
                </c:pt>
              </c:strCache>
            </c:strRef>
          </c:tx>
          <c:marker>
            <c:symbol val="none"/>
          </c:marker>
          <c:cat>
            <c:strRef>
              <c:f>Sheet3!$A$2:$A$6</c:f>
              <c:strCache>
                <c:ptCount val="5"/>
                <c:pt idx="0">
                  <c:v>TEAM WORK</c:v>
                </c:pt>
                <c:pt idx="1">
                  <c:v>PROBLEM SOLVING</c:v>
                </c:pt>
                <c:pt idx="2">
                  <c:v>ANALYTICAL ABILITY</c:v>
                </c:pt>
                <c:pt idx="3">
                  <c:v>QUALITY CONCERN</c:v>
                </c:pt>
                <c:pt idx="4">
                  <c:v>QC TOOLS</c:v>
                </c:pt>
              </c:strCache>
            </c:strRef>
          </c:cat>
          <c:val>
            <c:numRef>
              <c:f>Sheet3!$B$2:$B$6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8D6-4820-8BCC-774EECBDFD57}"/>
            </c:ext>
          </c:extLst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PLAN</c:v>
                </c:pt>
              </c:strCache>
            </c:strRef>
          </c:tx>
          <c:marker>
            <c:symbol val="none"/>
          </c:marker>
          <c:cat>
            <c:strRef>
              <c:f>Sheet3!$A$2:$A$6</c:f>
              <c:strCache>
                <c:ptCount val="5"/>
                <c:pt idx="0">
                  <c:v>TEAM WORK</c:v>
                </c:pt>
                <c:pt idx="1">
                  <c:v>PROBLEM SOLVING</c:v>
                </c:pt>
                <c:pt idx="2">
                  <c:v>ANALYTICAL ABILITY</c:v>
                </c:pt>
                <c:pt idx="3">
                  <c:v>QUALITY CONCERN</c:v>
                </c:pt>
                <c:pt idx="4">
                  <c:v>QC TOOLS</c:v>
                </c:pt>
              </c:strCache>
            </c:strRef>
          </c:cat>
          <c:val>
            <c:numRef>
              <c:f>Sheet3!$C$2:$C$6</c:f>
              <c:numCache>
                <c:formatCode>General</c:formatCode>
                <c:ptCount val="5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8D6-4820-8BCC-774EECBDFD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014464"/>
        <c:axId val="114028544"/>
      </c:radarChart>
      <c:catAx>
        <c:axId val="114014464"/>
        <c:scaling>
          <c:orientation val="minMax"/>
        </c:scaling>
        <c:delete val="0"/>
        <c:axPos val="b"/>
        <c:majorGridlines/>
        <c:numFmt formatCode="General" sourceLinked="0"/>
        <c:majorTickMark val="out"/>
        <c:minorTickMark val="none"/>
        <c:tickLblPos val="nextTo"/>
        <c:crossAx val="114028544"/>
        <c:crosses val="autoZero"/>
        <c:auto val="1"/>
        <c:lblAlgn val="ctr"/>
        <c:lblOffset val="100"/>
        <c:noMultiLvlLbl val="0"/>
      </c:catAx>
      <c:valAx>
        <c:axId val="114028544"/>
        <c:scaling>
          <c:orientation val="minMax"/>
        </c:scaling>
        <c:delete val="0"/>
        <c:axPos val="l"/>
        <c:majorGridlines/>
        <c:numFmt formatCode="General" sourceLinked="1"/>
        <c:majorTickMark val="cross"/>
        <c:minorTickMark val="none"/>
        <c:tickLblPos val="nextTo"/>
        <c:spPr>
          <a:ln w="6350"/>
        </c:spPr>
        <c:crossAx val="114014464"/>
        <c:crosses val="autoZero"/>
        <c:crossBetween val="between"/>
      </c:valAx>
    </c:plotArea>
    <c:legend>
      <c:legendPos val="t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100"/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TARGET</c:v>
                </c:pt>
              </c:strCache>
            </c:strRef>
          </c:tx>
          <c:marker>
            <c:symbol val="none"/>
          </c:marker>
          <c:cat>
            <c:strRef>
              <c:f>Sheet3!$A$2:$A$6</c:f>
              <c:strCache>
                <c:ptCount val="5"/>
                <c:pt idx="0">
                  <c:v>TEAM WORK</c:v>
                </c:pt>
                <c:pt idx="1">
                  <c:v>PROBLEM SOLVING</c:v>
                </c:pt>
                <c:pt idx="2">
                  <c:v>ANALYTICAL ABILITY</c:v>
                </c:pt>
                <c:pt idx="3">
                  <c:v>QUALITY CONCERN</c:v>
                </c:pt>
                <c:pt idx="4">
                  <c:v>QC TOOLS</c:v>
                </c:pt>
              </c:strCache>
            </c:strRef>
          </c:cat>
          <c:val>
            <c:numRef>
              <c:f>Sheet3!$B$2:$B$6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DE6-4C12-80B8-1E984487A70D}"/>
            </c:ext>
          </c:extLst>
        </c:ser>
        <c:ser>
          <c:idx val="1"/>
          <c:order val="1"/>
          <c:tx>
            <c:strRef>
              <c:f>Sheet3!$D$1</c:f>
              <c:strCache>
                <c:ptCount val="1"/>
                <c:pt idx="0">
                  <c:v>ACTUAL</c:v>
                </c:pt>
              </c:strCache>
            </c:strRef>
          </c:tx>
          <c:marker>
            <c:symbol val="none"/>
          </c:marker>
          <c:val>
            <c:numRef>
              <c:f>Sheet3!$D$2:$D$6</c:f>
              <c:numCache>
                <c:formatCode>General</c:formatCode>
                <c:ptCount val="5"/>
                <c:pt idx="0">
                  <c:v>5</c:v>
                </c:pt>
                <c:pt idx="1">
                  <c:v>3</c:v>
                </c:pt>
                <c:pt idx="2">
                  <c:v>3</c:v>
                </c:pt>
                <c:pt idx="3">
                  <c:v>4</c:v>
                </c:pt>
                <c:pt idx="4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DE6-4C12-80B8-1E984487A7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734784"/>
        <c:axId val="113736320"/>
      </c:radarChart>
      <c:catAx>
        <c:axId val="113734784"/>
        <c:scaling>
          <c:orientation val="minMax"/>
        </c:scaling>
        <c:delete val="0"/>
        <c:axPos val="b"/>
        <c:majorGridlines/>
        <c:numFmt formatCode="General" sourceLinked="0"/>
        <c:majorTickMark val="out"/>
        <c:minorTickMark val="none"/>
        <c:tickLblPos val="nextTo"/>
        <c:crossAx val="113736320"/>
        <c:crosses val="autoZero"/>
        <c:auto val="1"/>
        <c:lblAlgn val="ctr"/>
        <c:lblOffset val="100"/>
        <c:noMultiLvlLbl val="0"/>
      </c:catAx>
      <c:valAx>
        <c:axId val="113736320"/>
        <c:scaling>
          <c:orientation val="minMax"/>
        </c:scaling>
        <c:delete val="0"/>
        <c:axPos val="l"/>
        <c:majorGridlines/>
        <c:numFmt formatCode="General" sourceLinked="1"/>
        <c:majorTickMark val="cross"/>
        <c:minorTickMark val="none"/>
        <c:tickLblPos val="nextTo"/>
        <c:crossAx val="113734784"/>
        <c:crosses val="autoZero"/>
        <c:crossBetween val="between"/>
      </c:valAx>
    </c:plotArea>
    <c:legend>
      <c:legendPos val="t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sz="1400" dirty="0"/>
              <a:t>AVG. M3</a:t>
            </a:r>
            <a:r>
              <a:rPr lang="en-US" sz="1400" baseline="0" dirty="0"/>
              <a:t> FORK TIGHT REWORK TIME / MONTH</a:t>
            </a:r>
            <a:endParaRPr lang="en-US" sz="1400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7772300201605234"/>
          <c:y val="0.17722233438768906"/>
          <c:w val="0.80295332648636308"/>
          <c:h val="0.6800332009780828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92D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Sheet2!$C$5:$D$6</c:f>
              <c:strCache>
                <c:ptCount val="2"/>
                <c:pt idx="0">
                  <c:v>CURRENT</c:v>
                </c:pt>
                <c:pt idx="1">
                  <c:v>TARGET</c:v>
                </c:pt>
              </c:strCache>
            </c:strRef>
          </c:cat>
          <c:val>
            <c:numRef>
              <c:f>Sheet2!$C$7:$D$7</c:f>
              <c:numCache>
                <c:formatCode>General</c:formatCode>
                <c:ptCount val="2"/>
                <c:pt idx="0">
                  <c:v>267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9F6-4AA5-9007-1D9E17B580B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4209920"/>
        <c:axId val="84817408"/>
      </c:barChart>
      <c:catAx>
        <c:axId val="74209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en-US"/>
          </a:p>
        </c:txPr>
        <c:crossAx val="84817408"/>
        <c:crosses val="autoZero"/>
        <c:auto val="1"/>
        <c:lblAlgn val="ctr"/>
        <c:lblOffset val="100"/>
        <c:noMultiLvlLbl val="0"/>
      </c:catAx>
      <c:valAx>
        <c:axId val="8481740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200">
                    <a:latin typeface="Arial" pitchFamily="34" charset="0"/>
                    <a:cs typeface="Arial" pitchFamily="34" charset="0"/>
                  </a:defRPr>
                </a:pPr>
                <a:r>
                  <a:rPr lang="en-US" sz="1200" dirty="0">
                    <a:latin typeface="Arial" pitchFamily="34" charset="0"/>
                    <a:cs typeface="Arial" pitchFamily="34" charset="0"/>
                  </a:rPr>
                  <a:t>MINUTES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en-US"/>
          </a:p>
        </c:txPr>
        <c:crossAx val="742099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n-US" sz="1400" b="1" i="0" u="none" strike="noStrike" kern="1200" baseline="0" dirty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AVG M3 COMPONENT REWORK / MONTH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9736988669099328"/>
          <c:y val="0.18258236552713844"/>
          <c:w val="0.76131553677741504"/>
          <c:h val="0.6368653527485147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92D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Sheet2!$C$12:$D$13</c:f>
              <c:strCache>
                <c:ptCount val="2"/>
                <c:pt idx="0">
                  <c:v>CURRENT</c:v>
                </c:pt>
                <c:pt idx="1">
                  <c:v>TARGET</c:v>
                </c:pt>
              </c:strCache>
            </c:strRef>
          </c:cat>
          <c:val>
            <c:numRef>
              <c:f>Sheet2!$C$14:$D$14</c:f>
              <c:numCache>
                <c:formatCode>General</c:formatCode>
                <c:ptCount val="2"/>
                <c:pt idx="0">
                  <c:v>535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8E4-4D83-B8CC-F3BA0816247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4837504"/>
        <c:axId val="84865024"/>
      </c:barChart>
      <c:catAx>
        <c:axId val="848375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84865024"/>
        <c:crosses val="autoZero"/>
        <c:auto val="1"/>
        <c:lblAlgn val="ctr"/>
        <c:lblOffset val="100"/>
        <c:noMultiLvlLbl val="0"/>
      </c:catAx>
      <c:valAx>
        <c:axId val="8486502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 b="1" i="0" u="none" strike="noStrike" kern="1200" baseline="0" dirty="0">
                    <a:solidFill>
                      <a:prstClr val="black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NUMBERS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483750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ja-JP" sz="2800"/>
            </a:pPr>
            <a:r>
              <a:rPr lang="en-US" sz="2800"/>
              <a:t>M-3 FORK TIGHT</a:t>
            </a:r>
          </a:p>
        </c:rich>
      </c:tx>
      <c:layout>
        <c:manualLayout>
          <c:xMode val="edge"/>
          <c:yMode val="edge"/>
          <c:x val="0.36579516622922137"/>
          <c:y val="1.9240286432820601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628248031496064"/>
          <c:y val="0.14592141277232024"/>
          <c:w val="0.87149529746282506"/>
          <c:h val="0.71664941269153715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2891008"/>
        <c:axId val="92892544"/>
      </c:barChart>
      <c:catAx>
        <c:axId val="92891008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en-US"/>
          </a:p>
        </c:txPr>
        <c:crossAx val="92892544"/>
        <c:crosses val="autoZero"/>
        <c:auto val="1"/>
        <c:lblAlgn val="ctr"/>
        <c:lblOffset val="100"/>
        <c:noMultiLvlLbl val="0"/>
      </c:catAx>
      <c:valAx>
        <c:axId val="9289254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lang="ja-JP" sz="1800" b="0"/>
                </a:pPr>
                <a:r>
                  <a:rPr lang="en-US" sz="1800" b="0" dirty="0"/>
                  <a:t>NUMBERS</a:t>
                </a:r>
              </a:p>
            </c:rich>
          </c:tx>
          <c:layout>
            <c:manualLayout>
              <c:xMode val="edge"/>
              <c:yMode val="edge"/>
              <c:x val="1.1111111111111125E-2"/>
              <c:y val="0.3846196382220184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ja-JP"/>
            </a:pPr>
            <a:endParaRPr lang="en-US"/>
          </a:p>
        </c:txPr>
        <c:crossAx val="9289100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M-3 FORK TIGHT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030602580927384"/>
          <c:y val="0.12186098096380109"/>
          <c:w val="0.79387948381452411"/>
          <c:h val="0.768100718694093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'M-3'!$B$35</c:f>
              <c:strCache>
                <c:ptCount val="1"/>
                <c:pt idx="0">
                  <c:v>QTY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'M-3'!$A$36:$A$40</c:f>
              <c:numCache>
                <c:formatCode>mmm\-yy</c:formatCode>
                <c:ptCount val="5"/>
                <c:pt idx="0">
                  <c:v>42856</c:v>
                </c:pt>
                <c:pt idx="1">
                  <c:v>42887</c:v>
                </c:pt>
                <c:pt idx="2">
                  <c:v>42917</c:v>
                </c:pt>
                <c:pt idx="3">
                  <c:v>42948</c:v>
                </c:pt>
                <c:pt idx="4">
                  <c:v>42979</c:v>
                </c:pt>
              </c:numCache>
            </c:numRef>
          </c:cat>
          <c:val>
            <c:numRef>
              <c:f>'M-3'!$B$36:$B$40</c:f>
              <c:numCache>
                <c:formatCode>General</c:formatCode>
                <c:ptCount val="5"/>
                <c:pt idx="0">
                  <c:v>475</c:v>
                </c:pt>
                <c:pt idx="1">
                  <c:v>467</c:v>
                </c:pt>
                <c:pt idx="2">
                  <c:v>576</c:v>
                </c:pt>
                <c:pt idx="3">
                  <c:v>524</c:v>
                </c:pt>
                <c:pt idx="4">
                  <c:v>632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917-4D17-A307-F3F3C3FB00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5319936"/>
        <c:axId val="75334016"/>
      </c:barChart>
      <c:lineChart>
        <c:grouping val="standard"/>
        <c:varyColors val="0"/>
        <c:ser>
          <c:idx val="1"/>
          <c:order val="1"/>
          <c:tx>
            <c:strRef>
              <c:f>'M-3'!$D$35</c:f>
              <c:strCache>
                <c:ptCount val="1"/>
                <c:pt idx="0">
                  <c:v>TIME</c:v>
                </c:pt>
              </c:strCache>
            </c:strRef>
          </c:tx>
          <c:spPr>
            <a:ln w="57150"/>
          </c:spPr>
          <c:marker>
            <c:symbol val="none"/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'M-3'!$A$36:$A$40</c:f>
              <c:numCache>
                <c:formatCode>mmm\-yy</c:formatCode>
                <c:ptCount val="5"/>
                <c:pt idx="0">
                  <c:v>42856</c:v>
                </c:pt>
                <c:pt idx="1">
                  <c:v>42887</c:v>
                </c:pt>
                <c:pt idx="2">
                  <c:v>42917</c:v>
                </c:pt>
                <c:pt idx="3">
                  <c:v>42948</c:v>
                </c:pt>
                <c:pt idx="4">
                  <c:v>42979</c:v>
                </c:pt>
              </c:numCache>
            </c:numRef>
          </c:cat>
          <c:val>
            <c:numRef>
              <c:f>'M-3'!$D$36:$D$40</c:f>
              <c:numCache>
                <c:formatCode>0.000</c:formatCode>
                <c:ptCount val="5"/>
                <c:pt idx="0">
                  <c:v>237.5</c:v>
                </c:pt>
                <c:pt idx="1">
                  <c:v>233.5</c:v>
                </c:pt>
                <c:pt idx="2">
                  <c:v>288</c:v>
                </c:pt>
                <c:pt idx="3">
                  <c:v>262</c:v>
                </c:pt>
                <c:pt idx="4">
                  <c:v>316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79B-4D88-9AB1-CA7C14FD97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342208"/>
        <c:axId val="75335936"/>
      </c:lineChart>
      <c:dateAx>
        <c:axId val="75319936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75334016"/>
        <c:crosses val="autoZero"/>
        <c:auto val="1"/>
        <c:lblOffset val="100"/>
        <c:baseTimeUnit val="months"/>
      </c:dateAx>
      <c:valAx>
        <c:axId val="75334016"/>
        <c:scaling>
          <c:orientation val="minMax"/>
          <c:max val="8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600">
                    <a:latin typeface="Arial" pitchFamily="34" charset="0"/>
                    <a:cs typeface="Arial" pitchFamily="34" charset="0"/>
                  </a:defRPr>
                </a:pPr>
                <a:r>
                  <a:rPr lang="en-US" sz="1600">
                    <a:latin typeface="Arial" pitchFamily="34" charset="0"/>
                    <a:cs typeface="Arial" pitchFamily="34" charset="0"/>
                  </a:rPr>
                  <a:t>QTY IN NOS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>
                <a:solidFill>
                  <a:schemeClr val="tx1"/>
                </a:solidFill>
              </a:defRPr>
            </a:pPr>
            <a:endParaRPr lang="en-US"/>
          </a:p>
        </c:txPr>
        <c:crossAx val="75319936"/>
        <c:crosses val="autoZero"/>
        <c:crossBetween val="between"/>
      </c:valAx>
      <c:valAx>
        <c:axId val="75335936"/>
        <c:scaling>
          <c:orientation val="minMax"/>
          <c:max val="35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 sz="1600">
                    <a:latin typeface="Arial" pitchFamily="34" charset="0"/>
                    <a:cs typeface="Arial" pitchFamily="34" charset="0"/>
                  </a:defRPr>
                </a:pPr>
                <a:r>
                  <a:rPr lang="en-US" sz="1600">
                    <a:latin typeface="Arial" pitchFamily="34" charset="0"/>
                    <a:cs typeface="Arial" pitchFamily="34" charset="0"/>
                  </a:rPr>
                  <a:t>TIME IN MINUTES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75342208"/>
        <c:crosses val="max"/>
        <c:crossBetween val="between"/>
      </c:valAx>
      <c:dateAx>
        <c:axId val="75342208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one"/>
        <c:crossAx val="75335936"/>
        <c:crosses val="autoZero"/>
        <c:auto val="1"/>
        <c:lblOffset val="100"/>
        <c:baseTimeUnit val="months"/>
      </c:dateAx>
    </c:plotArea>
    <c:legend>
      <c:legendPos val="t"/>
      <c:layout>
        <c:manualLayout>
          <c:xMode val="edge"/>
          <c:yMode val="edge"/>
          <c:x val="0.71196391076115451"/>
          <c:y val="3.6414296878890855E-2"/>
          <c:w val="0.17884995625546837"/>
          <c:h val="7.7038853920445738E-2"/>
        </c:manualLayout>
      </c:layout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FORK WIDTH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586598716679596"/>
          <c:y val="0.2017351598173516"/>
          <c:w val="0.82186697470875958"/>
          <c:h val="0.63207061446086366"/>
        </c:manualLayout>
      </c:layout>
      <c:lineChart>
        <c:grouping val="standard"/>
        <c:varyColors val="0"/>
        <c:ser>
          <c:idx val="0"/>
          <c:order val="0"/>
          <c:tx>
            <c:strRef>
              <c:f>'[GEAR COUNTER T-1.xlsx]WNMG1.2 TR3'!$B$10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rgbClr val="4F81BD"/>
              </a:solidFill>
              <a:round/>
            </a:ln>
            <a:effectLst/>
          </c:spPr>
          <c:marker>
            <c:symbol val="none"/>
          </c:marker>
          <c:cat>
            <c:numRef>
              <c:f>'[GEAR COUNTER T-1.xlsx]WNMG1.2 TR3'!$A$11:$A$23</c:f>
              <c:numCache>
                <c:formatCode>General</c:formatCode>
                <c:ptCount val="13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</c:numCache>
            </c:numRef>
          </c:cat>
          <c:val>
            <c:numRef>
              <c:f>'[GEAR COUNTER T-1.xlsx]WNMG1.2 TR3'!$B$11:$B$23</c:f>
              <c:numCache>
                <c:formatCode>0.000</c:formatCode>
                <c:ptCount val="13"/>
                <c:pt idx="0">
                  <c:v>5.18</c:v>
                </c:pt>
                <c:pt idx="1">
                  <c:v>5.1749999999999998</c:v>
                </c:pt>
                <c:pt idx="2">
                  <c:v>5.1749999999999998</c:v>
                </c:pt>
                <c:pt idx="3">
                  <c:v>5.1849999999999996</c:v>
                </c:pt>
                <c:pt idx="4">
                  <c:v>5.18</c:v>
                </c:pt>
                <c:pt idx="5">
                  <c:v>5.17</c:v>
                </c:pt>
                <c:pt idx="6">
                  <c:v>5.1749999999999998</c:v>
                </c:pt>
                <c:pt idx="7">
                  <c:v>5.17</c:v>
                </c:pt>
                <c:pt idx="8">
                  <c:v>5.165</c:v>
                </c:pt>
                <c:pt idx="9">
                  <c:v>5.1749999999999998</c:v>
                </c:pt>
                <c:pt idx="10">
                  <c:v>5.17</c:v>
                </c:pt>
                <c:pt idx="11">
                  <c:v>5.1550000000000002</c:v>
                </c:pt>
                <c:pt idx="12">
                  <c:v>5.1349999999999998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49C-41E3-8BD0-4A9D73C7658F}"/>
            </c:ext>
          </c:extLst>
        </c:ser>
        <c:ser>
          <c:idx val="1"/>
          <c:order val="1"/>
          <c:tx>
            <c:strRef>
              <c:f>'[GEAR COUNTER T-1.xlsx]WNMG1.2 TR3'!$C$10</c:f>
              <c:strCache>
                <c:ptCount val="1"/>
                <c:pt idx="0">
                  <c:v>UCL</c:v>
                </c:pt>
              </c:strCache>
            </c:strRef>
          </c:tx>
          <c:spPr>
            <a:ln w="38100" cap="rnd">
              <a:solidFill>
                <a:srgbClr val="C0504D"/>
              </a:solidFill>
              <a:round/>
            </a:ln>
            <a:effectLst/>
          </c:spPr>
          <c:marker>
            <c:symbol val="none"/>
          </c:marker>
          <c:cat>
            <c:numRef>
              <c:f>'[GEAR COUNTER T-1.xlsx]WNMG1.2 TR3'!$A$11:$A$23</c:f>
              <c:numCache>
                <c:formatCode>General</c:formatCode>
                <c:ptCount val="13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</c:numCache>
            </c:numRef>
          </c:cat>
          <c:val>
            <c:numRef>
              <c:f>'[GEAR COUNTER T-1.xlsx]WNMG1.2 TR3'!$C$11:$C$23</c:f>
              <c:numCache>
                <c:formatCode>General</c:formatCode>
                <c:ptCount val="13"/>
                <c:pt idx="0">
                  <c:v>5.19</c:v>
                </c:pt>
                <c:pt idx="1">
                  <c:v>5.19</c:v>
                </c:pt>
                <c:pt idx="2">
                  <c:v>5.19</c:v>
                </c:pt>
                <c:pt idx="3">
                  <c:v>5.19</c:v>
                </c:pt>
                <c:pt idx="4">
                  <c:v>5.19</c:v>
                </c:pt>
                <c:pt idx="5">
                  <c:v>5.19</c:v>
                </c:pt>
                <c:pt idx="6">
                  <c:v>5.19</c:v>
                </c:pt>
                <c:pt idx="7">
                  <c:v>5.19</c:v>
                </c:pt>
                <c:pt idx="8">
                  <c:v>5.19</c:v>
                </c:pt>
                <c:pt idx="9">
                  <c:v>5.19</c:v>
                </c:pt>
                <c:pt idx="10">
                  <c:v>5.19</c:v>
                </c:pt>
                <c:pt idx="11">
                  <c:v>5.19</c:v>
                </c:pt>
                <c:pt idx="12">
                  <c:v>5.19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49C-41E3-8BD0-4A9D73C7658F}"/>
            </c:ext>
          </c:extLst>
        </c:ser>
        <c:ser>
          <c:idx val="2"/>
          <c:order val="2"/>
          <c:tx>
            <c:strRef>
              <c:f>'[GEAR COUNTER T-1.xlsx]WNMG1.2 TR3'!$D$10</c:f>
              <c:strCache>
                <c:ptCount val="1"/>
                <c:pt idx="0">
                  <c:v>LCL</c:v>
                </c:pt>
              </c:strCache>
            </c:strRef>
          </c:tx>
          <c:spPr>
            <a:ln w="38100" cap="rnd">
              <a:solidFill>
                <a:srgbClr val="9BBB59"/>
              </a:solidFill>
              <a:round/>
            </a:ln>
            <a:effectLst/>
          </c:spPr>
          <c:marker>
            <c:symbol val="none"/>
          </c:marker>
          <c:cat>
            <c:numRef>
              <c:f>'[GEAR COUNTER T-1.xlsx]WNMG1.2 TR3'!$A$11:$A$23</c:f>
              <c:numCache>
                <c:formatCode>General</c:formatCode>
                <c:ptCount val="13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</c:numCache>
            </c:numRef>
          </c:cat>
          <c:val>
            <c:numRef>
              <c:f>'[GEAR COUNTER T-1.xlsx]WNMG1.2 TR3'!$D$11:$D$23</c:f>
              <c:numCache>
                <c:formatCode>General</c:formatCode>
                <c:ptCount val="13"/>
                <c:pt idx="0">
                  <c:v>5.15</c:v>
                </c:pt>
                <c:pt idx="1">
                  <c:v>5.15</c:v>
                </c:pt>
                <c:pt idx="2">
                  <c:v>5.15</c:v>
                </c:pt>
                <c:pt idx="3">
                  <c:v>5.15</c:v>
                </c:pt>
                <c:pt idx="4">
                  <c:v>5.15</c:v>
                </c:pt>
                <c:pt idx="5">
                  <c:v>5.15</c:v>
                </c:pt>
                <c:pt idx="6">
                  <c:v>5.15</c:v>
                </c:pt>
                <c:pt idx="7">
                  <c:v>5.15</c:v>
                </c:pt>
                <c:pt idx="8">
                  <c:v>5.15</c:v>
                </c:pt>
                <c:pt idx="9">
                  <c:v>5.15</c:v>
                </c:pt>
                <c:pt idx="10">
                  <c:v>5.15</c:v>
                </c:pt>
                <c:pt idx="11">
                  <c:v>5.15</c:v>
                </c:pt>
                <c:pt idx="12">
                  <c:v>5.15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E49C-41E3-8BD0-4A9D73C765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399616"/>
        <c:axId val="66401408"/>
      </c:lineChart>
      <c:catAx>
        <c:axId val="66399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401408"/>
        <c:crosses val="autoZero"/>
        <c:auto val="1"/>
        <c:lblAlgn val="ctr"/>
        <c:lblOffset val="100"/>
        <c:noMultiLvlLbl val="0"/>
      </c:catAx>
      <c:valAx>
        <c:axId val="66401408"/>
        <c:scaling>
          <c:orientation val="minMax"/>
          <c:max val="5.2"/>
          <c:min val="5.099999999999999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399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FORK WIDTH</a:t>
            </a:r>
          </a:p>
        </c:rich>
      </c:tx>
      <c:layout>
        <c:manualLayout>
          <c:xMode val="edge"/>
          <c:yMode val="edge"/>
          <c:x val="0.37814375243910825"/>
          <c:y val="2.597402597402603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199857670852369"/>
          <c:y val="0.10816034359341464"/>
          <c:w val="0.85524146216417085"/>
          <c:h val="0.72282032927702222"/>
        </c:manualLayout>
      </c:layout>
      <c:lineChart>
        <c:grouping val="standard"/>
        <c:varyColors val="0"/>
        <c:ser>
          <c:idx val="0"/>
          <c:order val="0"/>
          <c:tx>
            <c:strRef>
              <c:f>'[GEAR COUNTER T-1.xlsx]WNMG1.2 TR3'!$G$10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rgbClr val="4F81BD"/>
              </a:solidFill>
              <a:round/>
            </a:ln>
            <a:effectLst/>
          </c:spPr>
          <c:marker>
            <c:symbol val="none"/>
          </c:marker>
          <c:cat>
            <c:numRef>
              <c:f>'[GEAR COUNTER T-1.xlsx]WNMG1.2 TR3'!$F$11:$F$23</c:f>
              <c:numCache>
                <c:formatCode>General</c:formatCode>
                <c:ptCount val="13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</c:numCache>
            </c:numRef>
          </c:cat>
          <c:val>
            <c:numRef>
              <c:f>'[GEAR COUNTER T-1.xlsx]WNMG1.2 TR3'!$G$11:$G$23</c:f>
              <c:numCache>
                <c:formatCode>0.000</c:formatCode>
                <c:ptCount val="13"/>
                <c:pt idx="0">
                  <c:v>5.17</c:v>
                </c:pt>
                <c:pt idx="1">
                  <c:v>5.17</c:v>
                </c:pt>
                <c:pt idx="2">
                  <c:v>5.1749999999999998</c:v>
                </c:pt>
                <c:pt idx="3">
                  <c:v>5.18</c:v>
                </c:pt>
                <c:pt idx="4">
                  <c:v>5.18</c:v>
                </c:pt>
                <c:pt idx="5">
                  <c:v>5.17</c:v>
                </c:pt>
                <c:pt idx="6">
                  <c:v>5.165</c:v>
                </c:pt>
                <c:pt idx="7">
                  <c:v>5.17</c:v>
                </c:pt>
                <c:pt idx="8">
                  <c:v>5.17</c:v>
                </c:pt>
                <c:pt idx="9">
                  <c:v>5.1550000000000002</c:v>
                </c:pt>
                <c:pt idx="10">
                  <c:v>5.16</c:v>
                </c:pt>
                <c:pt idx="11">
                  <c:v>5.15</c:v>
                </c:pt>
                <c:pt idx="12">
                  <c:v>5.14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441-4E21-A546-C11DC77303C8}"/>
            </c:ext>
          </c:extLst>
        </c:ser>
        <c:ser>
          <c:idx val="1"/>
          <c:order val="1"/>
          <c:tx>
            <c:strRef>
              <c:f>'[GEAR COUNTER T-1.xlsx]WNMG1.2 TR3'!$H$10</c:f>
              <c:strCache>
                <c:ptCount val="1"/>
                <c:pt idx="0">
                  <c:v>UCL</c:v>
                </c:pt>
              </c:strCache>
            </c:strRef>
          </c:tx>
          <c:spPr>
            <a:ln w="38100" cap="rnd">
              <a:solidFill>
                <a:srgbClr val="C0504D"/>
              </a:solidFill>
              <a:round/>
            </a:ln>
            <a:effectLst/>
          </c:spPr>
          <c:marker>
            <c:symbol val="none"/>
          </c:marker>
          <c:cat>
            <c:numRef>
              <c:f>'[GEAR COUNTER T-1.xlsx]WNMG1.2 TR3'!$F$11:$F$23</c:f>
              <c:numCache>
                <c:formatCode>General</c:formatCode>
                <c:ptCount val="13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</c:numCache>
            </c:numRef>
          </c:cat>
          <c:val>
            <c:numRef>
              <c:f>'[GEAR COUNTER T-1.xlsx]WNMG1.2 TR3'!$H$11:$H$23</c:f>
              <c:numCache>
                <c:formatCode>General</c:formatCode>
                <c:ptCount val="13"/>
                <c:pt idx="0">
                  <c:v>5.19</c:v>
                </c:pt>
                <c:pt idx="1">
                  <c:v>5.19</c:v>
                </c:pt>
                <c:pt idx="2">
                  <c:v>5.19</c:v>
                </c:pt>
                <c:pt idx="3">
                  <c:v>5.19</c:v>
                </c:pt>
                <c:pt idx="4">
                  <c:v>5.19</c:v>
                </c:pt>
                <c:pt idx="5">
                  <c:v>5.19</c:v>
                </c:pt>
                <c:pt idx="6">
                  <c:v>5.19</c:v>
                </c:pt>
                <c:pt idx="7">
                  <c:v>5.19</c:v>
                </c:pt>
                <c:pt idx="8">
                  <c:v>5.19</c:v>
                </c:pt>
                <c:pt idx="9">
                  <c:v>5.19</c:v>
                </c:pt>
                <c:pt idx="10">
                  <c:v>5.19</c:v>
                </c:pt>
                <c:pt idx="11">
                  <c:v>5.19</c:v>
                </c:pt>
                <c:pt idx="12">
                  <c:v>5.19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441-4E21-A546-C11DC77303C8}"/>
            </c:ext>
          </c:extLst>
        </c:ser>
        <c:ser>
          <c:idx val="2"/>
          <c:order val="2"/>
          <c:tx>
            <c:strRef>
              <c:f>'[GEAR COUNTER T-1.xlsx]WNMG1.2 TR3'!$I$10</c:f>
              <c:strCache>
                <c:ptCount val="1"/>
                <c:pt idx="0">
                  <c:v>LCL</c:v>
                </c:pt>
              </c:strCache>
            </c:strRef>
          </c:tx>
          <c:spPr>
            <a:ln w="38100" cap="rnd">
              <a:solidFill>
                <a:srgbClr val="9BBB59"/>
              </a:solidFill>
              <a:round/>
            </a:ln>
            <a:effectLst/>
          </c:spPr>
          <c:marker>
            <c:symbol val="none"/>
          </c:marker>
          <c:cat>
            <c:numRef>
              <c:f>'[GEAR COUNTER T-1.xlsx]WNMG1.2 TR3'!$F$11:$F$23</c:f>
              <c:numCache>
                <c:formatCode>General</c:formatCode>
                <c:ptCount val="13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</c:numCache>
            </c:numRef>
          </c:cat>
          <c:val>
            <c:numRef>
              <c:f>'[GEAR COUNTER T-1.xlsx]WNMG1.2 TR3'!$I$11:$I$23</c:f>
              <c:numCache>
                <c:formatCode>General</c:formatCode>
                <c:ptCount val="13"/>
                <c:pt idx="0">
                  <c:v>5.15</c:v>
                </c:pt>
                <c:pt idx="1">
                  <c:v>5.15</c:v>
                </c:pt>
                <c:pt idx="2">
                  <c:v>5.15</c:v>
                </c:pt>
                <c:pt idx="3">
                  <c:v>5.15</c:v>
                </c:pt>
                <c:pt idx="4">
                  <c:v>5.15</c:v>
                </c:pt>
                <c:pt idx="5">
                  <c:v>5.15</c:v>
                </c:pt>
                <c:pt idx="6">
                  <c:v>5.15</c:v>
                </c:pt>
                <c:pt idx="7">
                  <c:v>5.15</c:v>
                </c:pt>
                <c:pt idx="8">
                  <c:v>5.15</c:v>
                </c:pt>
                <c:pt idx="9">
                  <c:v>5.15</c:v>
                </c:pt>
                <c:pt idx="10">
                  <c:v>5.15</c:v>
                </c:pt>
                <c:pt idx="11">
                  <c:v>5.15</c:v>
                </c:pt>
                <c:pt idx="12">
                  <c:v>5.15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7441-4E21-A546-C11DC77303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420096"/>
        <c:axId val="66446464"/>
      </c:lineChart>
      <c:catAx>
        <c:axId val="66420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446464"/>
        <c:crosses val="autoZero"/>
        <c:auto val="1"/>
        <c:lblAlgn val="ctr"/>
        <c:lblOffset val="100"/>
        <c:noMultiLvlLbl val="0"/>
      </c:catAx>
      <c:valAx>
        <c:axId val="66446464"/>
        <c:scaling>
          <c:orientation val="minMax"/>
          <c:max val="5.2"/>
          <c:min val="5.099999999999999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420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FORK WIDTH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003509647749362"/>
          <c:y val="0.16323620292189756"/>
          <c:w val="0.82186692081357271"/>
          <c:h val="0.64222855446617044"/>
        </c:manualLayout>
      </c:layout>
      <c:lineChart>
        <c:grouping val="standard"/>
        <c:varyColors val="0"/>
        <c:ser>
          <c:idx val="0"/>
          <c:order val="0"/>
          <c:tx>
            <c:strRef>
              <c:f>'[GEAR COUNTER T-1.xlsx]WNMG1.2 TR3'!$L$10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rgbClr val="4F81BD"/>
              </a:solidFill>
              <a:round/>
            </a:ln>
            <a:effectLst/>
          </c:spPr>
          <c:marker>
            <c:symbol val="none"/>
          </c:marker>
          <c:cat>
            <c:numRef>
              <c:f>'[GEAR COUNTER T-1.xlsx]WNMG1.2 TR3'!$K$11:$K$23</c:f>
              <c:numCache>
                <c:formatCode>General</c:formatCode>
                <c:ptCount val="13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</c:numCache>
            </c:numRef>
          </c:cat>
          <c:val>
            <c:numRef>
              <c:f>'[GEAR COUNTER T-1.xlsx]WNMG1.2 TR3'!$L$11:$L$22</c:f>
              <c:numCache>
                <c:formatCode>General</c:formatCode>
                <c:ptCount val="12"/>
                <c:pt idx="0">
                  <c:v>5.1749999999999998</c:v>
                </c:pt>
                <c:pt idx="1">
                  <c:v>5.1849999999999996</c:v>
                </c:pt>
                <c:pt idx="2">
                  <c:v>5.1749999999999998</c:v>
                </c:pt>
                <c:pt idx="3">
                  <c:v>5.1749999999999998</c:v>
                </c:pt>
                <c:pt idx="4">
                  <c:v>5.18</c:v>
                </c:pt>
                <c:pt idx="5">
                  <c:v>5.18</c:v>
                </c:pt>
                <c:pt idx="6">
                  <c:v>5.165</c:v>
                </c:pt>
                <c:pt idx="7">
                  <c:v>5.17</c:v>
                </c:pt>
                <c:pt idx="8">
                  <c:v>5.165</c:v>
                </c:pt>
                <c:pt idx="9">
                  <c:v>5.1749999999999998</c:v>
                </c:pt>
                <c:pt idx="10">
                  <c:v>5.1449999999999996</c:v>
                </c:pt>
                <c:pt idx="11">
                  <c:v>5.1349999999999998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FE6-48FC-BCC8-D2135995E2A2}"/>
            </c:ext>
          </c:extLst>
        </c:ser>
        <c:ser>
          <c:idx val="1"/>
          <c:order val="1"/>
          <c:tx>
            <c:strRef>
              <c:f>'[GEAR COUNTER T-1.xlsx]WNMG1.2 TR3'!$M$10</c:f>
              <c:strCache>
                <c:ptCount val="1"/>
                <c:pt idx="0">
                  <c:v>UCL</c:v>
                </c:pt>
              </c:strCache>
            </c:strRef>
          </c:tx>
          <c:spPr>
            <a:ln w="38100" cap="rnd">
              <a:solidFill>
                <a:srgbClr val="C0504D"/>
              </a:solidFill>
              <a:round/>
            </a:ln>
            <a:effectLst/>
          </c:spPr>
          <c:marker>
            <c:symbol val="none"/>
          </c:marker>
          <c:cat>
            <c:numRef>
              <c:f>'[GEAR COUNTER T-1.xlsx]WNMG1.2 TR3'!$K$11:$K$23</c:f>
              <c:numCache>
                <c:formatCode>General</c:formatCode>
                <c:ptCount val="13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</c:numCache>
            </c:numRef>
          </c:cat>
          <c:val>
            <c:numRef>
              <c:f>'[GEAR COUNTER T-1.xlsx]WNMG1.2 TR3'!$M$11:$M$23</c:f>
              <c:numCache>
                <c:formatCode>General</c:formatCode>
                <c:ptCount val="13"/>
                <c:pt idx="0">
                  <c:v>5.19</c:v>
                </c:pt>
                <c:pt idx="1">
                  <c:v>5.19</c:v>
                </c:pt>
                <c:pt idx="2">
                  <c:v>5.19</c:v>
                </c:pt>
                <c:pt idx="3">
                  <c:v>5.19</c:v>
                </c:pt>
                <c:pt idx="4">
                  <c:v>5.19</c:v>
                </c:pt>
                <c:pt idx="5">
                  <c:v>5.19</c:v>
                </c:pt>
                <c:pt idx="6">
                  <c:v>5.19</c:v>
                </c:pt>
                <c:pt idx="7">
                  <c:v>5.19</c:v>
                </c:pt>
                <c:pt idx="8">
                  <c:v>5.19</c:v>
                </c:pt>
                <c:pt idx="9">
                  <c:v>5.19</c:v>
                </c:pt>
                <c:pt idx="10">
                  <c:v>5.19</c:v>
                </c:pt>
                <c:pt idx="11">
                  <c:v>5.19</c:v>
                </c:pt>
                <c:pt idx="12">
                  <c:v>5.19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9FE6-48FC-BCC8-D2135995E2A2}"/>
            </c:ext>
          </c:extLst>
        </c:ser>
        <c:ser>
          <c:idx val="2"/>
          <c:order val="2"/>
          <c:tx>
            <c:strRef>
              <c:f>'[GEAR COUNTER T-1.xlsx]WNMG1.2 TR3'!$N$10</c:f>
              <c:strCache>
                <c:ptCount val="1"/>
                <c:pt idx="0">
                  <c:v>LCL</c:v>
                </c:pt>
              </c:strCache>
            </c:strRef>
          </c:tx>
          <c:spPr>
            <a:ln w="38100" cap="rnd">
              <a:solidFill>
                <a:srgbClr val="9BBB59"/>
              </a:solidFill>
              <a:round/>
            </a:ln>
            <a:effectLst/>
          </c:spPr>
          <c:marker>
            <c:symbol val="none"/>
          </c:marker>
          <c:cat>
            <c:numRef>
              <c:f>'[GEAR COUNTER T-1.xlsx]WNMG1.2 TR3'!$K$11:$K$23</c:f>
              <c:numCache>
                <c:formatCode>General</c:formatCode>
                <c:ptCount val="13"/>
                <c:pt idx="0">
                  <c:v>1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</c:numCache>
            </c:numRef>
          </c:cat>
          <c:val>
            <c:numRef>
              <c:f>'[GEAR COUNTER T-1.xlsx]WNMG1.2 TR3'!$N$11:$N$23</c:f>
              <c:numCache>
                <c:formatCode>General</c:formatCode>
                <c:ptCount val="13"/>
                <c:pt idx="0">
                  <c:v>5.15</c:v>
                </c:pt>
                <c:pt idx="1">
                  <c:v>5.15</c:v>
                </c:pt>
                <c:pt idx="2">
                  <c:v>5.15</c:v>
                </c:pt>
                <c:pt idx="3">
                  <c:v>5.15</c:v>
                </c:pt>
                <c:pt idx="4">
                  <c:v>5.15</c:v>
                </c:pt>
                <c:pt idx="5">
                  <c:v>5.15</c:v>
                </c:pt>
                <c:pt idx="6">
                  <c:v>5.15</c:v>
                </c:pt>
                <c:pt idx="7">
                  <c:v>5.15</c:v>
                </c:pt>
                <c:pt idx="8">
                  <c:v>5.15</c:v>
                </c:pt>
                <c:pt idx="9">
                  <c:v>5.15</c:v>
                </c:pt>
                <c:pt idx="10">
                  <c:v>5.15</c:v>
                </c:pt>
                <c:pt idx="11">
                  <c:v>5.15</c:v>
                </c:pt>
                <c:pt idx="12">
                  <c:v>5.15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9FE6-48FC-BCC8-D2135995E2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4165632"/>
        <c:axId val="74175616"/>
      </c:lineChart>
      <c:catAx>
        <c:axId val="74165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75616"/>
        <c:crosses val="autoZero"/>
        <c:auto val="1"/>
        <c:lblAlgn val="ctr"/>
        <c:lblOffset val="100"/>
        <c:noMultiLvlLbl val="0"/>
      </c:catAx>
      <c:valAx>
        <c:axId val="74175616"/>
        <c:scaling>
          <c:orientation val="minMax"/>
          <c:max val="5.2"/>
          <c:min val="5.099999999999999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65632"/>
        <c:crosses val="autoZero"/>
        <c:crossBetween val="between"/>
        <c:majorUnit val="2.0000000000000004E-2"/>
        <c:minorUnit val="4.000000000000001E-3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2144E1-2993-4754-9ADB-A4C7ACDBABD1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E800AA64-2807-48B5-B78E-C5D274D5EF66}">
      <dgm:prSet phldrT="[Text]"/>
      <dgm:spPr/>
      <dgm:t>
        <a:bodyPr/>
        <a:lstStyle/>
        <a:p>
          <a:r>
            <a:rPr lang="en-US" b="1" dirty="0">
              <a:solidFill>
                <a:srgbClr val="0000FF"/>
              </a:solidFill>
            </a:rPr>
            <a:t>HARYANA</a:t>
          </a:r>
        </a:p>
      </dgm:t>
    </dgm:pt>
    <dgm:pt modelId="{A40A6B9D-476D-477D-9473-E61BF7FF188E}" type="sibTrans" cxnId="{32BF79F3-79EB-418D-9B61-AE5598CC7A8E}">
      <dgm:prSet/>
      <dgm:spPr/>
      <dgm:t>
        <a:bodyPr/>
        <a:lstStyle/>
        <a:p>
          <a:endParaRPr lang="en-US"/>
        </a:p>
      </dgm:t>
    </dgm:pt>
    <dgm:pt modelId="{9722E6AB-DE2C-4EA6-A3D9-F8652D802865}" type="parTrans" cxnId="{32BF79F3-79EB-418D-9B61-AE5598CC7A8E}">
      <dgm:prSet/>
      <dgm:spPr/>
      <dgm:t>
        <a:bodyPr/>
        <a:lstStyle/>
        <a:p>
          <a:endParaRPr lang="en-US"/>
        </a:p>
      </dgm:t>
    </dgm:pt>
    <dgm:pt modelId="{D5DAD108-98A7-4868-B8DA-4C7058F6FA44}" type="pres">
      <dgm:prSet presAssocID="{072144E1-2993-4754-9ADB-A4C7ACDBABD1}" presName="arrowDiagram" presStyleCnt="0">
        <dgm:presLayoutVars>
          <dgm:chMax val="5"/>
          <dgm:dir/>
          <dgm:resizeHandles val="exact"/>
        </dgm:presLayoutVars>
      </dgm:prSet>
      <dgm:spPr/>
    </dgm:pt>
    <dgm:pt modelId="{878FD5DA-600C-4C7A-AA1F-9AC5750E87FD}" type="pres">
      <dgm:prSet presAssocID="{072144E1-2993-4754-9ADB-A4C7ACDBABD1}" presName="arrow" presStyleLbl="bgShp" presStyleIdx="0" presStyleCnt="1" custAng="741967"/>
      <dgm:spPr>
        <a:solidFill>
          <a:srgbClr val="92D050"/>
        </a:solidFill>
      </dgm:spPr>
    </dgm:pt>
    <dgm:pt modelId="{9E396B3A-D8AD-47B9-B4E3-7F6C4007C063}" type="pres">
      <dgm:prSet presAssocID="{072144E1-2993-4754-9ADB-A4C7ACDBABD1}" presName="arrowDiagram1" presStyleCnt="0">
        <dgm:presLayoutVars>
          <dgm:bulletEnabled val="1"/>
        </dgm:presLayoutVars>
      </dgm:prSet>
      <dgm:spPr/>
    </dgm:pt>
    <dgm:pt modelId="{1C9F49EB-C9DA-4E0F-B3E1-F59DD46AA227}" type="pres">
      <dgm:prSet presAssocID="{E800AA64-2807-48B5-B78E-C5D274D5EF66}" presName="bullet1" presStyleLbl="node1" presStyleIdx="0" presStyleCnt="1" custLinFactNeighborX="91233" custLinFactNeighborY="91573"/>
      <dgm:spPr/>
    </dgm:pt>
    <dgm:pt modelId="{2E52DF1E-4C8E-46FE-84C4-D3C39250CB54}" type="pres">
      <dgm:prSet presAssocID="{E800AA64-2807-48B5-B78E-C5D274D5EF66}" presName="textBox1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0BEA562-A4E0-43BA-AF00-AD12151FA8BA}" type="presOf" srcId="{072144E1-2993-4754-9ADB-A4C7ACDBABD1}" destId="{D5DAD108-98A7-4868-B8DA-4C7058F6FA44}" srcOrd="0" destOrd="0" presId="urn:microsoft.com/office/officeart/2005/8/layout/arrow2"/>
    <dgm:cxn modelId="{6C1B82D6-2E00-4968-9B7F-3AFDA12CD8E5}" type="presOf" srcId="{E800AA64-2807-48B5-B78E-C5D274D5EF66}" destId="{2E52DF1E-4C8E-46FE-84C4-D3C39250CB54}" srcOrd="0" destOrd="0" presId="urn:microsoft.com/office/officeart/2005/8/layout/arrow2"/>
    <dgm:cxn modelId="{32BF79F3-79EB-418D-9B61-AE5598CC7A8E}" srcId="{072144E1-2993-4754-9ADB-A4C7ACDBABD1}" destId="{E800AA64-2807-48B5-B78E-C5D274D5EF66}" srcOrd="0" destOrd="0" parTransId="{9722E6AB-DE2C-4EA6-A3D9-F8652D802865}" sibTransId="{A40A6B9D-476D-477D-9473-E61BF7FF188E}"/>
    <dgm:cxn modelId="{FEAA2D1C-6317-4923-B334-0F86F353F2FE}" type="presParOf" srcId="{D5DAD108-98A7-4868-B8DA-4C7058F6FA44}" destId="{878FD5DA-600C-4C7A-AA1F-9AC5750E87FD}" srcOrd="0" destOrd="0" presId="urn:microsoft.com/office/officeart/2005/8/layout/arrow2"/>
    <dgm:cxn modelId="{C5C654D8-9DFF-479C-B097-E77E48BCE0D2}" type="presParOf" srcId="{D5DAD108-98A7-4868-B8DA-4C7058F6FA44}" destId="{9E396B3A-D8AD-47B9-B4E3-7F6C4007C063}" srcOrd="1" destOrd="0" presId="urn:microsoft.com/office/officeart/2005/8/layout/arrow2"/>
    <dgm:cxn modelId="{E1392DD8-62DA-47EE-A5EB-63548A091673}" type="presParOf" srcId="{9E396B3A-D8AD-47B9-B4E3-7F6C4007C063}" destId="{1C9F49EB-C9DA-4E0F-B3E1-F59DD46AA227}" srcOrd="0" destOrd="0" presId="urn:microsoft.com/office/officeart/2005/8/layout/arrow2"/>
    <dgm:cxn modelId="{BD2823A7-01F2-4A59-9365-DE2237BAF5BD}" type="presParOf" srcId="{9E396B3A-D8AD-47B9-B4E3-7F6C4007C063}" destId="{2E52DF1E-4C8E-46FE-84C4-D3C39250CB54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144E1-2993-4754-9ADB-A4C7ACDBABD1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E800AA64-2807-48B5-B78E-C5D274D5EF66}">
      <dgm:prSet phldrT="[Text]" custT="1"/>
      <dgm:spPr/>
      <dgm:t>
        <a:bodyPr/>
        <a:lstStyle/>
        <a:p>
          <a:r>
            <a:rPr lang="en-US" sz="1700" b="1" dirty="0">
              <a:solidFill>
                <a:srgbClr val="0000FF"/>
              </a:solidFill>
            </a:rPr>
            <a:t>KARNATAKA</a:t>
          </a:r>
        </a:p>
      </dgm:t>
    </dgm:pt>
    <dgm:pt modelId="{A40A6B9D-476D-477D-9473-E61BF7FF188E}" type="sibTrans" cxnId="{32BF79F3-79EB-418D-9B61-AE5598CC7A8E}">
      <dgm:prSet/>
      <dgm:spPr/>
      <dgm:t>
        <a:bodyPr/>
        <a:lstStyle/>
        <a:p>
          <a:endParaRPr lang="en-US"/>
        </a:p>
      </dgm:t>
    </dgm:pt>
    <dgm:pt modelId="{9722E6AB-DE2C-4EA6-A3D9-F8652D802865}" type="parTrans" cxnId="{32BF79F3-79EB-418D-9B61-AE5598CC7A8E}">
      <dgm:prSet/>
      <dgm:spPr/>
      <dgm:t>
        <a:bodyPr/>
        <a:lstStyle/>
        <a:p>
          <a:endParaRPr lang="en-US"/>
        </a:p>
      </dgm:t>
    </dgm:pt>
    <dgm:pt modelId="{D5DAD108-98A7-4868-B8DA-4C7058F6FA44}" type="pres">
      <dgm:prSet presAssocID="{072144E1-2993-4754-9ADB-A4C7ACDBABD1}" presName="arrowDiagram" presStyleCnt="0">
        <dgm:presLayoutVars>
          <dgm:chMax val="5"/>
          <dgm:dir/>
          <dgm:resizeHandles val="exact"/>
        </dgm:presLayoutVars>
      </dgm:prSet>
      <dgm:spPr/>
    </dgm:pt>
    <dgm:pt modelId="{878FD5DA-600C-4C7A-AA1F-9AC5750E87FD}" type="pres">
      <dgm:prSet presAssocID="{072144E1-2993-4754-9ADB-A4C7ACDBABD1}" presName="arrow" presStyleLbl="bgShp" presStyleIdx="0" presStyleCnt="1" custAng="741967"/>
      <dgm:spPr>
        <a:solidFill>
          <a:srgbClr val="92D050"/>
        </a:solidFill>
      </dgm:spPr>
    </dgm:pt>
    <dgm:pt modelId="{9E396B3A-D8AD-47B9-B4E3-7F6C4007C063}" type="pres">
      <dgm:prSet presAssocID="{072144E1-2993-4754-9ADB-A4C7ACDBABD1}" presName="arrowDiagram1" presStyleCnt="0">
        <dgm:presLayoutVars>
          <dgm:bulletEnabled val="1"/>
        </dgm:presLayoutVars>
      </dgm:prSet>
      <dgm:spPr/>
    </dgm:pt>
    <dgm:pt modelId="{1C9F49EB-C9DA-4E0F-B3E1-F59DD46AA227}" type="pres">
      <dgm:prSet presAssocID="{E800AA64-2807-48B5-B78E-C5D274D5EF66}" presName="bullet1" presStyleLbl="node1" presStyleIdx="0" presStyleCnt="1" custLinFactNeighborX="91233" custLinFactNeighborY="91573"/>
      <dgm:spPr/>
    </dgm:pt>
    <dgm:pt modelId="{2E52DF1E-4C8E-46FE-84C4-D3C39250CB54}" type="pres">
      <dgm:prSet presAssocID="{E800AA64-2807-48B5-B78E-C5D274D5EF66}" presName="textBox1" presStyleLbl="revTx" presStyleIdx="0" presStyleCnt="1" custScaleX="14374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BE33F5C-C5E5-4E3B-8481-6CE0318821D1}" type="presOf" srcId="{E800AA64-2807-48B5-B78E-C5D274D5EF66}" destId="{2E52DF1E-4C8E-46FE-84C4-D3C39250CB54}" srcOrd="0" destOrd="0" presId="urn:microsoft.com/office/officeart/2005/8/layout/arrow2"/>
    <dgm:cxn modelId="{2629760D-5472-4245-A2E2-38EADA6893D4}" type="presOf" srcId="{072144E1-2993-4754-9ADB-A4C7ACDBABD1}" destId="{D5DAD108-98A7-4868-B8DA-4C7058F6FA44}" srcOrd="0" destOrd="0" presId="urn:microsoft.com/office/officeart/2005/8/layout/arrow2"/>
    <dgm:cxn modelId="{32BF79F3-79EB-418D-9B61-AE5598CC7A8E}" srcId="{072144E1-2993-4754-9ADB-A4C7ACDBABD1}" destId="{E800AA64-2807-48B5-B78E-C5D274D5EF66}" srcOrd="0" destOrd="0" parTransId="{9722E6AB-DE2C-4EA6-A3D9-F8652D802865}" sibTransId="{A40A6B9D-476D-477D-9473-E61BF7FF188E}"/>
    <dgm:cxn modelId="{3442AC3E-6AF9-4EC7-93D9-F2C1A317CCC9}" type="presParOf" srcId="{D5DAD108-98A7-4868-B8DA-4C7058F6FA44}" destId="{878FD5DA-600C-4C7A-AA1F-9AC5750E87FD}" srcOrd="0" destOrd="0" presId="urn:microsoft.com/office/officeart/2005/8/layout/arrow2"/>
    <dgm:cxn modelId="{997392AF-2F45-43F8-8F45-EAD500547E35}" type="presParOf" srcId="{D5DAD108-98A7-4868-B8DA-4C7058F6FA44}" destId="{9E396B3A-D8AD-47B9-B4E3-7F6C4007C063}" srcOrd="1" destOrd="0" presId="urn:microsoft.com/office/officeart/2005/8/layout/arrow2"/>
    <dgm:cxn modelId="{64B53DEC-7131-4C03-BAA3-AF2D2C10C4E5}" type="presParOf" srcId="{9E396B3A-D8AD-47B9-B4E3-7F6C4007C063}" destId="{1C9F49EB-C9DA-4E0F-B3E1-F59DD46AA227}" srcOrd="0" destOrd="0" presId="urn:microsoft.com/office/officeart/2005/8/layout/arrow2"/>
    <dgm:cxn modelId="{FADEB913-08D7-43F2-A3D1-64BAD489790A}" type="presParOf" srcId="{9E396B3A-D8AD-47B9-B4E3-7F6C4007C063}" destId="{2E52DF1E-4C8E-46FE-84C4-D3C39250CB54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2144E1-2993-4754-9ADB-A4C7ACDBABD1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E800AA64-2807-48B5-B78E-C5D274D5EF66}">
      <dgm:prSet phldrT="[Text]"/>
      <dgm:spPr/>
      <dgm:t>
        <a:bodyPr/>
        <a:lstStyle/>
        <a:p>
          <a:r>
            <a:rPr lang="en-US" b="1" dirty="0">
              <a:solidFill>
                <a:srgbClr val="0000FF"/>
              </a:solidFill>
            </a:rPr>
            <a:t>BANGALORE</a:t>
          </a:r>
        </a:p>
      </dgm:t>
    </dgm:pt>
    <dgm:pt modelId="{A40A6B9D-476D-477D-9473-E61BF7FF188E}" type="sibTrans" cxnId="{32BF79F3-79EB-418D-9B61-AE5598CC7A8E}">
      <dgm:prSet/>
      <dgm:spPr/>
      <dgm:t>
        <a:bodyPr/>
        <a:lstStyle/>
        <a:p>
          <a:endParaRPr lang="en-US"/>
        </a:p>
      </dgm:t>
    </dgm:pt>
    <dgm:pt modelId="{9722E6AB-DE2C-4EA6-A3D9-F8652D802865}" type="parTrans" cxnId="{32BF79F3-79EB-418D-9B61-AE5598CC7A8E}">
      <dgm:prSet/>
      <dgm:spPr/>
      <dgm:t>
        <a:bodyPr/>
        <a:lstStyle/>
        <a:p>
          <a:endParaRPr lang="en-US"/>
        </a:p>
      </dgm:t>
    </dgm:pt>
    <dgm:pt modelId="{D5DAD108-98A7-4868-B8DA-4C7058F6FA44}" type="pres">
      <dgm:prSet presAssocID="{072144E1-2993-4754-9ADB-A4C7ACDBABD1}" presName="arrowDiagram" presStyleCnt="0">
        <dgm:presLayoutVars>
          <dgm:chMax val="5"/>
          <dgm:dir/>
          <dgm:resizeHandles val="exact"/>
        </dgm:presLayoutVars>
      </dgm:prSet>
      <dgm:spPr/>
    </dgm:pt>
    <dgm:pt modelId="{878FD5DA-600C-4C7A-AA1F-9AC5750E87FD}" type="pres">
      <dgm:prSet presAssocID="{072144E1-2993-4754-9ADB-A4C7ACDBABD1}" presName="arrow" presStyleLbl="bgShp" presStyleIdx="0" presStyleCnt="1" custAng="21220182" custScaleY="128000" custLinFactY="100000" custLinFactNeighborX="16606" custLinFactNeighborY="16909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9E396B3A-D8AD-47B9-B4E3-7F6C4007C063}" type="pres">
      <dgm:prSet presAssocID="{072144E1-2993-4754-9ADB-A4C7ACDBABD1}" presName="arrowDiagram1" presStyleCnt="0">
        <dgm:presLayoutVars>
          <dgm:bulletEnabled val="1"/>
        </dgm:presLayoutVars>
      </dgm:prSet>
      <dgm:spPr/>
    </dgm:pt>
    <dgm:pt modelId="{1C9F49EB-C9DA-4E0F-B3E1-F59DD46AA227}" type="pres">
      <dgm:prSet presAssocID="{E800AA64-2807-48B5-B78E-C5D274D5EF66}" presName="bullet1" presStyleLbl="node1" presStyleIdx="0" presStyleCnt="1" custLinFactNeighborX="58109" custLinFactNeighborY="-46058"/>
      <dgm:spPr/>
    </dgm:pt>
    <dgm:pt modelId="{2E52DF1E-4C8E-46FE-84C4-D3C39250CB54}" type="pres">
      <dgm:prSet presAssocID="{E800AA64-2807-48B5-B78E-C5D274D5EF66}" presName="textBox1" presStyleLbl="revTx" presStyleIdx="0" presStyleCnt="1" custAng="19802051" custFlipVert="0" custScaleX="152500" custScaleY="57904" custLinFactNeighborX="-11250" custLinFactNeighborY="-730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BF2C0E5E-30E3-4FC1-832E-8CBD6F29DAB1}" type="presOf" srcId="{E800AA64-2807-48B5-B78E-C5D274D5EF66}" destId="{2E52DF1E-4C8E-46FE-84C4-D3C39250CB54}" srcOrd="0" destOrd="0" presId="urn:microsoft.com/office/officeart/2005/8/layout/arrow2"/>
    <dgm:cxn modelId="{32BF79F3-79EB-418D-9B61-AE5598CC7A8E}" srcId="{072144E1-2993-4754-9ADB-A4C7ACDBABD1}" destId="{E800AA64-2807-48B5-B78E-C5D274D5EF66}" srcOrd="0" destOrd="0" parTransId="{9722E6AB-DE2C-4EA6-A3D9-F8652D802865}" sibTransId="{A40A6B9D-476D-477D-9473-E61BF7FF188E}"/>
    <dgm:cxn modelId="{418A0579-304E-405F-8A69-9174E78DFC02}" type="presOf" srcId="{072144E1-2993-4754-9ADB-A4C7ACDBABD1}" destId="{D5DAD108-98A7-4868-B8DA-4C7058F6FA44}" srcOrd="0" destOrd="0" presId="urn:microsoft.com/office/officeart/2005/8/layout/arrow2"/>
    <dgm:cxn modelId="{ECD692F2-CCAA-4034-9944-AE7CB259679B}" type="presParOf" srcId="{D5DAD108-98A7-4868-B8DA-4C7058F6FA44}" destId="{878FD5DA-600C-4C7A-AA1F-9AC5750E87FD}" srcOrd="0" destOrd="0" presId="urn:microsoft.com/office/officeart/2005/8/layout/arrow2"/>
    <dgm:cxn modelId="{37350E8A-985C-47DA-B3D5-09554C6208B3}" type="presParOf" srcId="{D5DAD108-98A7-4868-B8DA-4C7058F6FA44}" destId="{9E396B3A-D8AD-47B9-B4E3-7F6C4007C063}" srcOrd="1" destOrd="0" presId="urn:microsoft.com/office/officeart/2005/8/layout/arrow2"/>
    <dgm:cxn modelId="{861C488A-215A-40C7-A4FB-EF335A739350}" type="presParOf" srcId="{9E396B3A-D8AD-47B9-B4E3-7F6C4007C063}" destId="{1C9F49EB-C9DA-4E0F-B3E1-F59DD46AA227}" srcOrd="0" destOrd="0" presId="urn:microsoft.com/office/officeart/2005/8/layout/arrow2"/>
    <dgm:cxn modelId="{BB4DEC9B-CF41-40AF-ACD3-4F9D42D5C41C}" type="presParOf" srcId="{9E396B3A-D8AD-47B9-B4E3-7F6C4007C063}" destId="{2E52DF1E-4C8E-46FE-84C4-D3C39250CB54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2144E1-2993-4754-9ADB-A4C7ACDBABD1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E800AA64-2807-48B5-B78E-C5D274D5EF66}">
      <dgm:prSet phldrT="[Text]" custT="1"/>
      <dgm:spPr/>
      <dgm:t>
        <a:bodyPr/>
        <a:lstStyle/>
        <a:p>
          <a:r>
            <a:rPr lang="en-US" sz="1400" b="1" dirty="0">
              <a:solidFill>
                <a:srgbClr val="0000FF"/>
              </a:solidFill>
            </a:rPr>
            <a:t>BAWAL</a:t>
          </a:r>
        </a:p>
      </dgm:t>
    </dgm:pt>
    <dgm:pt modelId="{A40A6B9D-476D-477D-9473-E61BF7FF188E}" type="sibTrans" cxnId="{32BF79F3-79EB-418D-9B61-AE5598CC7A8E}">
      <dgm:prSet/>
      <dgm:spPr/>
      <dgm:t>
        <a:bodyPr/>
        <a:lstStyle/>
        <a:p>
          <a:endParaRPr lang="en-US"/>
        </a:p>
      </dgm:t>
    </dgm:pt>
    <dgm:pt modelId="{9722E6AB-DE2C-4EA6-A3D9-F8652D802865}" type="parTrans" cxnId="{32BF79F3-79EB-418D-9B61-AE5598CC7A8E}">
      <dgm:prSet/>
      <dgm:spPr/>
      <dgm:t>
        <a:bodyPr/>
        <a:lstStyle/>
        <a:p>
          <a:endParaRPr lang="en-US"/>
        </a:p>
      </dgm:t>
    </dgm:pt>
    <dgm:pt modelId="{D5DAD108-98A7-4868-B8DA-4C7058F6FA44}" type="pres">
      <dgm:prSet presAssocID="{072144E1-2993-4754-9ADB-A4C7ACDBABD1}" presName="arrowDiagram" presStyleCnt="0">
        <dgm:presLayoutVars>
          <dgm:chMax val="5"/>
          <dgm:dir/>
          <dgm:resizeHandles val="exact"/>
        </dgm:presLayoutVars>
      </dgm:prSet>
      <dgm:spPr/>
    </dgm:pt>
    <dgm:pt modelId="{878FD5DA-600C-4C7A-AA1F-9AC5750E87FD}" type="pres">
      <dgm:prSet presAssocID="{072144E1-2993-4754-9ADB-A4C7ACDBABD1}" presName="arrow" presStyleLbl="bgShp" presStyleIdx="0" presStyleCnt="1" custAng="21220182" custScaleY="128000" custLinFactY="100000" custLinFactNeighborX="16606" custLinFactNeighborY="16909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9E396B3A-D8AD-47B9-B4E3-7F6C4007C063}" type="pres">
      <dgm:prSet presAssocID="{072144E1-2993-4754-9ADB-A4C7ACDBABD1}" presName="arrowDiagram1" presStyleCnt="0">
        <dgm:presLayoutVars>
          <dgm:bulletEnabled val="1"/>
        </dgm:presLayoutVars>
      </dgm:prSet>
      <dgm:spPr/>
    </dgm:pt>
    <dgm:pt modelId="{1C9F49EB-C9DA-4E0F-B3E1-F59DD46AA227}" type="pres">
      <dgm:prSet presAssocID="{E800AA64-2807-48B5-B78E-C5D274D5EF66}" presName="bullet1" presStyleLbl="node1" presStyleIdx="0" presStyleCnt="1" custLinFactNeighborX="58109" custLinFactNeighborY="-46058"/>
      <dgm:spPr/>
    </dgm:pt>
    <dgm:pt modelId="{2E52DF1E-4C8E-46FE-84C4-D3C39250CB54}" type="pres">
      <dgm:prSet presAssocID="{E800AA64-2807-48B5-B78E-C5D274D5EF66}" presName="textBox1" presStyleLbl="revTx" presStyleIdx="0" presStyleCnt="1" custAng="20016572" custFlipVert="0" custScaleX="152500" custScaleY="57904" custLinFactNeighborX="-15985" custLinFactNeighborY="-940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2BF79F3-79EB-418D-9B61-AE5598CC7A8E}" srcId="{072144E1-2993-4754-9ADB-A4C7ACDBABD1}" destId="{E800AA64-2807-48B5-B78E-C5D274D5EF66}" srcOrd="0" destOrd="0" parTransId="{9722E6AB-DE2C-4EA6-A3D9-F8652D802865}" sibTransId="{A40A6B9D-476D-477D-9473-E61BF7FF188E}"/>
    <dgm:cxn modelId="{D46CBD4A-6D93-40F4-9860-D743F6EDC74C}" type="presOf" srcId="{E800AA64-2807-48B5-B78E-C5D274D5EF66}" destId="{2E52DF1E-4C8E-46FE-84C4-D3C39250CB54}" srcOrd="0" destOrd="0" presId="urn:microsoft.com/office/officeart/2005/8/layout/arrow2"/>
    <dgm:cxn modelId="{7BBDB46B-9FFD-4FE7-92EA-45462CD3804A}" type="presOf" srcId="{072144E1-2993-4754-9ADB-A4C7ACDBABD1}" destId="{D5DAD108-98A7-4868-B8DA-4C7058F6FA44}" srcOrd="0" destOrd="0" presId="urn:microsoft.com/office/officeart/2005/8/layout/arrow2"/>
    <dgm:cxn modelId="{0AA33A9F-FE9B-46CC-923F-BB5115DC4AE6}" type="presParOf" srcId="{D5DAD108-98A7-4868-B8DA-4C7058F6FA44}" destId="{878FD5DA-600C-4C7A-AA1F-9AC5750E87FD}" srcOrd="0" destOrd="0" presId="urn:microsoft.com/office/officeart/2005/8/layout/arrow2"/>
    <dgm:cxn modelId="{F0952A1D-B9BE-4CC5-9613-C4FCF8D458E2}" type="presParOf" srcId="{D5DAD108-98A7-4868-B8DA-4C7058F6FA44}" destId="{9E396B3A-D8AD-47B9-B4E3-7F6C4007C063}" srcOrd="1" destOrd="0" presId="urn:microsoft.com/office/officeart/2005/8/layout/arrow2"/>
    <dgm:cxn modelId="{DE089491-3B4A-4CCB-AF21-E1B8D13EB1CF}" type="presParOf" srcId="{9E396B3A-D8AD-47B9-B4E3-7F6C4007C063}" destId="{1C9F49EB-C9DA-4E0F-B3E1-F59DD46AA227}" srcOrd="0" destOrd="0" presId="urn:microsoft.com/office/officeart/2005/8/layout/arrow2"/>
    <dgm:cxn modelId="{5B8B935B-9A99-484D-929E-019EDE2F7B17}" type="presParOf" srcId="{9E396B3A-D8AD-47B9-B4E3-7F6C4007C063}" destId="{2E52DF1E-4C8E-46FE-84C4-D3C39250CB54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FD5DA-600C-4C7A-AA1F-9AC5750E87FD}">
      <dsp:nvSpPr>
        <dsp:cNvPr id="0" name=""/>
        <dsp:cNvSpPr/>
      </dsp:nvSpPr>
      <dsp:spPr>
        <a:xfrm rot="741967">
          <a:off x="0" y="234949"/>
          <a:ext cx="2743200" cy="1714500"/>
        </a:xfrm>
        <a:prstGeom prst="swooshArrow">
          <a:avLst>
            <a:gd name="adj1" fmla="val 25000"/>
            <a:gd name="adj2" fmla="val 25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F49EB-C9DA-4E0F-B3E1-F59DD46AA227}">
      <dsp:nvSpPr>
        <dsp:cNvPr id="0" name=""/>
        <dsp:cNvSpPr/>
      </dsp:nvSpPr>
      <dsp:spPr>
        <a:xfrm>
          <a:off x="2278261" y="768540"/>
          <a:ext cx="202996" cy="2029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2DF1E-4C8E-46FE-84C4-D3C39250CB54}">
      <dsp:nvSpPr>
        <dsp:cNvPr id="0" name=""/>
        <dsp:cNvSpPr/>
      </dsp:nvSpPr>
      <dsp:spPr>
        <a:xfrm>
          <a:off x="1097280" y="684148"/>
          <a:ext cx="1097280" cy="1265301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7564" bIns="0" numCol="1" spcCol="1270" anchor="t" anchorCtr="0">
          <a:noAutofit/>
        </a:bodyPr>
        <a:lstStyle/>
        <a:p>
          <a:pPr lvl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>
              <a:solidFill>
                <a:srgbClr val="0000FF"/>
              </a:solidFill>
            </a:rPr>
            <a:t>HARYANA</a:t>
          </a:r>
        </a:p>
      </dsp:txBody>
      <dsp:txXfrm>
        <a:off x="1150845" y="737713"/>
        <a:ext cx="990150" cy="11581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FD5DA-600C-4C7A-AA1F-9AC5750E87FD}">
      <dsp:nvSpPr>
        <dsp:cNvPr id="0" name=""/>
        <dsp:cNvSpPr/>
      </dsp:nvSpPr>
      <dsp:spPr>
        <a:xfrm rot="741967">
          <a:off x="0" y="234949"/>
          <a:ext cx="2743200" cy="1714500"/>
        </a:xfrm>
        <a:prstGeom prst="swooshArrow">
          <a:avLst>
            <a:gd name="adj1" fmla="val 25000"/>
            <a:gd name="adj2" fmla="val 25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F49EB-C9DA-4E0F-B3E1-F59DD46AA227}">
      <dsp:nvSpPr>
        <dsp:cNvPr id="0" name=""/>
        <dsp:cNvSpPr/>
      </dsp:nvSpPr>
      <dsp:spPr>
        <a:xfrm>
          <a:off x="2278261" y="768540"/>
          <a:ext cx="202996" cy="2029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2DF1E-4C8E-46FE-84C4-D3C39250CB54}">
      <dsp:nvSpPr>
        <dsp:cNvPr id="0" name=""/>
        <dsp:cNvSpPr/>
      </dsp:nvSpPr>
      <dsp:spPr>
        <a:xfrm>
          <a:off x="857255" y="684148"/>
          <a:ext cx="1577329" cy="1265301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7564" bIns="0" numCol="1" spcCol="1270" anchor="t" anchorCtr="0">
          <a:noAutofit/>
        </a:bodyPr>
        <a:lstStyle/>
        <a:p>
          <a:pPr lvl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>
              <a:solidFill>
                <a:srgbClr val="0000FF"/>
              </a:solidFill>
            </a:rPr>
            <a:t>KARNATAKA</a:t>
          </a:r>
        </a:p>
      </dsp:txBody>
      <dsp:txXfrm>
        <a:off x="919022" y="745915"/>
        <a:ext cx="1453795" cy="11417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FD5DA-600C-4C7A-AA1F-9AC5750E87FD}">
      <dsp:nvSpPr>
        <dsp:cNvPr id="0" name=""/>
        <dsp:cNvSpPr/>
      </dsp:nvSpPr>
      <dsp:spPr>
        <a:xfrm rot="21220182">
          <a:off x="0" y="227290"/>
          <a:ext cx="1714511" cy="1371609"/>
        </a:xfrm>
        <a:prstGeom prst="swooshArrow">
          <a:avLst>
            <a:gd name="adj1" fmla="val 25000"/>
            <a:gd name="adj2" fmla="val 25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F49EB-C9DA-4E0F-B3E1-F59DD46AA227}">
      <dsp:nvSpPr>
        <dsp:cNvPr id="0" name=""/>
        <dsp:cNvSpPr/>
      </dsp:nvSpPr>
      <dsp:spPr>
        <a:xfrm>
          <a:off x="1381897" y="373192"/>
          <a:ext cx="126873" cy="126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2DF1E-4C8E-46FE-84C4-D3C39250CB54}">
      <dsp:nvSpPr>
        <dsp:cNvPr id="0" name=""/>
        <dsp:cNvSpPr/>
      </dsp:nvSpPr>
      <dsp:spPr>
        <a:xfrm rot="19802051">
          <a:off x="428627" y="603747"/>
          <a:ext cx="1045852" cy="457915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7228" bIns="0" numCol="1" spcCol="1270" anchor="t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rgbClr val="0000FF"/>
              </a:solidFill>
            </a:rPr>
            <a:t>BANGALORE</a:t>
          </a:r>
        </a:p>
      </dsp:txBody>
      <dsp:txXfrm>
        <a:off x="450981" y="626101"/>
        <a:ext cx="1001144" cy="4132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FD5DA-600C-4C7A-AA1F-9AC5750E87FD}">
      <dsp:nvSpPr>
        <dsp:cNvPr id="0" name=""/>
        <dsp:cNvSpPr/>
      </dsp:nvSpPr>
      <dsp:spPr>
        <a:xfrm rot="21220182">
          <a:off x="0" y="227290"/>
          <a:ext cx="1714511" cy="1371609"/>
        </a:xfrm>
        <a:prstGeom prst="swooshArrow">
          <a:avLst>
            <a:gd name="adj1" fmla="val 25000"/>
            <a:gd name="adj2" fmla="val 25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F49EB-C9DA-4E0F-B3E1-F59DD46AA227}">
      <dsp:nvSpPr>
        <dsp:cNvPr id="0" name=""/>
        <dsp:cNvSpPr/>
      </dsp:nvSpPr>
      <dsp:spPr>
        <a:xfrm>
          <a:off x="1381897" y="373192"/>
          <a:ext cx="126873" cy="1268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2DF1E-4C8E-46FE-84C4-D3C39250CB54}">
      <dsp:nvSpPr>
        <dsp:cNvPr id="0" name=""/>
        <dsp:cNvSpPr/>
      </dsp:nvSpPr>
      <dsp:spPr>
        <a:xfrm rot="20016572">
          <a:off x="396155" y="587164"/>
          <a:ext cx="1045852" cy="457915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7228" bIns="0" numCol="1" spcCol="1270" anchor="t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rgbClr val="0000FF"/>
              </a:solidFill>
            </a:rPr>
            <a:t>BAWAL</a:t>
          </a:r>
        </a:p>
      </dsp:txBody>
      <dsp:txXfrm>
        <a:off x="418509" y="609518"/>
        <a:ext cx="1001144" cy="4132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fld id="{97EEE93B-FA7E-4275-AD46-2C5E2B61CED7}" type="datetimeFigureOut">
              <a:rPr lang="en-US" altLang="ja-JP"/>
              <a:pPr>
                <a:defRPr/>
              </a:pPr>
              <a:t>6/16/2018</a:t>
            </a:fld>
            <a:endParaRPr lang="en-US" altLang="ja-JP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fld id="{5AD0AC65-2E54-411A-9D3F-05C0E6B8A015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17343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fld id="{29C1236E-ED85-433A-8482-D1C7D0F43DE2}" type="datetimeFigureOut">
              <a:rPr lang="en-US" altLang="ja-JP"/>
              <a:pPr>
                <a:defRPr/>
              </a:pPr>
              <a:t>6/16/2018</a:t>
            </a:fld>
            <a:endParaRPr lang="en-US" altLang="ja-JP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kumimoji="0" sz="1300">
                <a:ea typeface="ＭＳ Ｐゴシック" pitchFamily="50" charset="-128"/>
              </a:defRPr>
            </a:lvl1pPr>
          </a:lstStyle>
          <a:p>
            <a:pPr>
              <a:defRPr/>
            </a:pPr>
            <a:fld id="{86A60A65-5954-469D-8053-1D3C69230BA1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967049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C292F76-C7D5-407E-BB4F-B59897EB0E16}" type="slidenum">
              <a:rPr lang="en-US" altLang="en-US" sz="1200" smtClean="0">
                <a:solidFill>
                  <a:srgbClr val="CC0000"/>
                </a:solidFill>
              </a:rPr>
              <a:pPr/>
              <a:t>1</a:t>
            </a:fld>
            <a:endParaRPr lang="en-US" altLang="en-US" sz="120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721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17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47338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18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47338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19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8103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63" indent="-309524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98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337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576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22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63" indent="-309524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98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337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576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24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63" indent="-309524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98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337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576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25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63" indent="-309524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98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337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576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27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63" indent="-309524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98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337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576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28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63" indent="-309524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98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337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576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29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63" indent="-309524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98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337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576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30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8D34A97-FA2F-4CF7-A93E-025F42F4C7E1}" type="slidenum">
              <a:rPr lang="en-US" altLang="en-US" sz="1200" smtClean="0">
                <a:solidFill>
                  <a:srgbClr val="CC0000"/>
                </a:solidFill>
              </a:rPr>
              <a:pPr/>
              <a:t>4</a:t>
            </a:fld>
            <a:endParaRPr lang="en-US" altLang="en-US" sz="12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034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63" indent="-309524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98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337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576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32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63" indent="-309524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98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337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576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35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63" indent="-309524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98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337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576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38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63" indent="-309524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98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337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576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39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63" indent="-309524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98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337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576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40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63" indent="-309524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98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337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576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41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63" indent="-309524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98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337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576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42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63" indent="-309524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98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337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576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93BF5A6-5785-46C1-AE29-7A6D816591D2}" type="slidenum">
              <a:rPr lang="en-US" altLang="en-US" sz="1300">
                <a:solidFill>
                  <a:srgbClr val="CC0000"/>
                </a:solidFill>
              </a:rPr>
              <a:pPr/>
              <a:t>43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636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63" indent="-309524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98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337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576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45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63" indent="-309524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98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337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576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E5F1A-91A2-4F25-A2FA-42174D48A383}" type="slidenum">
              <a:rPr lang="en-US" altLang="en-US" sz="1300">
                <a:solidFill>
                  <a:srgbClr val="CC0000"/>
                </a:solidFill>
              </a:rPr>
              <a:pPr/>
              <a:t>47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867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6</a:t>
            </a:fld>
            <a:endParaRPr lang="en-US" altLang="ja-JP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63" indent="-309524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98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337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576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23479C9-2FCF-4371-9AB4-527AAC4AD299}" type="slidenum">
              <a:rPr lang="en-US" altLang="en-US" sz="1300">
                <a:solidFill>
                  <a:srgbClr val="CC0000"/>
                </a:solidFill>
              </a:rPr>
              <a:pPr/>
              <a:t>7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21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63" indent="-309524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98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337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576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23479C9-2FCF-4371-9AB4-527AAC4AD299}" type="slidenum">
              <a:rPr lang="en-US" altLang="en-US" sz="1300">
                <a:solidFill>
                  <a:srgbClr val="CC0000"/>
                </a:solidFill>
              </a:rPr>
              <a:pPr/>
              <a:t>8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21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63" indent="-309524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98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337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576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93BF5A6-5785-46C1-AE29-7A6D816591D2}" type="slidenum">
              <a:rPr lang="en-US" altLang="en-US" sz="1300">
                <a:solidFill>
                  <a:srgbClr val="CC0000"/>
                </a:solidFill>
              </a:rPr>
              <a:pPr/>
              <a:t>10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636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 dirty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57306DB-99D5-48B7-934A-9024F7B9F07B}" type="slidenum">
              <a:rPr lang="en-US" altLang="en-US" sz="1200" smtClean="0">
                <a:solidFill>
                  <a:srgbClr val="CC0000"/>
                </a:solidFill>
              </a:rPr>
              <a:pPr/>
              <a:t>14</a:t>
            </a:fld>
            <a:endParaRPr lang="en-US" altLang="en-US" sz="12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345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63" indent="-309524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98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337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576" indent="-247620"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03EBBC70-D672-4A50-BDD2-7AE03C4A0414}" type="slidenum">
              <a:rPr lang="en-US" altLang="en-US" sz="1300">
                <a:solidFill>
                  <a:srgbClr val="CC0000"/>
                </a:solidFill>
              </a:rPr>
              <a:pPr/>
              <a:t>15</a:t>
            </a:fld>
            <a:endParaRPr lang="en-US" altLang="en-US" sz="130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303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A60A65-5954-469D-8053-1D3C69230BA1}" type="slidenum">
              <a:rPr lang="en-US" altLang="ja-JP" smtClean="0"/>
              <a:pPr>
                <a:defRPr/>
              </a:pPr>
              <a:t>16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8103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722C1-17DE-41B2-A808-8607C77A4B87}" type="datetimeFigureOut">
              <a:rPr lang="en-US" altLang="ja-JP"/>
              <a:pPr>
                <a:defRPr/>
              </a:pPr>
              <a:t>6/16/2018</a:t>
            </a:fld>
            <a:endParaRPr lang="en-US" altLang="ja-JP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7651E8-69B3-4A99-A878-15D7ABD2BA14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338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1786D-28B6-4205-888F-A26CDE23957D}" type="datetimeFigureOut">
              <a:rPr lang="en-US" altLang="ja-JP"/>
              <a:pPr>
                <a:defRPr/>
              </a:pPr>
              <a:t>6/16/2018</a:t>
            </a:fld>
            <a:endParaRPr lang="en-US" altLang="ja-JP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E1FD66-1A69-4889-AAE4-BB31B40D8A5F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99611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6/16/2018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vmlDrawing" Target="../drawings/vmlDrawing1.v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898989"/>
                </a:solidFill>
                <a:ea typeface="ＭＳ Ｐゴシック" pitchFamily="50" charset="-128"/>
              </a:defRPr>
            </a:lvl1pPr>
          </a:lstStyle>
          <a:p>
            <a:pPr>
              <a:defRPr/>
            </a:pPr>
            <a:fld id="{C80B990A-157E-4CD0-8F57-891D8D65F29D}" type="datetimeFigureOut">
              <a:rPr lang="en-US" altLang="ja-JP"/>
              <a:pPr>
                <a:defRPr/>
              </a:pPr>
              <a:t>6/16/2018</a:t>
            </a:fld>
            <a:endParaRPr lang="en-US" altLang="ja-JP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200">
                <a:solidFill>
                  <a:srgbClr val="898989"/>
                </a:solidFill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898989"/>
                </a:solidFill>
                <a:ea typeface="ＭＳ Ｐゴシック" pitchFamily="50" charset="-128"/>
              </a:defRPr>
            </a:lvl1pPr>
          </a:lstStyle>
          <a:p>
            <a:pPr>
              <a:defRPr/>
            </a:pPr>
            <a:fld id="{28026070-35B0-42E9-85F9-D03A542C4050}" type="slidenum">
              <a:rPr lang="en-US" altLang="ja-JP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300192" y="825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fld id="{011964A1-F7BF-484F-923F-F145B77771B1}" type="slidenum">
              <a:rPr lang="en-US" altLang="ja-JP" sz="1400" i="1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pPr algn="r" eaLnBrk="1" hangingPunct="1">
                <a:defRPr/>
              </a:pPr>
              <a:t>‹#›</a:t>
            </a:fld>
            <a:r>
              <a:rPr lang="en-US" altLang="ja-JP" sz="1400" i="1" dirty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/50</a:t>
            </a:r>
          </a:p>
        </p:txBody>
      </p:sp>
      <p:graphicFrame>
        <p:nvGraphicFramePr>
          <p:cNvPr id="1032" name="Object 3"/>
          <p:cNvGraphicFramePr>
            <a:graphicFrameLocks noChangeAspect="1"/>
          </p:cNvGraphicFramePr>
          <p:nvPr/>
        </p:nvGraphicFramePr>
        <p:xfrm>
          <a:off x="8191500" y="3175"/>
          <a:ext cx="9572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1" name="Photo Editor Photo" r:id="rId6" imgW="6238095" imgH="5582429" progId="">
                  <p:embed/>
                </p:oleObj>
              </mc:Choice>
              <mc:Fallback>
                <p:oleObj name="Photo Editor Photo" r:id="rId6" imgW="6238095" imgH="5582429" progId="">
                  <p:embed/>
                  <p:pic>
                    <p:nvPicPr>
                      <p:cNvPr id="0" name="Picture 10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0" y="3175"/>
                        <a:ext cx="95726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4F81BD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EEECE1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コネクタ 8"/>
          <p:cNvCxnSpPr/>
          <p:nvPr/>
        </p:nvCxnSpPr>
        <p:spPr>
          <a:xfrm>
            <a:off x="-11113" y="534988"/>
            <a:ext cx="8181976" cy="0"/>
          </a:xfrm>
          <a:prstGeom prst="line">
            <a:avLst/>
          </a:prstGeom>
          <a:ln w="5715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3175" y="750888"/>
            <a:ext cx="818197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6"/>
          <p:cNvSpPr txBox="1">
            <a:spLocks noChangeArrowheads="1"/>
          </p:cNvSpPr>
          <p:nvPr/>
        </p:nvSpPr>
        <p:spPr bwMode="auto">
          <a:xfrm>
            <a:off x="6843713" y="509588"/>
            <a:ext cx="13747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r" eaLnBrk="1" hangingPunct="1">
              <a:defRPr/>
            </a:pPr>
            <a:r>
              <a:rPr lang="en-US" altLang="ja-JP" sz="1200" dirty="0">
                <a:solidFill>
                  <a:srgbClr val="595959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MAP-ID</a:t>
            </a:r>
            <a:endParaRPr lang="ja-JP" altLang="en-US" sz="1200">
              <a:solidFill>
                <a:srgbClr val="595959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5.emf"/><Relationship Id="rId18" Type="http://schemas.openxmlformats.org/officeDocument/2006/relationships/image" Target="../media/image50.emf"/><Relationship Id="rId3" Type="http://schemas.openxmlformats.org/officeDocument/2006/relationships/image" Target="../media/image35.emf"/><Relationship Id="rId21" Type="http://schemas.openxmlformats.org/officeDocument/2006/relationships/image" Target="../media/image53.emf"/><Relationship Id="rId7" Type="http://schemas.openxmlformats.org/officeDocument/2006/relationships/image" Target="../media/image39.emf"/><Relationship Id="rId12" Type="http://schemas.openxmlformats.org/officeDocument/2006/relationships/image" Target="../media/image44.emf"/><Relationship Id="rId17" Type="http://schemas.openxmlformats.org/officeDocument/2006/relationships/image" Target="../media/image49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8.emf"/><Relationship Id="rId20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11" Type="http://schemas.openxmlformats.org/officeDocument/2006/relationships/image" Target="../media/image43.emf"/><Relationship Id="rId5" Type="http://schemas.openxmlformats.org/officeDocument/2006/relationships/image" Target="../media/image37.emf"/><Relationship Id="rId15" Type="http://schemas.openxmlformats.org/officeDocument/2006/relationships/image" Target="../media/image47.emf"/><Relationship Id="rId10" Type="http://schemas.openxmlformats.org/officeDocument/2006/relationships/image" Target="../media/image42.emf"/><Relationship Id="rId19" Type="http://schemas.openxmlformats.org/officeDocument/2006/relationships/image" Target="../media/image51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Relationship Id="rId14" Type="http://schemas.openxmlformats.org/officeDocument/2006/relationships/image" Target="../media/image4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QuickStyle" Target="../diagrams/quickStyle2.xml"/><Relationship Id="rId18" Type="http://schemas.openxmlformats.org/officeDocument/2006/relationships/diagramLayout" Target="../diagrams/layout3.xml"/><Relationship Id="rId26" Type="http://schemas.microsoft.com/office/2007/relationships/diagramDrawing" Target="../diagrams/drawing4.xml"/><Relationship Id="rId3" Type="http://schemas.openxmlformats.org/officeDocument/2006/relationships/image" Target="../media/image4.jpeg"/><Relationship Id="rId21" Type="http://schemas.microsoft.com/office/2007/relationships/diagramDrawing" Target="../diagrams/drawing3.xml"/><Relationship Id="rId7" Type="http://schemas.openxmlformats.org/officeDocument/2006/relationships/diagramQuickStyle" Target="../diagrams/quickStyle1.xml"/><Relationship Id="rId12" Type="http://schemas.openxmlformats.org/officeDocument/2006/relationships/diagramLayout" Target="../diagrams/layout2.xml"/><Relationship Id="rId17" Type="http://schemas.openxmlformats.org/officeDocument/2006/relationships/diagramData" Target="../diagrams/data3.xml"/><Relationship Id="rId25" Type="http://schemas.openxmlformats.org/officeDocument/2006/relationships/diagramColors" Target="../diagrams/colors4.xml"/><Relationship Id="rId2" Type="http://schemas.openxmlformats.org/officeDocument/2006/relationships/image" Target="../media/image3.jpeg"/><Relationship Id="rId16" Type="http://schemas.openxmlformats.org/officeDocument/2006/relationships/image" Target="../media/image7.png"/><Relationship Id="rId20" Type="http://schemas.openxmlformats.org/officeDocument/2006/relationships/diagramColors" Target="../diagrams/colors3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11" Type="http://schemas.openxmlformats.org/officeDocument/2006/relationships/diagramData" Target="../diagrams/data2.xml"/><Relationship Id="rId24" Type="http://schemas.openxmlformats.org/officeDocument/2006/relationships/diagramQuickStyle" Target="../diagrams/quickStyle4.xml"/><Relationship Id="rId5" Type="http://schemas.openxmlformats.org/officeDocument/2006/relationships/diagramData" Target="../diagrams/data1.xml"/><Relationship Id="rId15" Type="http://schemas.microsoft.com/office/2007/relationships/diagramDrawing" Target="../diagrams/drawing2.xml"/><Relationship Id="rId23" Type="http://schemas.openxmlformats.org/officeDocument/2006/relationships/diagramLayout" Target="../diagrams/layout4.xml"/><Relationship Id="rId10" Type="http://schemas.openxmlformats.org/officeDocument/2006/relationships/image" Target="../media/image6.jpeg"/><Relationship Id="rId19" Type="http://schemas.openxmlformats.org/officeDocument/2006/relationships/diagramQuickStyle" Target="../diagrams/quickStyle3.xml"/><Relationship Id="rId4" Type="http://schemas.openxmlformats.org/officeDocument/2006/relationships/image" Target="../media/image5.jpeg"/><Relationship Id="rId9" Type="http://schemas.microsoft.com/office/2007/relationships/diagramDrawing" Target="../diagrams/drawing1.xml"/><Relationship Id="rId14" Type="http://schemas.openxmlformats.org/officeDocument/2006/relationships/diagramColors" Target="../diagrams/colors2.xml"/><Relationship Id="rId22" Type="http://schemas.openxmlformats.org/officeDocument/2006/relationships/diagramData" Target="../diagrams/data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chart" Target="../charts/char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gif"/><Relationship Id="rId4" Type="http://schemas.openxmlformats.org/officeDocument/2006/relationships/image" Target="../media/image6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7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://www.google.co.in/url?sa=i&amp;rct=j&amp;q=&amp;esrc=s&amp;source=imgres&amp;cd=&amp;cad=rja&amp;uact=8&amp;ved=0ahUKEwi9v6ui4e7RAhULrY8KHTecDTsQjRwIBw&amp;url=http://www.drivingschooleastlondon.co.uk/refresher-driving-course.html&amp;psig=AFQjCNF7cAqKhdh3A-taZRHtwr06d8lokA&amp;ust=14860337475510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www.google.co.in/url?sa=i&amp;rct=j&amp;q=&amp;esrc=s&amp;source=images&amp;cd=&amp;cad=rja&amp;uact=8&amp;ved=0ahUKEwjPsuanlvPRAhUMr48KHeLbCw0QjRwIBw&amp;url=https://clipartfest.com/categories/view/d91563151a711d2c9e106ce4e78668c1e285bf56/sad-smiley-clipart.html&amp;bvm=bv.146094739,d.c2I&amp;psig=AFQjCNEx_Ogu2MX1uGuVTeyPUWp_pTddeQ&amp;ust=1486185417674972" TargetMode="External"/><Relationship Id="rId11" Type="http://schemas.openxmlformats.org/officeDocument/2006/relationships/chart" Target="../charts/chart14.xml"/><Relationship Id="rId5" Type="http://schemas.openxmlformats.org/officeDocument/2006/relationships/image" Target="../media/image79.png"/><Relationship Id="rId10" Type="http://schemas.openxmlformats.org/officeDocument/2006/relationships/image" Target="../media/image78.emf"/><Relationship Id="rId4" Type="http://schemas.openxmlformats.org/officeDocument/2006/relationships/chart" Target="../charts/chart13.xml"/><Relationship Id="rId9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82.jpeg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jpeg"/><Relationship Id="rId7" Type="http://schemas.openxmlformats.org/officeDocument/2006/relationships/image" Target="../media/image90.jpe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.co.in/url?sa=i&amp;rct=j&amp;q=&amp;esrc=s&amp;source=imgres&amp;cd=&amp;cad=rja&amp;uact=8&amp;ved=0ahUKEwi0wP7mlfPRAhUHNY8KHSqdA80QjRwIBw&amp;url=http://www.newgeography.com/content/003244-faking-it-the-happy-messaging-placemaking&amp;psig=AFQjCNE2MGpEmSXIjNgml0G45mOyrR-U5w&amp;ust=1486185288698897" TargetMode="External"/><Relationship Id="rId11" Type="http://schemas.openxmlformats.org/officeDocument/2006/relationships/hyperlink" Target="https://www.google.co.in/url?sa=i&amp;rct=j&amp;q=&amp;esrc=s&amp;source=images&amp;cd=&amp;cad=rja&amp;uact=8&amp;ved=0ahUKEwjPsuanlvPRAhUMr48KHeLbCw0QjRwIBw&amp;url=https://clipartfest.com/categories/view/d91563151a711d2c9e106ce4e78668c1e285bf56/sad-smiley-clipart.html&amp;bvm=bv.146094739,d.c2I&amp;psig=AFQjCNEx_Ogu2MX1uGuVTeyPUWp_pTddeQ&amp;ust=1486185417674972" TargetMode="External"/><Relationship Id="rId5" Type="http://schemas.openxmlformats.org/officeDocument/2006/relationships/chart" Target="../charts/chart15.xml"/><Relationship Id="rId10" Type="http://schemas.openxmlformats.org/officeDocument/2006/relationships/image" Target="../media/image93.png"/><Relationship Id="rId4" Type="http://schemas.openxmlformats.org/officeDocument/2006/relationships/image" Target="../media/image89.jpeg"/><Relationship Id="rId9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hyperlink" Target="http://www.google.co.in/url?sa=i&amp;rct=j&amp;q=&amp;esrc=s&amp;source=imgres&amp;cd=&amp;cad=rja&amp;uact=8&amp;ved=0ahUKEwim6qnZi-7RAhVHPI8KHetcD9QQjRwIBw&amp;url=http://www.electionmarketing.net/team/&amp;psig=AFQjCNG7cUfkwtfIhpbz5XOKqfGV1fu_Eg&amp;ust=1486010775231318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5" Type="http://schemas.openxmlformats.org/officeDocument/2006/relationships/image" Target="../media/image94.png"/><Relationship Id="rId4" Type="http://schemas.openxmlformats.org/officeDocument/2006/relationships/hyperlink" Target="https://www.google.co.in/url?sa=i&amp;rct=j&amp;q=&amp;esrc=s&amp;source=images&amp;cd=&amp;cad=rja&amp;uact=8&amp;ved=0ahUKEwjPsuanlvPRAhUMr48KHeLbCw0QjRwIBw&amp;url=https://clipartfest.com/categories/view/d91563151a711d2c9e106ce4e78668c1e285bf56/sad-smiley-clipart.html&amp;bvm=bv.146094739,d.c2I&amp;psig=AFQjCNEx_Ogu2MX1uGuVTeyPUWp_pTddeQ&amp;ust=1486185417674972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oleObject" Target="../embeddings/oleObject4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15.png"/><Relationship Id="rId12" Type="http://schemas.openxmlformats.org/officeDocument/2006/relationships/image" Target="../media/image11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1.png"/><Relationship Id="rId11" Type="http://schemas.openxmlformats.org/officeDocument/2006/relationships/image" Target="../media/image118.jpeg"/><Relationship Id="rId5" Type="http://schemas.openxmlformats.org/officeDocument/2006/relationships/chart" Target="../charts/chart20.xml"/><Relationship Id="rId15" Type="http://schemas.openxmlformats.org/officeDocument/2006/relationships/chart" Target="../charts/chart21.xml"/><Relationship Id="rId10" Type="http://schemas.openxmlformats.org/officeDocument/2006/relationships/image" Target="../media/image117.jpeg"/><Relationship Id="rId4" Type="http://schemas.openxmlformats.org/officeDocument/2006/relationships/chart" Target="../charts/chart19.xml"/><Relationship Id="rId9" Type="http://schemas.openxmlformats.org/officeDocument/2006/relationships/hyperlink" Target="http://www.google.co.in/url?sa=i&amp;rct=j&amp;q=&amp;esrc=s&amp;source=imgres&amp;cd=&amp;cad=rja&amp;uact=8&amp;ved=0ahUKEwi0wP7mlfPRAhUHNY8KHSqdA80QjRwIBw&amp;url=http://www.newgeography.com/content/003244-faking-it-the-happy-messaging-placemaking&amp;psig=AFQjCNE2MGpEmSXIjNgml0G45mOyrR-U5w&amp;ust=1486185288698897" TargetMode="External"/><Relationship Id="rId14" Type="http://schemas.openxmlformats.org/officeDocument/2006/relationships/image" Target="../media/image11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20.emf"/><Relationship Id="rId4" Type="http://schemas.openxmlformats.org/officeDocument/2006/relationships/package" Target="../embeddings/Microsoft_Excel_Worksheet1.xls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gif"/><Relationship Id="rId4" Type="http://schemas.openxmlformats.org/officeDocument/2006/relationships/image" Target="../media/image121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chart" Target="../charts/chart23.xml"/><Relationship Id="rId7" Type="http://schemas.openxmlformats.org/officeDocument/2006/relationships/chart" Target="../charts/chart2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chart" Target="../charts/chart25.xml"/><Relationship Id="rId4" Type="http://schemas.openxmlformats.org/officeDocument/2006/relationships/chart" Target="../charts/chart24.xml"/><Relationship Id="rId9" Type="http://schemas.openxmlformats.org/officeDocument/2006/relationships/image" Target="../media/image122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3" name="Picture 1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764704"/>
            <a:ext cx="9144000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-38100" y="817405"/>
            <a:ext cx="9135412" cy="120032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3600" b="1" cap="all" dirty="0">
                <a:ln w="9000" cmpd="sng">
                  <a:solidFill>
                    <a:srgbClr val="FF0000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MUSASHI AUTO PARTS INDIA PVT LIMITED</a:t>
            </a:r>
          </a:p>
          <a:p>
            <a:pPr algn="ctr">
              <a:defRPr/>
            </a:pPr>
            <a:r>
              <a:rPr lang="en-US" sz="3600" b="1" cap="all" dirty="0">
                <a:ln w="9000" cmpd="sng">
                  <a:solidFill>
                    <a:srgbClr val="FF0000"/>
                  </a:solidFill>
                  <a:prstDash val="solid"/>
                </a:ln>
                <a:solidFill>
                  <a:srgbClr val="FFC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BANGALORE PLANT</a:t>
            </a:r>
          </a:p>
        </p:txBody>
      </p:sp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2819400" y="3813175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IN" altLang="en-US" sz="24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7415" name="TextBox 8"/>
          <p:cNvSpPr txBox="1">
            <a:spLocks noChangeArrowheads="1"/>
          </p:cNvSpPr>
          <p:nvPr/>
        </p:nvSpPr>
        <p:spPr bwMode="auto">
          <a:xfrm>
            <a:off x="437101" y="6160086"/>
            <a:ext cx="813690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i="1" dirty="0">
                <a:highlight>
                  <a:srgbClr val="FFFF99"/>
                </a:highlight>
              </a:rPr>
              <a:t>No Limitations For Improvements……….</a:t>
            </a:r>
            <a:endParaRPr lang="en-IN" altLang="en-US" i="1" dirty="0">
              <a:highlight>
                <a:srgbClr val="FFFF99"/>
              </a:highlight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87826" y="2544063"/>
            <a:ext cx="7064499" cy="156966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48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cs typeface="Arial" charset="0"/>
              </a:rPr>
              <a:t>WELCOMES</a:t>
            </a:r>
          </a:p>
          <a:p>
            <a:pPr algn="ctr">
              <a:defRPr/>
            </a:pPr>
            <a:r>
              <a:rPr lang="en-US" sz="4800" b="1" dirty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cs typeface="Arial" charset="0"/>
              </a:rPr>
              <a:t>YOU ALL to NHC-2018 </a:t>
            </a:r>
            <a:endParaRPr lang="en-US" sz="6600" b="1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39437" y="1886009"/>
            <a:ext cx="6599884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540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00FF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Wide Latin" pitchFamily="18" charset="0"/>
                <a:ea typeface="MS PGothic" pitchFamily="34" charset="-128"/>
              </a:rPr>
              <a:t>HORIZON</a:t>
            </a:r>
          </a:p>
        </p:txBody>
      </p:sp>
    </p:spTree>
    <p:extLst>
      <p:ext uri="{BB962C8B-B14F-4D97-AF65-F5344CB8AC3E}">
        <p14:creationId xmlns:p14="http://schemas.microsoft.com/office/powerpoint/2010/main" val="98244180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165304"/>
            <a:ext cx="9144000" cy="692696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Font typeface="Wingdings" pitchFamily="2" charset="2"/>
              <a:buChar char="v"/>
            </a:pPr>
            <a:r>
              <a:rPr lang="en-IN" dirty="0"/>
              <a:t> ACTIVITY START BY OCT-2017 AND END BY NOV-2017.                                                          .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3999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REWORK ELIMINATION ACTIVITY PLANNING</a:t>
            </a:r>
            <a:endParaRPr lang="en-US" altLang="en-US" sz="2800" b="0" dirty="0">
              <a:solidFill>
                <a:schemeClr val="tx2">
                  <a:lumMod val="75000"/>
                </a:schemeClr>
              </a:solidFill>
              <a:latin typeface="Stencil" panose="040409050D0802020404" pitchFamily="82" charset="0"/>
            </a:endParaRPr>
          </a:p>
        </p:txBody>
      </p:sp>
      <p:grpSp>
        <p:nvGrpSpPr>
          <p:cNvPr id="3" name="Group 1"/>
          <p:cNvGrpSpPr>
            <a:grpSpLocks/>
          </p:cNvGrpSpPr>
          <p:nvPr/>
        </p:nvGrpSpPr>
        <p:grpSpPr bwMode="auto">
          <a:xfrm>
            <a:off x="107504" y="779487"/>
            <a:ext cx="8763000" cy="1089128"/>
            <a:chOff x="228599" y="969005"/>
            <a:chExt cx="8763001" cy="1089291"/>
          </a:xfrm>
        </p:grpSpPr>
        <p:sp>
          <p:nvSpPr>
            <p:cNvPr id="6" name="Rectangle 5"/>
            <p:cNvSpPr/>
            <p:nvPr/>
          </p:nvSpPr>
          <p:spPr>
            <a:xfrm>
              <a:off x="228599" y="969005"/>
              <a:ext cx="8763001" cy="849440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 dirty="0">
                <a:solidFill>
                  <a:prstClr val="white"/>
                </a:solidFill>
                <a:latin typeface="Calibri"/>
                <a:cs typeface="Arial" charset="0"/>
              </a:endParaRPr>
            </a:p>
          </p:txBody>
        </p:sp>
        <p:cxnSp>
          <p:nvCxnSpPr>
            <p:cNvPr id="7" name="Straight Connector 23"/>
            <p:cNvCxnSpPr>
              <a:cxnSpLocks noChangeShapeType="1"/>
            </p:cNvCxnSpPr>
            <p:nvPr/>
          </p:nvCxnSpPr>
          <p:spPr bwMode="auto">
            <a:xfrm>
              <a:off x="228600" y="1340899"/>
              <a:ext cx="6781800" cy="667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Straight Connector 24"/>
            <p:cNvCxnSpPr>
              <a:cxnSpLocks noChangeShapeType="1"/>
            </p:cNvCxnSpPr>
            <p:nvPr/>
          </p:nvCxnSpPr>
          <p:spPr bwMode="auto">
            <a:xfrm>
              <a:off x="228600" y="1600200"/>
              <a:ext cx="6781800" cy="0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25"/>
            <p:cNvCxnSpPr>
              <a:cxnSpLocks noChangeShapeType="1"/>
            </p:cNvCxnSpPr>
            <p:nvPr/>
          </p:nvCxnSpPr>
          <p:spPr bwMode="auto">
            <a:xfrm>
              <a:off x="3352800" y="1055132"/>
              <a:ext cx="0" cy="849868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Box 26"/>
            <p:cNvSpPr txBox="1">
              <a:spLocks noChangeArrowheads="1"/>
            </p:cNvSpPr>
            <p:nvPr/>
          </p:nvSpPr>
          <p:spPr bwMode="auto">
            <a:xfrm>
              <a:off x="404811" y="1051374"/>
              <a:ext cx="2743201" cy="26175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    MIQC NAME: </a:t>
              </a:r>
              <a:r>
                <a:rPr lang="en-US" altLang="en-US" sz="1100" dirty="0">
                  <a:solidFill>
                    <a:srgbClr val="0000FF"/>
                  </a:solidFill>
                </a:rPr>
                <a:t>THE TEAM HORIZON</a:t>
              </a:r>
            </a:p>
          </p:txBody>
        </p:sp>
        <p:sp>
          <p:nvSpPr>
            <p:cNvPr id="11" name="TextBox 27"/>
            <p:cNvSpPr txBox="1">
              <a:spLocks noChangeArrowheads="1"/>
            </p:cNvSpPr>
            <p:nvPr/>
          </p:nvSpPr>
          <p:spPr bwMode="auto">
            <a:xfrm>
              <a:off x="228599" y="1338590"/>
              <a:ext cx="3124199" cy="261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PROJECT;-</a:t>
              </a:r>
              <a:r>
                <a:rPr lang="en-US" altLang="en-US" sz="1100" dirty="0">
                  <a:solidFill>
                    <a:srgbClr val="FF0000"/>
                  </a:solidFill>
                </a:rPr>
                <a:t> </a:t>
              </a:r>
              <a:r>
                <a:rPr lang="en-US" altLang="en-US" sz="1100" b="1" dirty="0">
                  <a:solidFill>
                    <a:srgbClr val="FF0000"/>
                  </a:solidFill>
                </a:rPr>
                <a:t>FORK TIGHT REWORK ELIMINATION</a:t>
              </a:r>
              <a:endParaRPr lang="en-US" alt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28"/>
            <p:cNvSpPr txBox="1">
              <a:spLocks noChangeArrowheads="1"/>
            </p:cNvSpPr>
            <p:nvPr/>
          </p:nvSpPr>
          <p:spPr bwMode="auto">
            <a:xfrm>
              <a:off x="228600" y="1600200"/>
              <a:ext cx="3276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Meeting time every Friday 3 to 4 pm</a:t>
              </a:r>
            </a:p>
          </p:txBody>
        </p:sp>
        <p:sp>
          <p:nvSpPr>
            <p:cNvPr id="13" name="TextBox 29"/>
            <p:cNvSpPr txBox="1">
              <a:spLocks noChangeArrowheads="1"/>
            </p:cNvSpPr>
            <p:nvPr/>
          </p:nvSpPr>
          <p:spPr bwMode="auto">
            <a:xfrm>
              <a:off x="3276600" y="1079956"/>
              <a:ext cx="2057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30"/>
            <p:cNvSpPr txBox="1">
              <a:spLocks noChangeArrowheads="1"/>
            </p:cNvSpPr>
            <p:nvPr/>
          </p:nvSpPr>
          <p:spPr bwMode="auto">
            <a:xfrm>
              <a:off x="4088455" y="1052510"/>
              <a:ext cx="2209801" cy="26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FACILITATER;- KOHJI </a:t>
              </a:r>
              <a:r>
                <a:rPr lang="en-US" altLang="en-US" sz="1100" b="1" dirty="0">
                  <a:solidFill>
                    <a:srgbClr val="000000"/>
                  </a:solidFill>
                </a:rPr>
                <a:t>SAN</a:t>
              </a:r>
            </a:p>
          </p:txBody>
        </p:sp>
        <p:cxnSp>
          <p:nvCxnSpPr>
            <p:cNvPr id="15" name="Straight Connector 32"/>
            <p:cNvCxnSpPr>
              <a:cxnSpLocks noChangeShapeType="1"/>
            </p:cNvCxnSpPr>
            <p:nvPr/>
          </p:nvCxnSpPr>
          <p:spPr bwMode="auto">
            <a:xfrm>
              <a:off x="7010400" y="1066800"/>
              <a:ext cx="0" cy="849868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TextBox 33"/>
            <p:cNvSpPr txBox="1">
              <a:spLocks noChangeArrowheads="1"/>
            </p:cNvSpPr>
            <p:nvPr/>
          </p:nvSpPr>
          <p:spPr bwMode="auto">
            <a:xfrm>
              <a:off x="3276600" y="1338590"/>
              <a:ext cx="1752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START MONTH;- OCT-17</a:t>
              </a:r>
            </a:p>
          </p:txBody>
        </p:sp>
        <p:sp>
          <p:nvSpPr>
            <p:cNvPr id="17" name="TextBox 34"/>
            <p:cNvSpPr txBox="1">
              <a:spLocks noChangeArrowheads="1"/>
            </p:cNvSpPr>
            <p:nvPr/>
          </p:nvSpPr>
          <p:spPr bwMode="auto">
            <a:xfrm>
              <a:off x="4953000" y="1338590"/>
              <a:ext cx="1752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END MONTH;- NOV-17</a:t>
              </a:r>
            </a:p>
          </p:txBody>
        </p:sp>
        <p:sp>
          <p:nvSpPr>
            <p:cNvPr id="18" name="TextBox 35"/>
            <p:cNvSpPr txBox="1">
              <a:spLocks noChangeArrowheads="1"/>
            </p:cNvSpPr>
            <p:nvPr/>
          </p:nvSpPr>
          <p:spPr bwMode="auto">
            <a:xfrm>
              <a:off x="4038599" y="1600200"/>
              <a:ext cx="2667001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NO OF PROJECTS COMPLETED;-1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6769358" y="1313666"/>
              <a:ext cx="803452" cy="228599"/>
            </a:xfrm>
            <a:prstGeom prst="rect">
              <a:avLst/>
            </a:prstGeom>
            <a:noFill/>
          </p:spPr>
          <p:txBody>
            <a:bodyPr>
              <a:prstTxWarp prst="textPlain">
                <a:avLst/>
              </a:prstTxWarp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prstClr val="black"/>
                  </a:solidFill>
                  <a:latin typeface="Calibri"/>
                  <a:cs typeface="Arial" charset="0"/>
                </a:rPr>
                <a:t>MEMBERS</a:t>
              </a:r>
            </a:p>
          </p:txBody>
        </p:sp>
        <p:sp>
          <p:nvSpPr>
            <p:cNvPr id="20" name="TextBox 37"/>
            <p:cNvSpPr txBox="1">
              <a:spLocks noChangeArrowheads="1"/>
            </p:cNvSpPr>
            <p:nvPr/>
          </p:nvSpPr>
          <p:spPr bwMode="auto">
            <a:xfrm>
              <a:off x="7315200" y="1042481"/>
              <a:ext cx="1676400" cy="1015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1.SAJIN SAN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   2.PRAVEEN SAN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 3.MANOHAR SAN                         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4. PRAMOD SAN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5. BHASKAR SAN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771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1" y="1672159"/>
            <a:ext cx="8788029" cy="4421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0336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5"/>
          <p:cNvSpPr/>
          <p:nvPr/>
        </p:nvSpPr>
        <p:spPr>
          <a:xfrm>
            <a:off x="0" y="-19908"/>
            <a:ext cx="9144000" cy="646986"/>
          </a:xfrm>
          <a:prstGeom prst="round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ja-JP" sz="32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fork in the Motorcycle</a:t>
            </a:r>
            <a:r>
              <a:rPr lang="ja-JP" altLang="en-US" sz="32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</a:t>
            </a:r>
            <a:endParaRPr lang="en-US" sz="3200" dirty="0">
              <a:solidFill>
                <a:schemeClr val="tx2">
                  <a:lumMod val="75000"/>
                </a:schemeClr>
              </a:solidFill>
              <a:latin typeface="Stencil" panose="040409050D0802020404" pitchFamily="82" charset="0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0" y="83671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>
                <a:solidFill>
                  <a:srgbClr val="0000FF"/>
                </a:solidFill>
              </a:rPr>
              <a:t>WHAT IS THE FORK AND HOW IT WORKS</a:t>
            </a:r>
            <a:endParaRPr kumimoji="1" lang="ja-JP" altLang="en-US" sz="3600" dirty="0">
              <a:solidFill>
                <a:srgbClr val="0000FF"/>
              </a:solidFill>
            </a:endParaRPr>
          </a:p>
        </p:txBody>
      </p:sp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64088" y="2513464"/>
            <a:ext cx="2304256" cy="249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6"/>
          <p:cNvSpPr/>
          <p:nvPr/>
        </p:nvSpPr>
        <p:spPr>
          <a:xfrm>
            <a:off x="308104" y="2470032"/>
            <a:ext cx="1440160" cy="1224136"/>
          </a:xfrm>
          <a:prstGeom prst="ellipse">
            <a:avLst/>
          </a:prstGeom>
          <a:noFill/>
          <a:ln w="444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875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332440" y="2500936"/>
            <a:ext cx="216024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>
            <a:off x="1316216" y="3062144"/>
            <a:ext cx="2448272" cy="72008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132640" y="3134152"/>
            <a:ext cx="1656184" cy="288032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5805264"/>
            <a:ext cx="9144000" cy="1052736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THE  FORK IS USED FOR SHIFTING THE GEARS IN MOTORCYCLE.</a:t>
            </a:r>
          </a:p>
        </p:txBody>
      </p:sp>
      <p:pic>
        <p:nvPicPr>
          <p:cNvPr id="217090" name="Picture 2" descr="C:\Users\kaizenblr\Desktop\transmission-sequential-gearbox-animation[1]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548" y="2514600"/>
            <a:ext cx="2628900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9264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228600" y="1560255"/>
            <a:ext cx="8610600" cy="255454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gerian" pitchFamily="82" charset="0"/>
              </a:rPr>
              <a:t>Analysis of the Problem</a:t>
            </a:r>
            <a:endParaRPr lang="en-IN" sz="8000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lgerian" pitchFamily="82" charset="0"/>
            </a:endParaRPr>
          </a:p>
        </p:txBody>
      </p:sp>
      <p:pic>
        <p:nvPicPr>
          <p:cNvPr id="28675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4222750"/>
            <a:ext cx="3300413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il_fi" descr="http://www.presentermedia.com/files/animsp/00004000/4999/stick_figure_climb_ladder_md_wm.gif"/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4495800"/>
            <a:ext cx="17272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6267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IMG_538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29204" y="1124744"/>
            <a:ext cx="3816424" cy="1728192"/>
          </a:xfrm>
          <a:prstGeom prst="rect">
            <a:avLst/>
          </a:prstGeom>
        </p:spPr>
      </p:pic>
      <p:pic>
        <p:nvPicPr>
          <p:cNvPr id="28" name="Picture 27" descr="IMG_538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4708" y="1142160"/>
            <a:ext cx="3672408" cy="1728192"/>
          </a:xfrm>
          <a:prstGeom prst="rect">
            <a:avLst/>
          </a:prstGeom>
        </p:spPr>
      </p:pic>
      <p:sp>
        <p:nvSpPr>
          <p:cNvPr id="36869" name="Rectangle 1"/>
          <p:cNvSpPr>
            <a:spLocks noChangeArrowheads="1"/>
          </p:cNvSpPr>
          <p:nvPr/>
        </p:nvSpPr>
        <p:spPr bwMode="auto">
          <a:xfrm>
            <a:off x="0" y="33338"/>
            <a:ext cx="9143999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Char char="v"/>
              <a:defRPr/>
            </a:pPr>
            <a:r>
              <a:rPr lang="en-US" altLang="en-US" sz="2800" b="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DEFINITION OF THE PROBLEM</a:t>
            </a: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323528" y="748938"/>
            <a:ext cx="30580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000" u="sng" dirty="0">
                <a:solidFill>
                  <a:srgbClr val="FF3399"/>
                </a:solidFill>
                <a:latin typeface="Arial" panose="020B0604020202020204" pitchFamily="34" charset="0"/>
              </a:rPr>
              <a:t>WHAT IS FORK TIGHT ?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0" y="3100898"/>
            <a:ext cx="38943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000" u="sng" dirty="0">
                <a:solidFill>
                  <a:srgbClr val="FF3399"/>
                </a:solidFill>
                <a:latin typeface="Arial" panose="020B0604020202020204" pitchFamily="34" charset="0"/>
              </a:rPr>
              <a:t>HOW FORK TIGHT  OCCURS ?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23528" y="5445224"/>
            <a:ext cx="83324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000" u="sng" dirty="0">
                <a:solidFill>
                  <a:srgbClr val="FF3399"/>
                </a:solidFill>
                <a:latin typeface="Arial" panose="020B0604020202020204" pitchFamily="34" charset="0"/>
              </a:rPr>
              <a:t>WHAT PROBLEM OCCURS IF FORK TIGHT MOVE TO CUSTOMER ?</a:t>
            </a:r>
          </a:p>
        </p:txBody>
      </p:sp>
      <p:sp>
        <p:nvSpPr>
          <p:cNvPr id="19" name="Oval 18"/>
          <p:cNvSpPr/>
          <p:nvPr/>
        </p:nvSpPr>
        <p:spPr>
          <a:xfrm>
            <a:off x="611560" y="1844824"/>
            <a:ext cx="1872208" cy="57606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5076056" y="1424080"/>
            <a:ext cx="1872208" cy="57606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IMG_5386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1520" y="3429000"/>
            <a:ext cx="2369295" cy="194421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051720" y="4221088"/>
            <a:ext cx="93610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051720" y="4437112"/>
            <a:ext cx="93610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71800" y="4221088"/>
            <a:ext cx="0" cy="216024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059832" y="4005064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GROOVE WIDTH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112656" y="3356992"/>
            <a:ext cx="5004048" cy="20162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itchFamily="2" charset="2"/>
              <a:buChar char="v"/>
            </a:pPr>
            <a:r>
              <a:rPr lang="en-IN" sz="2000" dirty="0">
                <a:solidFill>
                  <a:schemeClr val="tx1"/>
                </a:solidFill>
              </a:rPr>
              <a:t>IF THE GROOVE WIDTH BECOME UNDER SIZE THAN SPECIFICATION.</a:t>
            </a:r>
          </a:p>
          <a:p>
            <a:pPr>
              <a:buFont typeface="Wingdings" pitchFamily="2" charset="2"/>
              <a:buChar char="v"/>
            </a:pPr>
            <a:r>
              <a:rPr lang="en-IN" sz="2000" dirty="0">
                <a:solidFill>
                  <a:schemeClr val="tx1"/>
                </a:solidFill>
              </a:rPr>
              <a:t>IF THE MATERIAL LEFT IN THE CORNERS OF THE GROOVE</a:t>
            </a:r>
          </a:p>
          <a:p>
            <a:pPr>
              <a:buFont typeface="Wingdings" pitchFamily="2" charset="2"/>
              <a:buChar char="v"/>
            </a:pPr>
            <a:r>
              <a:rPr lang="en-IN" sz="2000" dirty="0">
                <a:solidFill>
                  <a:schemeClr val="tx1"/>
                </a:solidFill>
              </a:rPr>
              <a:t>IF THE SURFACE ROUGHNESS ON THE GROOVE FACE OUT OF SPEC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7504" y="5822680"/>
            <a:ext cx="8424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dirty="0">
                <a:solidFill>
                  <a:srgbClr val="002060"/>
                </a:solidFill>
              </a:rPr>
              <a:t>CUSTOMER WILL LOOSE TRUST ON US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>
                <a:solidFill>
                  <a:srgbClr val="002060"/>
                </a:solidFill>
              </a:rPr>
              <a:t>ASSEMBLY WILL NOT BE POSSIBLE</a:t>
            </a:r>
          </a:p>
          <a:p>
            <a:pPr>
              <a:buFont typeface="Wingdings" pitchFamily="2" charset="2"/>
              <a:buChar char="v"/>
            </a:pPr>
            <a:r>
              <a:rPr lang="en-US" sz="2000" dirty="0">
                <a:solidFill>
                  <a:srgbClr val="002060"/>
                </a:solidFill>
              </a:rPr>
              <a:t>CUSTOMER LINE STOP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31840" y="2204864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OK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36296" y="2132856"/>
            <a:ext cx="577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2803516"/>
            <a:ext cx="91440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CONDITION IN WHICH THE FORK WILL NOT ENTER IN TO THE GROOVE OF COMPONENT</a:t>
            </a:r>
          </a:p>
        </p:txBody>
      </p:sp>
    </p:spTree>
    <p:extLst>
      <p:ext uri="{BB962C8B-B14F-4D97-AF65-F5344CB8AC3E}">
        <p14:creationId xmlns:p14="http://schemas.microsoft.com/office/powerpoint/2010/main" val="166906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6" name="Rectangle 1"/>
          <p:cNvSpPr>
            <a:spLocks noChangeArrowheads="1"/>
          </p:cNvSpPr>
          <p:nvPr/>
        </p:nvSpPr>
        <p:spPr bwMode="auto">
          <a:xfrm>
            <a:off x="0" y="6350"/>
            <a:ext cx="9144000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PROCESS FLOW</a:t>
            </a:r>
            <a:r>
              <a:rPr lang="en-US" altLang="en-US" sz="2800" b="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CHART OF gear m3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CD2A992-5AAD-430C-93FF-2A5D73825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15" y="836712"/>
            <a:ext cx="1735481" cy="43204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dash"/>
            <a:miter lim="800000"/>
            <a:headEnd/>
            <a:tailEnd/>
          </a:ln>
          <a:effectLst/>
        </p:spPr>
        <p:txBody>
          <a:bodyPr wrap="square" lIns="27432" tIns="18288" rIns="27432" bIns="18288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en-US" sz="1100" b="0" i="0" strike="noStrik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Out Sourcing</a:t>
            </a:r>
          </a:p>
          <a:p>
            <a:pPr algn="ctr" rtl="0">
              <a:defRPr sz="1000"/>
            </a:pPr>
            <a:r>
              <a:rPr lang="en-US" sz="1100" b="0" i="0" strike="noStrik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(SCr420HV 2(ID))</a:t>
            </a:r>
          </a:p>
        </p:txBody>
      </p: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715110" y="1280503"/>
            <a:ext cx="668218" cy="395898"/>
            <a:chOff x="0" y="0"/>
            <a:chExt cx="52" cy="52"/>
          </a:xfrm>
        </p:grpSpPr>
        <p:sp>
          <p:nvSpPr>
            <p:cNvPr id="28" name="AutoShape 121"/>
            <p:cNvSpPr>
              <a:spLocks noChangeArrowheads="1"/>
            </p:cNvSpPr>
            <p:nvPr/>
          </p:nvSpPr>
          <p:spPr bwMode="auto">
            <a:xfrm>
              <a:off x="0" y="0"/>
              <a:ext cx="52" cy="52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96E170BE-2C6A-43C2-A792-1D7FD013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13"/>
              <a:ext cx="26" cy="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27432" tIns="27432" rIns="27432" bIns="27432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ＭＳ Ｐゴシック"/>
                  <a:ea typeface="+mn-ea"/>
                  <a:cs typeface="+mn-cs"/>
                </a:rPr>
                <a:t>10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70F992F4-9C5E-43C9-864D-A3A54E4EAD48}"/>
              </a:ext>
            </a:extLst>
          </p:cNvPr>
          <p:cNvCxnSpPr/>
          <p:nvPr/>
        </p:nvCxnSpPr>
        <p:spPr>
          <a:xfrm>
            <a:off x="1065351" y="1666801"/>
            <a:ext cx="14287" cy="307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984388" y="1723951"/>
            <a:ext cx="161925" cy="25003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pSp>
        <p:nvGrpSpPr>
          <p:cNvPr id="98" name="Group 97"/>
          <p:cNvGrpSpPr>
            <a:grpSpLocks/>
          </p:cNvGrpSpPr>
          <p:nvPr/>
        </p:nvGrpSpPr>
        <p:grpSpPr bwMode="auto">
          <a:xfrm>
            <a:off x="709648" y="1973982"/>
            <a:ext cx="673680" cy="395898"/>
            <a:chOff x="0" y="0"/>
            <a:chExt cx="52" cy="52"/>
          </a:xfrm>
        </p:grpSpPr>
        <p:sp>
          <p:nvSpPr>
            <p:cNvPr id="99" name="AutoShape 121"/>
            <p:cNvSpPr>
              <a:spLocks noChangeArrowheads="1"/>
            </p:cNvSpPr>
            <p:nvPr/>
          </p:nvSpPr>
          <p:spPr bwMode="auto">
            <a:xfrm>
              <a:off x="0" y="0"/>
              <a:ext cx="52" cy="52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96E170BE-2C6A-43C2-A792-1D7FD013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13"/>
              <a:ext cx="26" cy="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27432" tIns="27432" rIns="27432" bIns="27432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900" b="1" kern="0" dirty="0">
                  <a:solidFill>
                    <a:srgbClr val="000000"/>
                  </a:solidFill>
                  <a:latin typeface="ＭＳ Ｐゴシック"/>
                </a:rPr>
                <a:t>2</a:t>
              </a: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ＭＳ Ｐゴシック"/>
                  <a:ea typeface="+mn-ea"/>
                  <a:cs typeface="+mn-cs"/>
                </a:rPr>
                <a:t>0</a:t>
              </a:r>
            </a:p>
          </p:txBody>
        </p:sp>
      </p:grp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xmlns="" id="{70F992F4-9C5E-43C9-864D-A3A54E4EAD48}"/>
              </a:ext>
            </a:extLst>
          </p:cNvPr>
          <p:cNvCxnSpPr/>
          <p:nvPr/>
        </p:nvCxnSpPr>
        <p:spPr>
          <a:xfrm>
            <a:off x="1065350" y="2367880"/>
            <a:ext cx="14287" cy="307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>
            <a:spLocks noChangeArrowheads="1"/>
          </p:cNvSpPr>
          <p:nvPr/>
        </p:nvSpPr>
        <p:spPr bwMode="auto">
          <a:xfrm>
            <a:off x="984387" y="2425030"/>
            <a:ext cx="161925" cy="25003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pSp>
        <p:nvGrpSpPr>
          <p:cNvPr id="103" name="Group 102"/>
          <p:cNvGrpSpPr>
            <a:grpSpLocks/>
          </p:cNvGrpSpPr>
          <p:nvPr/>
        </p:nvGrpSpPr>
        <p:grpSpPr bwMode="auto">
          <a:xfrm>
            <a:off x="709648" y="2687602"/>
            <a:ext cx="673680" cy="395898"/>
            <a:chOff x="0" y="0"/>
            <a:chExt cx="52" cy="52"/>
          </a:xfrm>
        </p:grpSpPr>
        <p:sp>
          <p:nvSpPr>
            <p:cNvPr id="104" name="AutoShape 121"/>
            <p:cNvSpPr>
              <a:spLocks noChangeArrowheads="1"/>
            </p:cNvSpPr>
            <p:nvPr/>
          </p:nvSpPr>
          <p:spPr bwMode="auto">
            <a:xfrm>
              <a:off x="0" y="0"/>
              <a:ext cx="52" cy="52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xmlns="" id="{96E170BE-2C6A-43C2-A792-1D7FD013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13"/>
              <a:ext cx="26" cy="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27432" tIns="27432" rIns="27432" bIns="27432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900" b="1" kern="0" noProof="0" dirty="0">
                  <a:solidFill>
                    <a:srgbClr val="000000"/>
                  </a:solidFill>
                  <a:latin typeface="ＭＳ Ｐゴシック"/>
                </a:rPr>
                <a:t>3</a:t>
              </a: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ＭＳ Ｐゴシック"/>
                  <a:ea typeface="+mn-ea"/>
                  <a:cs typeface="+mn-cs"/>
                </a:rPr>
                <a:t>0</a:t>
              </a:r>
            </a:p>
          </p:txBody>
        </p:sp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xmlns="" id="{70F992F4-9C5E-43C9-864D-A3A54E4EAD48}"/>
              </a:ext>
            </a:extLst>
          </p:cNvPr>
          <p:cNvCxnSpPr/>
          <p:nvPr/>
        </p:nvCxnSpPr>
        <p:spPr>
          <a:xfrm>
            <a:off x="1065350" y="3094687"/>
            <a:ext cx="14287" cy="307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>
            <a:spLocks noChangeArrowheads="1"/>
          </p:cNvSpPr>
          <p:nvPr/>
        </p:nvSpPr>
        <p:spPr bwMode="auto">
          <a:xfrm>
            <a:off x="984387" y="3151837"/>
            <a:ext cx="161925" cy="25003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pSp>
        <p:nvGrpSpPr>
          <p:cNvPr id="108" name="Group 107"/>
          <p:cNvGrpSpPr>
            <a:grpSpLocks/>
          </p:cNvGrpSpPr>
          <p:nvPr/>
        </p:nvGrpSpPr>
        <p:grpSpPr bwMode="auto">
          <a:xfrm>
            <a:off x="709648" y="3414409"/>
            <a:ext cx="673680" cy="395898"/>
            <a:chOff x="0" y="0"/>
            <a:chExt cx="52" cy="52"/>
          </a:xfrm>
        </p:grpSpPr>
        <p:sp>
          <p:nvSpPr>
            <p:cNvPr id="109" name="AutoShape 121"/>
            <p:cNvSpPr>
              <a:spLocks noChangeArrowheads="1"/>
            </p:cNvSpPr>
            <p:nvPr/>
          </p:nvSpPr>
          <p:spPr bwMode="auto">
            <a:xfrm>
              <a:off x="0" y="0"/>
              <a:ext cx="52" cy="52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xmlns="" id="{96E170BE-2C6A-43C2-A792-1D7FD013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13"/>
              <a:ext cx="26" cy="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27432" tIns="27432" rIns="27432" bIns="27432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900" b="1" kern="0" dirty="0">
                  <a:solidFill>
                    <a:srgbClr val="000000"/>
                  </a:solidFill>
                  <a:latin typeface="ＭＳ Ｐゴシック"/>
                </a:rPr>
                <a:t>4</a:t>
              </a: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ＭＳ Ｐゴシック"/>
                  <a:ea typeface="+mn-ea"/>
                  <a:cs typeface="+mn-cs"/>
                </a:rPr>
                <a:t>0</a:t>
              </a:r>
            </a:p>
          </p:txBody>
        </p: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xmlns="" id="{70F992F4-9C5E-43C9-864D-A3A54E4EAD48}"/>
              </a:ext>
            </a:extLst>
          </p:cNvPr>
          <p:cNvCxnSpPr/>
          <p:nvPr/>
        </p:nvCxnSpPr>
        <p:spPr>
          <a:xfrm>
            <a:off x="1065350" y="3808877"/>
            <a:ext cx="14287" cy="307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>
            <a:spLocks noChangeArrowheads="1"/>
          </p:cNvSpPr>
          <p:nvPr/>
        </p:nvSpPr>
        <p:spPr bwMode="auto">
          <a:xfrm>
            <a:off x="984387" y="3866027"/>
            <a:ext cx="161925" cy="25003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pSp>
        <p:nvGrpSpPr>
          <p:cNvPr id="113" name="Group 112"/>
          <p:cNvGrpSpPr>
            <a:grpSpLocks/>
          </p:cNvGrpSpPr>
          <p:nvPr/>
        </p:nvGrpSpPr>
        <p:grpSpPr bwMode="auto">
          <a:xfrm>
            <a:off x="709648" y="4128599"/>
            <a:ext cx="673680" cy="395898"/>
            <a:chOff x="0" y="0"/>
            <a:chExt cx="52" cy="52"/>
          </a:xfrm>
        </p:grpSpPr>
        <p:sp>
          <p:nvSpPr>
            <p:cNvPr id="114" name="AutoShape 121"/>
            <p:cNvSpPr>
              <a:spLocks noChangeArrowheads="1"/>
            </p:cNvSpPr>
            <p:nvPr/>
          </p:nvSpPr>
          <p:spPr bwMode="auto">
            <a:xfrm>
              <a:off x="0" y="0"/>
              <a:ext cx="52" cy="52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xmlns="" id="{96E170BE-2C6A-43C2-A792-1D7FD013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13"/>
              <a:ext cx="26" cy="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27432" tIns="27432" rIns="27432" bIns="27432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900" b="1" kern="0" noProof="0" dirty="0">
                  <a:solidFill>
                    <a:srgbClr val="000000"/>
                  </a:solidFill>
                  <a:latin typeface="ＭＳ Ｐゴシック"/>
                </a:rPr>
                <a:t>5</a:t>
              </a: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ＭＳ Ｐゴシック"/>
                  <a:ea typeface="+mn-ea"/>
                  <a:cs typeface="+mn-cs"/>
                </a:rPr>
                <a:t>0</a:t>
              </a:r>
            </a:p>
          </p:txBody>
        </p: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xmlns="" id="{70F992F4-9C5E-43C9-864D-A3A54E4EAD48}"/>
              </a:ext>
            </a:extLst>
          </p:cNvPr>
          <p:cNvCxnSpPr/>
          <p:nvPr/>
        </p:nvCxnSpPr>
        <p:spPr>
          <a:xfrm>
            <a:off x="1059018" y="4527893"/>
            <a:ext cx="14287" cy="307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/>
          <p:cNvSpPr>
            <a:spLocks noChangeArrowheads="1"/>
          </p:cNvSpPr>
          <p:nvPr/>
        </p:nvSpPr>
        <p:spPr bwMode="auto">
          <a:xfrm>
            <a:off x="978055" y="4585043"/>
            <a:ext cx="161925" cy="25003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pSp>
        <p:nvGrpSpPr>
          <p:cNvPr id="118" name="Group 117"/>
          <p:cNvGrpSpPr>
            <a:grpSpLocks/>
          </p:cNvGrpSpPr>
          <p:nvPr/>
        </p:nvGrpSpPr>
        <p:grpSpPr bwMode="auto">
          <a:xfrm>
            <a:off x="703316" y="4847615"/>
            <a:ext cx="680012" cy="395898"/>
            <a:chOff x="0" y="0"/>
            <a:chExt cx="52" cy="52"/>
          </a:xfrm>
        </p:grpSpPr>
        <p:sp>
          <p:nvSpPr>
            <p:cNvPr id="119" name="AutoShape 121"/>
            <p:cNvSpPr>
              <a:spLocks noChangeArrowheads="1"/>
            </p:cNvSpPr>
            <p:nvPr/>
          </p:nvSpPr>
          <p:spPr bwMode="auto">
            <a:xfrm>
              <a:off x="0" y="0"/>
              <a:ext cx="52" cy="52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xmlns="" id="{96E170BE-2C6A-43C2-A792-1D7FD013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13"/>
              <a:ext cx="26" cy="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27432" tIns="27432" rIns="27432" bIns="27432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800" b="1" kern="0" dirty="0">
                  <a:solidFill>
                    <a:srgbClr val="000000"/>
                  </a:solidFill>
                  <a:latin typeface="ＭＳ Ｐゴシック"/>
                </a:rPr>
                <a:t>C01</a:t>
              </a: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</a:endParaRPr>
            </a:p>
          </p:txBody>
        </p:sp>
      </p:grp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70F992F4-9C5E-43C9-864D-A3A54E4EAD48}"/>
              </a:ext>
            </a:extLst>
          </p:cNvPr>
          <p:cNvCxnSpPr/>
          <p:nvPr/>
        </p:nvCxnSpPr>
        <p:spPr>
          <a:xfrm>
            <a:off x="1056662" y="5237811"/>
            <a:ext cx="14287" cy="307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>
            <a:spLocks noChangeArrowheads="1"/>
          </p:cNvSpPr>
          <p:nvPr/>
        </p:nvSpPr>
        <p:spPr bwMode="auto">
          <a:xfrm>
            <a:off x="975699" y="5294961"/>
            <a:ext cx="161925" cy="25003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pSp>
        <p:nvGrpSpPr>
          <p:cNvPr id="123" name="Group 122"/>
          <p:cNvGrpSpPr>
            <a:grpSpLocks/>
          </p:cNvGrpSpPr>
          <p:nvPr/>
        </p:nvGrpSpPr>
        <p:grpSpPr bwMode="auto">
          <a:xfrm>
            <a:off x="700960" y="5557533"/>
            <a:ext cx="682368" cy="395898"/>
            <a:chOff x="0" y="0"/>
            <a:chExt cx="52" cy="52"/>
          </a:xfrm>
        </p:grpSpPr>
        <p:sp>
          <p:nvSpPr>
            <p:cNvPr id="124" name="AutoShape 121"/>
            <p:cNvSpPr>
              <a:spLocks noChangeArrowheads="1"/>
            </p:cNvSpPr>
            <p:nvPr/>
          </p:nvSpPr>
          <p:spPr bwMode="auto">
            <a:xfrm>
              <a:off x="0" y="0"/>
              <a:ext cx="52" cy="52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96E170BE-2C6A-43C2-A792-1D7FD013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13"/>
              <a:ext cx="26" cy="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27432" tIns="27432" rIns="27432" bIns="27432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900" b="1" kern="0" dirty="0">
                  <a:solidFill>
                    <a:srgbClr val="000000"/>
                  </a:solidFill>
                  <a:latin typeface="ＭＳ Ｐゴシック"/>
                </a:rPr>
                <a:t>6</a:t>
              </a: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ＭＳ Ｐゴシック"/>
                  <a:ea typeface="+mn-ea"/>
                  <a:cs typeface="+mn-cs"/>
                </a:rPr>
                <a:t>0</a:t>
              </a:r>
            </a:p>
          </p:txBody>
        </p:sp>
      </p:grpSp>
      <p:sp>
        <p:nvSpPr>
          <p:cNvPr id="126" name="AutoShape 149"/>
          <p:cNvSpPr>
            <a:spLocks noChangeArrowheads="1"/>
          </p:cNvSpPr>
          <p:nvPr/>
        </p:nvSpPr>
        <p:spPr bwMode="auto">
          <a:xfrm flipV="1">
            <a:off x="971600" y="5961614"/>
            <a:ext cx="154187" cy="175363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grpSp>
        <p:nvGrpSpPr>
          <p:cNvPr id="127" name="Group 126"/>
          <p:cNvGrpSpPr>
            <a:grpSpLocks/>
          </p:cNvGrpSpPr>
          <p:nvPr/>
        </p:nvGrpSpPr>
        <p:grpSpPr bwMode="auto">
          <a:xfrm rot="-5400000">
            <a:off x="966473" y="6280596"/>
            <a:ext cx="164647" cy="123827"/>
            <a:chOff x="289322" y="6987778"/>
            <a:chExt cx="28" cy="16"/>
          </a:xfrm>
        </p:grpSpPr>
        <p:sp>
          <p:nvSpPr>
            <p:cNvPr id="128" name="Line 142"/>
            <p:cNvSpPr>
              <a:spLocks noChangeShapeType="1"/>
            </p:cNvSpPr>
            <p:nvPr/>
          </p:nvSpPr>
          <p:spPr bwMode="auto">
            <a:xfrm>
              <a:off x="289324" y="6987779"/>
              <a:ext cx="5" cy="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9" name="Line 143"/>
            <p:cNvSpPr>
              <a:spLocks noChangeShapeType="1"/>
            </p:cNvSpPr>
            <p:nvPr/>
          </p:nvSpPr>
          <p:spPr bwMode="auto">
            <a:xfrm>
              <a:off x="289333" y="6987779"/>
              <a:ext cx="5" cy="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0" name="Line 144"/>
            <p:cNvSpPr>
              <a:spLocks noChangeShapeType="1"/>
            </p:cNvSpPr>
            <p:nvPr/>
          </p:nvSpPr>
          <p:spPr bwMode="auto">
            <a:xfrm flipH="1">
              <a:off x="289329" y="6987778"/>
              <a:ext cx="4" cy="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1" name="Line 145"/>
            <p:cNvSpPr>
              <a:spLocks noChangeShapeType="1"/>
            </p:cNvSpPr>
            <p:nvPr/>
          </p:nvSpPr>
          <p:spPr bwMode="auto">
            <a:xfrm flipH="1">
              <a:off x="289338" y="6987778"/>
              <a:ext cx="4" cy="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2" name="Line 146"/>
            <p:cNvSpPr>
              <a:spLocks noChangeShapeType="1"/>
            </p:cNvSpPr>
            <p:nvPr/>
          </p:nvSpPr>
          <p:spPr bwMode="auto">
            <a:xfrm flipH="1">
              <a:off x="289322" y="6987779"/>
              <a:ext cx="2" cy="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3" name="Line 147"/>
            <p:cNvSpPr>
              <a:spLocks noChangeShapeType="1"/>
            </p:cNvSpPr>
            <p:nvPr/>
          </p:nvSpPr>
          <p:spPr bwMode="auto">
            <a:xfrm>
              <a:off x="289342" y="6987778"/>
              <a:ext cx="5" cy="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4" name="Line 148"/>
            <p:cNvSpPr>
              <a:spLocks noChangeShapeType="1"/>
            </p:cNvSpPr>
            <p:nvPr/>
          </p:nvSpPr>
          <p:spPr bwMode="auto">
            <a:xfrm flipV="1">
              <a:off x="289347" y="6987785"/>
              <a:ext cx="3" cy="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5" name="Oval 134"/>
          <p:cNvSpPr>
            <a:spLocks noChangeArrowheads="1"/>
          </p:cNvSpPr>
          <p:nvPr/>
        </p:nvSpPr>
        <p:spPr bwMode="auto">
          <a:xfrm>
            <a:off x="1002035" y="6157213"/>
            <a:ext cx="98330" cy="8096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pSp>
        <p:nvGrpSpPr>
          <p:cNvPr id="136" name="Group 135"/>
          <p:cNvGrpSpPr>
            <a:grpSpLocks/>
          </p:cNvGrpSpPr>
          <p:nvPr/>
        </p:nvGrpSpPr>
        <p:grpSpPr bwMode="auto">
          <a:xfrm>
            <a:off x="694748" y="6452696"/>
            <a:ext cx="688580" cy="395898"/>
            <a:chOff x="0" y="0"/>
            <a:chExt cx="52" cy="52"/>
          </a:xfrm>
        </p:grpSpPr>
        <p:sp>
          <p:nvSpPr>
            <p:cNvPr id="137" name="AutoShape 121"/>
            <p:cNvSpPr>
              <a:spLocks noChangeArrowheads="1"/>
            </p:cNvSpPr>
            <p:nvPr/>
          </p:nvSpPr>
          <p:spPr bwMode="auto">
            <a:xfrm>
              <a:off x="0" y="0"/>
              <a:ext cx="52" cy="52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96E170BE-2C6A-43C2-A792-1D7FD013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13"/>
              <a:ext cx="26" cy="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27432" tIns="27432" rIns="27432" bIns="27432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800" b="1" kern="0" noProof="0" dirty="0">
                  <a:solidFill>
                    <a:srgbClr val="000000"/>
                  </a:solidFill>
                  <a:latin typeface="ＭＳ Ｐゴシック"/>
                </a:rPr>
                <a:t>70</a:t>
              </a: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</a:endParaRPr>
            </a:p>
          </p:txBody>
        </p: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xmlns="" id="{C5BD4944-A5A9-44FE-90B6-B978E4A80A42}"/>
              </a:ext>
            </a:extLst>
          </p:cNvPr>
          <p:cNvCxnSpPr/>
          <p:nvPr/>
        </p:nvCxnSpPr>
        <p:spPr>
          <a:xfrm>
            <a:off x="1216274" y="6741368"/>
            <a:ext cx="6194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xmlns="" id="{DF25097C-A627-4E01-8C9D-CBDA3D9423DF}"/>
              </a:ext>
            </a:extLst>
          </p:cNvPr>
          <p:cNvCxnSpPr/>
          <p:nvPr/>
        </p:nvCxnSpPr>
        <p:spPr>
          <a:xfrm>
            <a:off x="3349226" y="837682"/>
            <a:ext cx="0" cy="5912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/>
          <p:cNvSpPr>
            <a:spLocks noChangeArrowheads="1"/>
          </p:cNvSpPr>
          <p:nvPr/>
        </p:nvSpPr>
        <p:spPr bwMode="auto">
          <a:xfrm>
            <a:off x="1835696" y="6669360"/>
            <a:ext cx="157443" cy="15688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xmlns="" id="{C5BD4944-A5A9-44FE-90B6-B978E4A80A42}"/>
              </a:ext>
            </a:extLst>
          </p:cNvPr>
          <p:cNvCxnSpPr/>
          <p:nvPr/>
        </p:nvCxnSpPr>
        <p:spPr>
          <a:xfrm>
            <a:off x="1988096" y="6747714"/>
            <a:ext cx="1341271" cy="11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/>
          <p:cNvGrpSpPr>
            <a:grpSpLocks/>
          </p:cNvGrpSpPr>
          <p:nvPr/>
        </p:nvGrpSpPr>
        <p:grpSpPr bwMode="auto">
          <a:xfrm>
            <a:off x="3831774" y="1268760"/>
            <a:ext cx="668218" cy="395898"/>
            <a:chOff x="0" y="0"/>
            <a:chExt cx="52" cy="52"/>
          </a:xfrm>
        </p:grpSpPr>
        <p:sp>
          <p:nvSpPr>
            <p:cNvPr id="148" name="AutoShape 121"/>
            <p:cNvSpPr>
              <a:spLocks noChangeArrowheads="1"/>
            </p:cNvSpPr>
            <p:nvPr/>
          </p:nvSpPr>
          <p:spPr bwMode="auto">
            <a:xfrm>
              <a:off x="0" y="0"/>
              <a:ext cx="52" cy="52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xmlns="" id="{96E170BE-2C6A-43C2-A792-1D7FD013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13"/>
              <a:ext cx="26" cy="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27432" tIns="27432" rIns="27432" bIns="27432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900" b="1" kern="0" noProof="0" dirty="0">
                  <a:solidFill>
                    <a:srgbClr val="000000"/>
                  </a:solidFill>
                  <a:latin typeface="ＭＳ Ｐゴシック"/>
                </a:rPr>
                <a:t>8</a:t>
              </a: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ＭＳ Ｐゴシック"/>
                  <a:ea typeface="+mn-ea"/>
                  <a:cs typeface="+mn-cs"/>
                </a:rPr>
                <a:t>0</a:t>
              </a:r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xmlns="" id="{70F992F4-9C5E-43C9-864D-A3A54E4EAD48}"/>
              </a:ext>
            </a:extLst>
          </p:cNvPr>
          <p:cNvCxnSpPr/>
          <p:nvPr/>
        </p:nvCxnSpPr>
        <p:spPr>
          <a:xfrm>
            <a:off x="4182015" y="1655058"/>
            <a:ext cx="14287" cy="307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>
            <a:spLocks noChangeArrowheads="1"/>
          </p:cNvSpPr>
          <p:nvPr/>
        </p:nvSpPr>
        <p:spPr bwMode="auto">
          <a:xfrm>
            <a:off x="4101052" y="1712208"/>
            <a:ext cx="161925" cy="25003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pSp>
        <p:nvGrpSpPr>
          <p:cNvPr id="152" name="Group 151"/>
          <p:cNvGrpSpPr>
            <a:grpSpLocks/>
          </p:cNvGrpSpPr>
          <p:nvPr/>
        </p:nvGrpSpPr>
        <p:grpSpPr bwMode="auto">
          <a:xfrm>
            <a:off x="3826312" y="1962239"/>
            <a:ext cx="673680" cy="395898"/>
            <a:chOff x="0" y="0"/>
            <a:chExt cx="52" cy="52"/>
          </a:xfrm>
        </p:grpSpPr>
        <p:sp>
          <p:nvSpPr>
            <p:cNvPr id="153" name="AutoShape 121"/>
            <p:cNvSpPr>
              <a:spLocks noChangeArrowheads="1"/>
            </p:cNvSpPr>
            <p:nvPr/>
          </p:nvSpPr>
          <p:spPr bwMode="auto">
            <a:xfrm>
              <a:off x="0" y="0"/>
              <a:ext cx="52" cy="52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xmlns="" id="{96E170BE-2C6A-43C2-A792-1D7FD013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13"/>
              <a:ext cx="26" cy="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27432" tIns="27432" rIns="27432" bIns="27432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900" b="1" kern="0" dirty="0">
                  <a:solidFill>
                    <a:srgbClr val="000000"/>
                  </a:solidFill>
                  <a:latin typeface="ＭＳ Ｐゴシック"/>
                </a:rPr>
                <a:t>90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+mn-ea"/>
                <a:cs typeface="+mn-cs"/>
              </a:endParaRPr>
            </a:p>
          </p:txBody>
        </p:sp>
      </p:grp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xmlns="" id="{70F992F4-9C5E-43C9-864D-A3A54E4EAD48}"/>
              </a:ext>
            </a:extLst>
          </p:cNvPr>
          <p:cNvCxnSpPr/>
          <p:nvPr/>
        </p:nvCxnSpPr>
        <p:spPr>
          <a:xfrm>
            <a:off x="4182014" y="2356137"/>
            <a:ext cx="14287" cy="307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/>
          <p:cNvSpPr>
            <a:spLocks noChangeArrowheads="1"/>
          </p:cNvSpPr>
          <p:nvPr/>
        </p:nvSpPr>
        <p:spPr bwMode="auto">
          <a:xfrm>
            <a:off x="4101051" y="2413287"/>
            <a:ext cx="161925" cy="25003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pSp>
        <p:nvGrpSpPr>
          <p:cNvPr id="157" name="Group 156"/>
          <p:cNvGrpSpPr>
            <a:grpSpLocks/>
          </p:cNvGrpSpPr>
          <p:nvPr/>
        </p:nvGrpSpPr>
        <p:grpSpPr bwMode="auto">
          <a:xfrm>
            <a:off x="3826312" y="2675859"/>
            <a:ext cx="673680" cy="395898"/>
            <a:chOff x="0" y="0"/>
            <a:chExt cx="52" cy="52"/>
          </a:xfrm>
        </p:grpSpPr>
        <p:sp>
          <p:nvSpPr>
            <p:cNvPr id="158" name="AutoShape 121"/>
            <p:cNvSpPr>
              <a:spLocks noChangeArrowheads="1"/>
            </p:cNvSpPr>
            <p:nvPr/>
          </p:nvSpPr>
          <p:spPr bwMode="auto">
            <a:xfrm>
              <a:off x="0" y="0"/>
              <a:ext cx="52" cy="52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xmlns="" id="{96E170BE-2C6A-43C2-A792-1D7FD013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13"/>
              <a:ext cx="26" cy="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27432" tIns="27432" rIns="27432" bIns="27432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900" b="1" kern="0" dirty="0">
                  <a:solidFill>
                    <a:srgbClr val="000000"/>
                  </a:solidFill>
                  <a:latin typeface="ＭＳ Ｐゴシック"/>
                </a:rPr>
                <a:t>100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+mn-ea"/>
                <a:cs typeface="+mn-cs"/>
              </a:endParaRPr>
            </a:p>
          </p:txBody>
        </p:sp>
      </p:grp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xmlns="" id="{70F992F4-9C5E-43C9-864D-A3A54E4EAD48}"/>
              </a:ext>
            </a:extLst>
          </p:cNvPr>
          <p:cNvCxnSpPr/>
          <p:nvPr/>
        </p:nvCxnSpPr>
        <p:spPr>
          <a:xfrm>
            <a:off x="4182014" y="3082944"/>
            <a:ext cx="14287" cy="307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/>
          <p:cNvSpPr>
            <a:spLocks noChangeArrowheads="1"/>
          </p:cNvSpPr>
          <p:nvPr/>
        </p:nvSpPr>
        <p:spPr bwMode="auto">
          <a:xfrm>
            <a:off x="4101051" y="3140094"/>
            <a:ext cx="161925" cy="25003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pSp>
        <p:nvGrpSpPr>
          <p:cNvPr id="162" name="Group 161"/>
          <p:cNvGrpSpPr>
            <a:grpSpLocks/>
          </p:cNvGrpSpPr>
          <p:nvPr/>
        </p:nvGrpSpPr>
        <p:grpSpPr bwMode="auto">
          <a:xfrm>
            <a:off x="3826312" y="3402666"/>
            <a:ext cx="673680" cy="395898"/>
            <a:chOff x="0" y="0"/>
            <a:chExt cx="52" cy="52"/>
          </a:xfrm>
        </p:grpSpPr>
        <p:sp>
          <p:nvSpPr>
            <p:cNvPr id="163" name="AutoShape 121"/>
            <p:cNvSpPr>
              <a:spLocks noChangeArrowheads="1"/>
            </p:cNvSpPr>
            <p:nvPr/>
          </p:nvSpPr>
          <p:spPr bwMode="auto">
            <a:xfrm>
              <a:off x="0" y="0"/>
              <a:ext cx="52" cy="52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xmlns="" id="{96E170BE-2C6A-43C2-A792-1D7FD013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13"/>
              <a:ext cx="26" cy="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27432" tIns="27432" rIns="27432" bIns="27432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900" b="1" kern="0" dirty="0">
                  <a:solidFill>
                    <a:srgbClr val="000000"/>
                  </a:solidFill>
                  <a:latin typeface="ＭＳ Ｐゴシック"/>
                </a:rPr>
                <a:t>110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+mn-ea"/>
                <a:cs typeface="+mn-cs"/>
              </a:endParaRPr>
            </a:p>
          </p:txBody>
        </p:sp>
      </p:grp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xmlns="" id="{70F992F4-9C5E-43C9-864D-A3A54E4EAD48}"/>
              </a:ext>
            </a:extLst>
          </p:cNvPr>
          <p:cNvCxnSpPr/>
          <p:nvPr/>
        </p:nvCxnSpPr>
        <p:spPr>
          <a:xfrm>
            <a:off x="4182014" y="3797134"/>
            <a:ext cx="14287" cy="307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/>
          <p:cNvSpPr>
            <a:spLocks noChangeArrowheads="1"/>
          </p:cNvSpPr>
          <p:nvPr/>
        </p:nvSpPr>
        <p:spPr bwMode="auto">
          <a:xfrm>
            <a:off x="4101051" y="3854284"/>
            <a:ext cx="161925" cy="25003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pSp>
        <p:nvGrpSpPr>
          <p:cNvPr id="167" name="Group 166"/>
          <p:cNvGrpSpPr>
            <a:grpSpLocks/>
          </p:cNvGrpSpPr>
          <p:nvPr/>
        </p:nvGrpSpPr>
        <p:grpSpPr bwMode="auto">
          <a:xfrm>
            <a:off x="3826312" y="4116856"/>
            <a:ext cx="673680" cy="395898"/>
            <a:chOff x="0" y="0"/>
            <a:chExt cx="52" cy="52"/>
          </a:xfrm>
        </p:grpSpPr>
        <p:sp>
          <p:nvSpPr>
            <p:cNvPr id="168" name="AutoShape 121"/>
            <p:cNvSpPr>
              <a:spLocks noChangeArrowheads="1"/>
            </p:cNvSpPr>
            <p:nvPr/>
          </p:nvSpPr>
          <p:spPr bwMode="auto">
            <a:xfrm>
              <a:off x="0" y="0"/>
              <a:ext cx="52" cy="52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xmlns="" id="{96E170BE-2C6A-43C2-A792-1D7FD013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13"/>
              <a:ext cx="26" cy="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27432" tIns="27432" rIns="27432" bIns="27432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900" b="1" kern="0" dirty="0">
                  <a:solidFill>
                    <a:srgbClr val="000000"/>
                  </a:solidFill>
                  <a:latin typeface="ＭＳ Ｐゴシック"/>
                </a:rPr>
                <a:t>C02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+mn-ea"/>
                <a:cs typeface="+mn-cs"/>
              </a:endParaRPr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70F992F4-9C5E-43C9-864D-A3A54E4EAD48}"/>
              </a:ext>
            </a:extLst>
          </p:cNvPr>
          <p:cNvCxnSpPr/>
          <p:nvPr/>
        </p:nvCxnSpPr>
        <p:spPr>
          <a:xfrm>
            <a:off x="4175682" y="4516150"/>
            <a:ext cx="14287" cy="307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/>
          <p:cNvSpPr>
            <a:spLocks noChangeArrowheads="1"/>
          </p:cNvSpPr>
          <p:nvPr/>
        </p:nvSpPr>
        <p:spPr bwMode="auto">
          <a:xfrm>
            <a:off x="4094719" y="4573300"/>
            <a:ext cx="161925" cy="25003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pSp>
        <p:nvGrpSpPr>
          <p:cNvPr id="172" name="Group 171"/>
          <p:cNvGrpSpPr>
            <a:grpSpLocks/>
          </p:cNvGrpSpPr>
          <p:nvPr/>
        </p:nvGrpSpPr>
        <p:grpSpPr bwMode="auto">
          <a:xfrm>
            <a:off x="3819980" y="4835872"/>
            <a:ext cx="680012" cy="395898"/>
            <a:chOff x="0" y="0"/>
            <a:chExt cx="52" cy="52"/>
          </a:xfrm>
        </p:grpSpPr>
        <p:sp>
          <p:nvSpPr>
            <p:cNvPr id="173" name="AutoShape 121"/>
            <p:cNvSpPr>
              <a:spLocks noChangeArrowheads="1"/>
            </p:cNvSpPr>
            <p:nvPr/>
          </p:nvSpPr>
          <p:spPr bwMode="auto">
            <a:xfrm>
              <a:off x="0" y="0"/>
              <a:ext cx="52" cy="52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xmlns="" id="{96E170BE-2C6A-43C2-A792-1D7FD013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13"/>
              <a:ext cx="26" cy="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27432" tIns="27432" rIns="27432" bIns="27432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900" b="1" kern="0" noProof="0" dirty="0">
                  <a:solidFill>
                    <a:srgbClr val="000000"/>
                  </a:solidFill>
                  <a:latin typeface="ＭＳ Ｐゴシック"/>
                </a:rPr>
                <a:t>C03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</a:endParaRPr>
            </a:p>
          </p:txBody>
        </p:sp>
      </p:grp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xmlns="" id="{70F992F4-9C5E-43C9-864D-A3A54E4EAD48}"/>
              </a:ext>
            </a:extLst>
          </p:cNvPr>
          <p:cNvCxnSpPr/>
          <p:nvPr/>
        </p:nvCxnSpPr>
        <p:spPr>
          <a:xfrm>
            <a:off x="4173326" y="5226068"/>
            <a:ext cx="14287" cy="307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/>
          <p:cNvSpPr>
            <a:spLocks noChangeArrowheads="1"/>
          </p:cNvSpPr>
          <p:nvPr/>
        </p:nvSpPr>
        <p:spPr bwMode="auto">
          <a:xfrm>
            <a:off x="4092363" y="5283218"/>
            <a:ext cx="161925" cy="25003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pSp>
        <p:nvGrpSpPr>
          <p:cNvPr id="177" name="Group 176"/>
          <p:cNvGrpSpPr>
            <a:grpSpLocks/>
          </p:cNvGrpSpPr>
          <p:nvPr/>
        </p:nvGrpSpPr>
        <p:grpSpPr bwMode="auto">
          <a:xfrm>
            <a:off x="3817624" y="5545790"/>
            <a:ext cx="682368" cy="395898"/>
            <a:chOff x="0" y="0"/>
            <a:chExt cx="52" cy="52"/>
          </a:xfrm>
        </p:grpSpPr>
        <p:sp>
          <p:nvSpPr>
            <p:cNvPr id="178" name="AutoShape 121"/>
            <p:cNvSpPr>
              <a:spLocks noChangeArrowheads="1"/>
            </p:cNvSpPr>
            <p:nvPr/>
          </p:nvSpPr>
          <p:spPr bwMode="auto">
            <a:xfrm>
              <a:off x="0" y="0"/>
              <a:ext cx="52" cy="52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xmlns="" id="{96E170BE-2C6A-43C2-A792-1D7FD013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13"/>
              <a:ext cx="26" cy="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27432" tIns="27432" rIns="27432" bIns="27432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900" b="1" kern="0" noProof="0" dirty="0">
                  <a:solidFill>
                    <a:srgbClr val="000000"/>
                  </a:solidFill>
                  <a:latin typeface="ＭＳ Ｐゴシック"/>
                </a:rPr>
                <a:t>120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+mn-ea"/>
                <a:cs typeface="+mn-cs"/>
              </a:endParaRPr>
            </a:p>
          </p:txBody>
        </p:sp>
      </p:grp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xmlns="" id="{BFEA0B00-8A9D-4FDE-AB32-7FC9568919DE}"/>
              </a:ext>
            </a:extLst>
          </p:cNvPr>
          <p:cNvCxnSpPr/>
          <p:nvPr/>
        </p:nvCxnSpPr>
        <p:spPr>
          <a:xfrm>
            <a:off x="3349226" y="836712"/>
            <a:ext cx="8627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xmlns="" id="{3506390B-9C5B-4976-8FA4-AB63757DD30D}"/>
              </a:ext>
            </a:extLst>
          </p:cNvPr>
          <p:cNvCxnSpPr>
            <a:endCxn id="148" idx="0"/>
          </p:cNvCxnSpPr>
          <p:nvPr/>
        </p:nvCxnSpPr>
        <p:spPr>
          <a:xfrm flipH="1">
            <a:off x="4165883" y="836712"/>
            <a:ext cx="9799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Oval 182"/>
          <p:cNvSpPr>
            <a:spLocks noChangeArrowheads="1"/>
          </p:cNvSpPr>
          <p:nvPr/>
        </p:nvSpPr>
        <p:spPr bwMode="auto">
          <a:xfrm>
            <a:off x="4078076" y="886793"/>
            <a:ext cx="161925" cy="24652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xmlns="" id="{70F992F4-9C5E-43C9-864D-A3A54E4EAD48}"/>
              </a:ext>
            </a:extLst>
          </p:cNvPr>
          <p:cNvCxnSpPr>
            <a:endCxn id="190" idx="0"/>
          </p:cNvCxnSpPr>
          <p:nvPr/>
        </p:nvCxnSpPr>
        <p:spPr>
          <a:xfrm flipH="1">
            <a:off x="4138590" y="5941688"/>
            <a:ext cx="17418" cy="296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>
            <a:spLocks noChangeArrowheads="1"/>
          </p:cNvSpPr>
          <p:nvPr/>
        </p:nvSpPr>
        <p:spPr bwMode="auto">
          <a:xfrm>
            <a:off x="4072145" y="5975603"/>
            <a:ext cx="161925" cy="25003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pSp>
        <p:nvGrpSpPr>
          <p:cNvPr id="189" name="Group 188"/>
          <p:cNvGrpSpPr>
            <a:grpSpLocks/>
          </p:cNvGrpSpPr>
          <p:nvPr/>
        </p:nvGrpSpPr>
        <p:grpSpPr bwMode="auto">
          <a:xfrm>
            <a:off x="3797406" y="6238175"/>
            <a:ext cx="682368" cy="395898"/>
            <a:chOff x="0" y="0"/>
            <a:chExt cx="52" cy="52"/>
          </a:xfrm>
        </p:grpSpPr>
        <p:sp>
          <p:nvSpPr>
            <p:cNvPr id="190" name="AutoShape 121"/>
            <p:cNvSpPr>
              <a:spLocks noChangeArrowheads="1"/>
            </p:cNvSpPr>
            <p:nvPr/>
          </p:nvSpPr>
          <p:spPr bwMode="auto">
            <a:xfrm>
              <a:off x="0" y="0"/>
              <a:ext cx="52" cy="52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96E170BE-2C6A-43C2-A792-1D7FD013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13"/>
              <a:ext cx="26" cy="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27432" tIns="27432" rIns="27432" bIns="27432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900" b="1" kern="0" dirty="0">
                  <a:solidFill>
                    <a:srgbClr val="000000"/>
                  </a:solidFill>
                  <a:latin typeface="ＭＳ Ｐゴシック"/>
                </a:rPr>
                <a:t>C04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+mn-ea"/>
                <a:cs typeface="+mn-cs"/>
              </a:endParaRPr>
            </a:p>
          </p:txBody>
        </p:sp>
      </p:grpSp>
      <p:grpSp>
        <p:nvGrpSpPr>
          <p:cNvPr id="193" name="Group 192"/>
          <p:cNvGrpSpPr>
            <a:grpSpLocks/>
          </p:cNvGrpSpPr>
          <p:nvPr/>
        </p:nvGrpSpPr>
        <p:grpSpPr bwMode="auto">
          <a:xfrm>
            <a:off x="7184465" y="1268760"/>
            <a:ext cx="668218" cy="395898"/>
            <a:chOff x="0" y="0"/>
            <a:chExt cx="52" cy="52"/>
          </a:xfrm>
        </p:grpSpPr>
        <p:sp>
          <p:nvSpPr>
            <p:cNvPr id="194" name="AutoShape 121"/>
            <p:cNvSpPr>
              <a:spLocks noChangeArrowheads="1"/>
            </p:cNvSpPr>
            <p:nvPr/>
          </p:nvSpPr>
          <p:spPr bwMode="auto">
            <a:xfrm>
              <a:off x="0" y="0"/>
              <a:ext cx="52" cy="52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xmlns="" id="{96E170BE-2C6A-43C2-A792-1D7FD013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13"/>
              <a:ext cx="26" cy="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27432" tIns="27432" rIns="27432" bIns="27432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900" b="1" kern="0" dirty="0">
                  <a:solidFill>
                    <a:srgbClr val="000000"/>
                  </a:solidFill>
                  <a:latin typeface="ＭＳ Ｐゴシック"/>
                </a:rPr>
                <a:t>130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+mn-ea"/>
                <a:cs typeface="+mn-cs"/>
              </a:endParaRPr>
            </a:p>
          </p:txBody>
        </p:sp>
      </p:grp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xmlns="" id="{3506390B-9C5B-4976-8FA4-AB63757DD30D}"/>
              </a:ext>
            </a:extLst>
          </p:cNvPr>
          <p:cNvCxnSpPr>
            <a:endCxn id="194" idx="0"/>
          </p:cNvCxnSpPr>
          <p:nvPr/>
        </p:nvCxnSpPr>
        <p:spPr>
          <a:xfrm flipH="1">
            <a:off x="7518574" y="836712"/>
            <a:ext cx="9799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/>
          <p:cNvSpPr>
            <a:spLocks noChangeArrowheads="1"/>
          </p:cNvSpPr>
          <p:nvPr/>
        </p:nvSpPr>
        <p:spPr bwMode="auto">
          <a:xfrm>
            <a:off x="7430767" y="886793"/>
            <a:ext cx="161925" cy="24652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pSp>
        <p:nvGrpSpPr>
          <p:cNvPr id="198" name="Group 197"/>
          <p:cNvGrpSpPr>
            <a:grpSpLocks/>
          </p:cNvGrpSpPr>
          <p:nvPr/>
        </p:nvGrpSpPr>
        <p:grpSpPr bwMode="auto">
          <a:xfrm>
            <a:off x="7184465" y="2090995"/>
            <a:ext cx="668218" cy="395898"/>
            <a:chOff x="0" y="0"/>
            <a:chExt cx="52" cy="52"/>
          </a:xfrm>
        </p:grpSpPr>
        <p:sp>
          <p:nvSpPr>
            <p:cNvPr id="199" name="AutoShape 121"/>
            <p:cNvSpPr>
              <a:spLocks noChangeArrowheads="1"/>
            </p:cNvSpPr>
            <p:nvPr/>
          </p:nvSpPr>
          <p:spPr bwMode="auto">
            <a:xfrm>
              <a:off x="0" y="0"/>
              <a:ext cx="52" cy="52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xmlns="" id="{96E170BE-2C6A-43C2-A792-1D7FD013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13"/>
              <a:ext cx="26" cy="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27432" tIns="27432" rIns="27432" bIns="27432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900" b="1" kern="0" noProof="0" dirty="0">
                  <a:solidFill>
                    <a:srgbClr val="000000"/>
                  </a:solidFill>
                  <a:latin typeface="ＭＳ Ｐゴシック"/>
                </a:rPr>
                <a:t>C05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+mn-ea"/>
                <a:cs typeface="+mn-cs"/>
              </a:endParaRPr>
            </a:p>
          </p:txBody>
        </p:sp>
      </p:grp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xmlns="" id="{3506390B-9C5B-4976-8FA4-AB63757DD30D}"/>
              </a:ext>
            </a:extLst>
          </p:cNvPr>
          <p:cNvCxnSpPr>
            <a:endCxn id="199" idx="0"/>
          </p:cNvCxnSpPr>
          <p:nvPr/>
        </p:nvCxnSpPr>
        <p:spPr>
          <a:xfrm flipH="1">
            <a:off x="7518574" y="1658947"/>
            <a:ext cx="9799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/>
          <p:cNvSpPr>
            <a:spLocks noChangeArrowheads="1"/>
          </p:cNvSpPr>
          <p:nvPr/>
        </p:nvSpPr>
        <p:spPr bwMode="auto">
          <a:xfrm>
            <a:off x="7430767" y="1709028"/>
            <a:ext cx="161925" cy="24652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xmlns="" id="{BFEA0B00-8A9D-4FDE-AB32-7FC9568919DE}"/>
              </a:ext>
            </a:extLst>
          </p:cNvPr>
          <p:cNvCxnSpPr/>
          <p:nvPr/>
        </p:nvCxnSpPr>
        <p:spPr>
          <a:xfrm>
            <a:off x="6516216" y="837682"/>
            <a:ext cx="995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xmlns="" id="{C5BD4944-A5A9-44FE-90B6-B978E4A80A42}"/>
              </a:ext>
            </a:extLst>
          </p:cNvPr>
          <p:cNvCxnSpPr/>
          <p:nvPr/>
        </p:nvCxnSpPr>
        <p:spPr>
          <a:xfrm flipV="1">
            <a:off x="4156008" y="6750590"/>
            <a:ext cx="672470" cy="8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Oval 209"/>
          <p:cNvSpPr>
            <a:spLocks noChangeArrowheads="1"/>
          </p:cNvSpPr>
          <p:nvPr/>
        </p:nvSpPr>
        <p:spPr bwMode="auto">
          <a:xfrm>
            <a:off x="4828478" y="6678582"/>
            <a:ext cx="157443" cy="15688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xmlns="" id="{C5BD4944-A5A9-44FE-90B6-B978E4A80A42}"/>
              </a:ext>
            </a:extLst>
          </p:cNvPr>
          <p:cNvCxnSpPr/>
          <p:nvPr/>
        </p:nvCxnSpPr>
        <p:spPr>
          <a:xfrm>
            <a:off x="4980878" y="6756936"/>
            <a:ext cx="1535338" cy="1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xmlns="" id="{C5BD4944-A5A9-44FE-90B6-B978E4A80A42}"/>
              </a:ext>
            </a:extLst>
          </p:cNvPr>
          <p:cNvCxnSpPr>
            <a:stCxn id="190" idx="2"/>
          </p:cNvCxnSpPr>
          <p:nvPr/>
        </p:nvCxnSpPr>
        <p:spPr>
          <a:xfrm>
            <a:off x="4138590" y="6634073"/>
            <a:ext cx="8709" cy="124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/>
          <p:cNvSpPr>
            <a:spLocks noChangeArrowheads="1"/>
          </p:cNvSpPr>
          <p:nvPr/>
        </p:nvSpPr>
        <p:spPr bwMode="auto">
          <a:xfrm>
            <a:off x="7430767" y="3641356"/>
            <a:ext cx="161925" cy="24652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xmlns="" id="{ED4A4920-80D7-484D-AB5C-7C6A4479FCAC}"/>
              </a:ext>
            </a:extLst>
          </p:cNvPr>
          <p:cNvCxnSpPr/>
          <p:nvPr/>
        </p:nvCxnSpPr>
        <p:spPr>
          <a:xfrm>
            <a:off x="7526018" y="3306973"/>
            <a:ext cx="0" cy="1029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xmlns="" id="{2CD2A992-5AAD-430C-93FF-2A5D73825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0232" y="4369019"/>
            <a:ext cx="1735481" cy="43204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prstDash val="dash"/>
            <a:miter lim="800000"/>
            <a:headEnd/>
            <a:tailEnd/>
          </a:ln>
          <a:effectLst/>
        </p:spPr>
        <p:txBody>
          <a:bodyPr wrap="square" lIns="27432" tIns="18288" rIns="27432" bIns="18288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en-US" sz="1100" b="0" i="0" strike="noStrik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PARTS FOR ASSEMBLY</a:t>
            </a:r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xmlns="" id="{DF25097C-A627-4E01-8C9D-CBDA3D9423DF}"/>
              </a:ext>
            </a:extLst>
          </p:cNvPr>
          <p:cNvCxnSpPr/>
          <p:nvPr/>
        </p:nvCxnSpPr>
        <p:spPr>
          <a:xfrm>
            <a:off x="6516216" y="837682"/>
            <a:ext cx="0" cy="5912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1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61382"/>
            <a:ext cx="1228725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18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827" y="2745220"/>
            <a:ext cx="1228725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18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827" y="3490657"/>
            <a:ext cx="1228725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18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272" y="4149080"/>
            <a:ext cx="1228725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18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827" y="4946590"/>
            <a:ext cx="1228725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186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827" y="5646154"/>
            <a:ext cx="1228725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6" name="Group 235"/>
          <p:cNvGrpSpPr>
            <a:grpSpLocks/>
          </p:cNvGrpSpPr>
          <p:nvPr/>
        </p:nvGrpSpPr>
        <p:grpSpPr bwMode="auto">
          <a:xfrm>
            <a:off x="7189364" y="2920418"/>
            <a:ext cx="668218" cy="395898"/>
            <a:chOff x="0" y="0"/>
            <a:chExt cx="52" cy="52"/>
          </a:xfrm>
        </p:grpSpPr>
        <p:sp>
          <p:nvSpPr>
            <p:cNvPr id="237" name="AutoShape 121"/>
            <p:cNvSpPr>
              <a:spLocks noChangeArrowheads="1"/>
            </p:cNvSpPr>
            <p:nvPr/>
          </p:nvSpPr>
          <p:spPr bwMode="auto">
            <a:xfrm>
              <a:off x="0" y="0"/>
              <a:ext cx="52" cy="52"/>
            </a:xfrm>
            <a:prstGeom prst="diamond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xmlns="" id="{96E170BE-2C6A-43C2-A792-1D7FD013D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13"/>
              <a:ext cx="26" cy="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27432" tIns="27432" rIns="27432" bIns="27432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0" lang="en-US" sz="900" b="1" kern="0" noProof="0" dirty="0">
                  <a:solidFill>
                    <a:srgbClr val="000000"/>
                  </a:solidFill>
                  <a:latin typeface="ＭＳ Ｐゴシック"/>
                </a:rPr>
                <a:t>140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ＭＳ Ｐゴシック"/>
                <a:ea typeface="+mn-ea"/>
                <a:cs typeface="+mn-cs"/>
              </a:endParaRPr>
            </a:p>
          </p:txBody>
        </p: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xmlns="" id="{3506390B-9C5B-4976-8FA4-AB63757DD30D}"/>
              </a:ext>
            </a:extLst>
          </p:cNvPr>
          <p:cNvCxnSpPr>
            <a:endCxn id="237" idx="0"/>
          </p:cNvCxnSpPr>
          <p:nvPr/>
        </p:nvCxnSpPr>
        <p:spPr>
          <a:xfrm flipH="1">
            <a:off x="7523473" y="2488370"/>
            <a:ext cx="9799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Oval 239"/>
          <p:cNvSpPr>
            <a:spLocks noChangeArrowheads="1"/>
          </p:cNvSpPr>
          <p:nvPr/>
        </p:nvSpPr>
        <p:spPr bwMode="auto">
          <a:xfrm>
            <a:off x="7435666" y="2538451"/>
            <a:ext cx="161925" cy="246529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pic>
        <p:nvPicPr>
          <p:cNvPr id="178187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597" y="6383671"/>
            <a:ext cx="1228725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188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40768"/>
            <a:ext cx="1228725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189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859" y="2043343"/>
            <a:ext cx="1228725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192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83060"/>
            <a:ext cx="1838325" cy="504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193" name="Picture 1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859" y="2784980"/>
            <a:ext cx="1228725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194" name="Picture 1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97960"/>
            <a:ext cx="1228725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195" name="Picture 1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479" y="4905233"/>
            <a:ext cx="1228725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196" name="Picture 2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597282"/>
            <a:ext cx="1228725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197" name="Picture 21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479" y="6338112"/>
            <a:ext cx="1228725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198" name="Picture 2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367735"/>
            <a:ext cx="1228725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200" name="Picture 2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275" y="2167855"/>
            <a:ext cx="1038225" cy="25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201" name="Picture 2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275" y="2909584"/>
            <a:ext cx="1038225" cy="504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202" name="Picture 26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81417"/>
            <a:ext cx="1838325" cy="504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17" name="Oval 41016"/>
          <p:cNvSpPr/>
          <p:nvPr/>
        </p:nvSpPr>
        <p:spPr>
          <a:xfrm>
            <a:off x="4332938" y="1110712"/>
            <a:ext cx="1679222" cy="66891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5" name="Oval 264"/>
          <p:cNvSpPr/>
          <p:nvPr/>
        </p:nvSpPr>
        <p:spPr>
          <a:xfrm>
            <a:off x="4408610" y="2550045"/>
            <a:ext cx="1679222" cy="66891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6" name="Oval 265"/>
          <p:cNvSpPr/>
          <p:nvPr/>
        </p:nvSpPr>
        <p:spPr>
          <a:xfrm>
            <a:off x="4332938" y="4704305"/>
            <a:ext cx="1679222" cy="66891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05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TextBox 3"/>
          <p:cNvSpPr txBox="1">
            <a:spLocks noChangeArrowheads="1"/>
          </p:cNvSpPr>
          <p:nvPr/>
        </p:nvSpPr>
        <p:spPr bwMode="auto">
          <a:xfrm>
            <a:off x="-36512" y="827420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明朝B" pitchFamily="18" charset="-128"/>
                <a:ea typeface="HGP明朝B" pitchFamily="18" charset="-128"/>
              </a:rPr>
              <a:t>DATA SHOWING THE FORK TIGHT REWORK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AVERAGE OF 500 COMPONENTS WERE REWORKED IN EVERY MONTH</a:t>
            </a:r>
          </a:p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267 MINUTES (5HRS) BEING UTILIZED FOR THE REWORK EVERY MONTH</a:t>
            </a:r>
          </a:p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AFFECTING THE OEE . </a:t>
            </a:r>
          </a:p>
        </p:txBody>
      </p:sp>
      <p:graphicFrame>
        <p:nvGraphicFramePr>
          <p:cNvPr id="7" name="Chart 6"/>
          <p:cNvGraphicFramePr/>
          <p:nvPr/>
        </p:nvGraphicFramePr>
        <p:xfrm>
          <a:off x="-9469560" y="0"/>
          <a:ext cx="9144000" cy="3960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6350"/>
            <a:ext cx="9144000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BEFORE KAIZEN REWORK DATA</a:t>
            </a:r>
            <a:endParaRPr lang="en-US" altLang="en-US" sz="2800" b="0" dirty="0">
              <a:solidFill>
                <a:schemeClr val="tx2">
                  <a:lumMod val="75000"/>
                </a:schemeClr>
              </a:solidFill>
              <a:latin typeface="Stencil" panose="040409050D0802020404" pitchFamily="82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00000000-0008-0000-0200-000004000000}"/>
              </a:ext>
            </a:extLst>
          </p:cNvPr>
          <p:cNvGraphicFramePr/>
          <p:nvPr/>
        </p:nvGraphicFramePr>
        <p:xfrm>
          <a:off x="0" y="1196752"/>
          <a:ext cx="9144000" cy="417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20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1"/>
          <p:cNvSpPr>
            <a:spLocks noChangeArrowheads="1"/>
          </p:cNvSpPr>
          <p:nvPr/>
        </p:nvSpPr>
        <p:spPr bwMode="auto">
          <a:xfrm>
            <a:off x="0" y="-27384"/>
            <a:ext cx="9144000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CURRENT SITUATION ANALYSIS</a:t>
            </a:r>
            <a:endParaRPr lang="en-US" altLang="en-US" sz="2800" b="0" dirty="0">
              <a:solidFill>
                <a:schemeClr val="tx2">
                  <a:lumMod val="75000"/>
                </a:schemeClr>
              </a:solidFill>
              <a:latin typeface="Stencil" panose="040409050D0802020404" pitchFamily="82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79512" y="838416"/>
            <a:ext cx="2448272" cy="575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</a:rPr>
              <a:t>CAUSE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699792" y="838416"/>
            <a:ext cx="1292748" cy="575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</a:rPr>
              <a:t>TURNING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067944" y="838416"/>
            <a:ext cx="1292748" cy="575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</a:rPr>
              <a:t>BROACHING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436096" y="838416"/>
            <a:ext cx="1292748" cy="575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</a:rPr>
              <a:t>SHAPING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807644" y="838416"/>
            <a:ext cx="1292748" cy="575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</a:rPr>
              <a:t>HT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8100392" y="838416"/>
            <a:ext cx="1008112" cy="575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kern="0" dirty="0">
                <a:solidFill>
                  <a:schemeClr val="tx1"/>
                </a:solidFill>
              </a:rPr>
              <a:t>PRIORITY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32645" y="1838028"/>
            <a:ext cx="2395139" cy="701140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0" b="0" kern="0">
              <a:solidFill>
                <a:prstClr val="white"/>
              </a:solidFill>
            </a:endParaRPr>
          </a:p>
        </p:txBody>
      </p:sp>
      <p:sp>
        <p:nvSpPr>
          <p:cNvPr id="31" name="TextBox 238"/>
          <p:cNvSpPr txBox="1">
            <a:spLocks noChangeArrowheads="1"/>
          </p:cNvSpPr>
          <p:nvPr/>
        </p:nvSpPr>
        <p:spPr bwMode="auto">
          <a:xfrm>
            <a:off x="237232" y="1872832"/>
            <a:ext cx="23762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GROOVE WIDTH UNDER SIZE</a:t>
            </a:r>
          </a:p>
        </p:txBody>
      </p:sp>
      <p:grpSp>
        <p:nvGrpSpPr>
          <p:cNvPr id="2" name="Group 41"/>
          <p:cNvGrpSpPr/>
          <p:nvPr/>
        </p:nvGrpSpPr>
        <p:grpSpPr>
          <a:xfrm>
            <a:off x="3177555" y="1905384"/>
            <a:ext cx="314325" cy="449262"/>
            <a:chOff x="3131840" y="2276872"/>
            <a:chExt cx="314325" cy="449262"/>
          </a:xfrm>
        </p:grpSpPr>
        <p:sp>
          <p:nvSpPr>
            <p:cNvPr id="32" name="Flowchart: Connector 31"/>
            <p:cNvSpPr/>
            <p:nvPr/>
          </p:nvSpPr>
          <p:spPr bwMode="auto">
            <a:xfrm>
              <a:off x="3131840" y="2276872"/>
              <a:ext cx="314325" cy="449262"/>
            </a:xfrm>
            <a:prstGeom prst="flowChartConnector">
              <a:avLst/>
            </a:prstGeom>
            <a:noFill/>
            <a:ln w="508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prstClr val="white"/>
                </a:solidFill>
                <a:latin typeface="Calibri"/>
                <a:cs typeface="+mn-cs"/>
              </a:endParaRPr>
            </a:p>
          </p:txBody>
        </p:sp>
        <p:sp>
          <p:nvSpPr>
            <p:cNvPr id="33" name="Flowchart: Connector 32"/>
            <p:cNvSpPr/>
            <p:nvPr/>
          </p:nvSpPr>
          <p:spPr bwMode="auto">
            <a:xfrm>
              <a:off x="3230265" y="2472134"/>
              <a:ext cx="119063" cy="90488"/>
            </a:xfrm>
            <a:prstGeom prst="flowChartConnector">
              <a:avLst/>
            </a:prstGeom>
            <a:solidFill>
              <a:srgbClr val="C00000"/>
            </a:solidFill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prstClr val="white"/>
                </a:solidFill>
                <a:latin typeface="Calibri"/>
                <a:cs typeface="+mn-cs"/>
              </a:endParaRPr>
            </a:p>
          </p:txBody>
        </p:sp>
      </p:grpSp>
      <p:sp>
        <p:nvSpPr>
          <p:cNvPr id="34" name="Rectangle 33"/>
          <p:cNvSpPr/>
          <p:nvPr/>
        </p:nvSpPr>
        <p:spPr bwMode="auto">
          <a:xfrm>
            <a:off x="232645" y="2949564"/>
            <a:ext cx="2395139" cy="701140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kern="0">
              <a:solidFill>
                <a:prstClr val="white"/>
              </a:solidFill>
            </a:endParaRPr>
          </a:p>
        </p:txBody>
      </p:sp>
      <p:sp>
        <p:nvSpPr>
          <p:cNvPr id="35" name="TextBox 238"/>
          <p:cNvSpPr txBox="1">
            <a:spLocks noChangeArrowheads="1"/>
          </p:cNvSpPr>
          <p:nvPr/>
        </p:nvSpPr>
        <p:spPr bwMode="auto">
          <a:xfrm>
            <a:off x="179511" y="2996385"/>
            <a:ext cx="24482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GROOVE DIAMETER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OVER SIZE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232645" y="4040456"/>
            <a:ext cx="2395139" cy="701140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kern="0">
              <a:solidFill>
                <a:prstClr val="white"/>
              </a:solidFill>
            </a:endParaRPr>
          </a:p>
        </p:txBody>
      </p:sp>
      <p:sp>
        <p:nvSpPr>
          <p:cNvPr id="37" name="TextBox 238"/>
          <p:cNvSpPr txBox="1">
            <a:spLocks noChangeArrowheads="1"/>
          </p:cNvSpPr>
          <p:nvPr/>
        </p:nvSpPr>
        <p:spPr bwMode="auto">
          <a:xfrm>
            <a:off x="505758" y="4242574"/>
            <a:ext cx="15466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TOOL WEAR</a:t>
            </a:r>
          </a:p>
        </p:txBody>
      </p:sp>
      <p:grpSp>
        <p:nvGrpSpPr>
          <p:cNvPr id="3" name="Group 42"/>
          <p:cNvGrpSpPr/>
          <p:nvPr/>
        </p:nvGrpSpPr>
        <p:grpSpPr>
          <a:xfrm>
            <a:off x="3177555" y="3002632"/>
            <a:ext cx="314325" cy="449262"/>
            <a:chOff x="3131840" y="2276872"/>
            <a:chExt cx="314325" cy="449262"/>
          </a:xfrm>
        </p:grpSpPr>
        <p:sp>
          <p:nvSpPr>
            <p:cNvPr id="44" name="Flowchart: Connector 43"/>
            <p:cNvSpPr/>
            <p:nvPr/>
          </p:nvSpPr>
          <p:spPr bwMode="auto">
            <a:xfrm>
              <a:off x="3131840" y="2276872"/>
              <a:ext cx="314325" cy="449262"/>
            </a:xfrm>
            <a:prstGeom prst="flowChartConnector">
              <a:avLst/>
            </a:prstGeom>
            <a:noFill/>
            <a:ln w="508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prstClr val="white"/>
                </a:solidFill>
                <a:latin typeface="Calibri"/>
                <a:cs typeface="+mn-cs"/>
              </a:endParaRPr>
            </a:p>
          </p:txBody>
        </p:sp>
        <p:sp>
          <p:nvSpPr>
            <p:cNvPr id="45" name="Flowchart: Connector 44"/>
            <p:cNvSpPr/>
            <p:nvPr/>
          </p:nvSpPr>
          <p:spPr bwMode="auto">
            <a:xfrm>
              <a:off x="3230265" y="2472134"/>
              <a:ext cx="119063" cy="90488"/>
            </a:xfrm>
            <a:prstGeom prst="flowChartConnector">
              <a:avLst/>
            </a:prstGeom>
            <a:solidFill>
              <a:srgbClr val="C00000"/>
            </a:solidFill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prstClr val="white"/>
                </a:solidFill>
                <a:latin typeface="Calibri"/>
                <a:cs typeface="+mn-cs"/>
              </a:endParaRPr>
            </a:p>
          </p:txBody>
        </p:sp>
      </p:grpSp>
      <p:sp>
        <p:nvSpPr>
          <p:cNvPr id="49" name="Isosceles Triangle 48"/>
          <p:cNvSpPr/>
          <p:nvPr/>
        </p:nvSpPr>
        <p:spPr bwMode="auto">
          <a:xfrm>
            <a:off x="5796136" y="1876240"/>
            <a:ext cx="432048" cy="504056"/>
          </a:xfrm>
          <a:prstGeom prst="triangle">
            <a:avLst/>
          </a:prstGeom>
          <a:solidFill>
            <a:srgbClr val="FFC000"/>
          </a:solidFill>
          <a:ln w="25400" cap="flat" cmpd="sng" algn="ctr">
            <a:solidFill>
              <a:srgbClr val="FF0000"/>
            </a:solidFill>
            <a:prstDash val="solid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 dirty="0">
              <a:latin typeface="Calibri"/>
              <a:cs typeface="+mn-cs"/>
            </a:endParaRPr>
          </a:p>
        </p:txBody>
      </p:sp>
      <p:grpSp>
        <p:nvGrpSpPr>
          <p:cNvPr id="5" name="Group 49"/>
          <p:cNvGrpSpPr/>
          <p:nvPr/>
        </p:nvGrpSpPr>
        <p:grpSpPr>
          <a:xfrm>
            <a:off x="7308304" y="1919104"/>
            <a:ext cx="314325" cy="449262"/>
            <a:chOff x="3131840" y="2276872"/>
            <a:chExt cx="314325" cy="449262"/>
          </a:xfrm>
        </p:grpSpPr>
        <p:sp>
          <p:nvSpPr>
            <p:cNvPr id="51" name="Flowchart: Connector 50"/>
            <p:cNvSpPr/>
            <p:nvPr/>
          </p:nvSpPr>
          <p:spPr bwMode="auto">
            <a:xfrm>
              <a:off x="3131840" y="2276872"/>
              <a:ext cx="314325" cy="449262"/>
            </a:xfrm>
            <a:prstGeom prst="flowChartConnector">
              <a:avLst/>
            </a:prstGeom>
            <a:noFill/>
            <a:ln w="508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prstClr val="white"/>
                </a:solidFill>
                <a:latin typeface="Calibri"/>
                <a:cs typeface="+mn-cs"/>
              </a:endParaRPr>
            </a:p>
          </p:txBody>
        </p:sp>
        <p:sp>
          <p:nvSpPr>
            <p:cNvPr id="52" name="Flowchart: Connector 51"/>
            <p:cNvSpPr/>
            <p:nvPr/>
          </p:nvSpPr>
          <p:spPr bwMode="auto">
            <a:xfrm>
              <a:off x="3230265" y="2472134"/>
              <a:ext cx="119063" cy="90488"/>
            </a:xfrm>
            <a:prstGeom prst="flowChartConnector">
              <a:avLst/>
            </a:prstGeom>
            <a:solidFill>
              <a:srgbClr val="C00000"/>
            </a:solidFill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prstClr val="white"/>
                </a:solidFill>
                <a:latin typeface="Calibri"/>
                <a:cs typeface="+mn-cs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427984" y="1746512"/>
            <a:ext cx="504056" cy="79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84C"/>
                </a:solidFill>
              </a:rPr>
              <a:t>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27984" y="2858616"/>
            <a:ext cx="504056" cy="79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84C"/>
                </a:solidFill>
              </a:rPr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796136" y="2858616"/>
            <a:ext cx="504056" cy="79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84C"/>
                </a:solidFill>
              </a:rPr>
              <a:t>X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427984" y="3968448"/>
            <a:ext cx="504056" cy="79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84C"/>
                </a:solidFill>
              </a:rPr>
              <a:t>X</a:t>
            </a:r>
          </a:p>
        </p:txBody>
      </p:sp>
      <p:sp>
        <p:nvSpPr>
          <p:cNvPr id="58" name="Isosceles Triangle 57"/>
          <p:cNvSpPr/>
          <p:nvPr/>
        </p:nvSpPr>
        <p:spPr bwMode="auto">
          <a:xfrm>
            <a:off x="7236296" y="2930624"/>
            <a:ext cx="432048" cy="504056"/>
          </a:xfrm>
          <a:prstGeom prst="triangle">
            <a:avLst/>
          </a:prstGeom>
          <a:solidFill>
            <a:srgbClr val="FFC000"/>
          </a:solidFill>
          <a:ln w="25400" cap="flat" cmpd="sng" algn="ctr">
            <a:solidFill>
              <a:srgbClr val="FF0000"/>
            </a:solidFill>
            <a:prstDash val="solid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 dirty="0">
              <a:latin typeface="Calibri"/>
              <a:cs typeface="+mn-cs"/>
            </a:endParaRPr>
          </a:p>
        </p:txBody>
      </p:sp>
      <p:grpSp>
        <p:nvGrpSpPr>
          <p:cNvPr id="6" name="Group 59"/>
          <p:cNvGrpSpPr/>
          <p:nvPr/>
        </p:nvGrpSpPr>
        <p:grpSpPr>
          <a:xfrm>
            <a:off x="395536" y="5204514"/>
            <a:ext cx="314325" cy="449262"/>
            <a:chOff x="3131840" y="2276872"/>
            <a:chExt cx="314325" cy="449262"/>
          </a:xfrm>
        </p:grpSpPr>
        <p:sp>
          <p:nvSpPr>
            <p:cNvPr id="61" name="Flowchart: Connector 60"/>
            <p:cNvSpPr/>
            <p:nvPr/>
          </p:nvSpPr>
          <p:spPr bwMode="auto">
            <a:xfrm>
              <a:off x="3131840" y="2276872"/>
              <a:ext cx="314325" cy="449262"/>
            </a:xfrm>
            <a:prstGeom prst="flowChartConnector">
              <a:avLst/>
            </a:prstGeom>
            <a:noFill/>
            <a:ln w="508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prstClr val="white"/>
                </a:solidFill>
                <a:latin typeface="Calibri"/>
                <a:cs typeface="+mn-cs"/>
              </a:endParaRPr>
            </a:p>
          </p:txBody>
        </p:sp>
        <p:sp>
          <p:nvSpPr>
            <p:cNvPr id="62" name="Flowchart: Connector 61"/>
            <p:cNvSpPr/>
            <p:nvPr/>
          </p:nvSpPr>
          <p:spPr bwMode="auto">
            <a:xfrm>
              <a:off x="3230265" y="2472134"/>
              <a:ext cx="119063" cy="90488"/>
            </a:xfrm>
            <a:prstGeom prst="flowChartConnector">
              <a:avLst/>
            </a:prstGeom>
            <a:solidFill>
              <a:srgbClr val="C00000"/>
            </a:solidFill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prstClr val="white"/>
                </a:solidFill>
                <a:latin typeface="Calibri"/>
                <a:cs typeface="+mn-cs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71600" y="5028351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= 3</a:t>
            </a:r>
          </a:p>
        </p:txBody>
      </p:sp>
      <p:sp>
        <p:nvSpPr>
          <p:cNvPr id="64" name="Isosceles Triangle 63"/>
          <p:cNvSpPr/>
          <p:nvPr/>
        </p:nvSpPr>
        <p:spPr bwMode="auto">
          <a:xfrm>
            <a:off x="3203848" y="5149720"/>
            <a:ext cx="432048" cy="504056"/>
          </a:xfrm>
          <a:prstGeom prst="triangle">
            <a:avLst/>
          </a:prstGeom>
          <a:solidFill>
            <a:srgbClr val="FFC000"/>
          </a:solidFill>
          <a:ln w="25400" cap="flat" cmpd="sng" algn="ctr">
            <a:solidFill>
              <a:srgbClr val="FF0000"/>
            </a:solidFill>
            <a:prstDash val="solid"/>
          </a:ln>
          <a:effectLst>
            <a:outerShdw blurRad="50800" dist="50800" dir="5400000" algn="ctr" rotWithShape="0">
              <a:sysClr val="window" lastClr="FFFFFF"/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 dirty="0">
              <a:latin typeface="Calibri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851920" y="500570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= 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804248" y="5005704"/>
            <a:ext cx="144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= 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228184" y="5005704"/>
            <a:ext cx="504056" cy="79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84C"/>
                </a:solidFill>
              </a:rPr>
              <a:t>X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388424" y="1731656"/>
            <a:ext cx="468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7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388424" y="2786608"/>
            <a:ext cx="468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4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388424" y="3968448"/>
            <a:ext cx="468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6</a:t>
            </a:r>
          </a:p>
        </p:txBody>
      </p:sp>
      <p:grpSp>
        <p:nvGrpSpPr>
          <p:cNvPr id="7" name="Group 71"/>
          <p:cNvGrpSpPr/>
          <p:nvPr/>
        </p:nvGrpSpPr>
        <p:grpSpPr>
          <a:xfrm>
            <a:off x="7295157" y="4149080"/>
            <a:ext cx="314325" cy="449262"/>
            <a:chOff x="3131840" y="2276872"/>
            <a:chExt cx="314325" cy="449262"/>
          </a:xfrm>
        </p:grpSpPr>
        <p:sp>
          <p:nvSpPr>
            <p:cNvPr id="73" name="Flowchart: Connector 72"/>
            <p:cNvSpPr/>
            <p:nvPr/>
          </p:nvSpPr>
          <p:spPr bwMode="auto">
            <a:xfrm>
              <a:off x="3131840" y="2276872"/>
              <a:ext cx="314325" cy="449262"/>
            </a:xfrm>
            <a:prstGeom prst="flowChartConnector">
              <a:avLst/>
            </a:prstGeom>
            <a:noFill/>
            <a:ln w="508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prstClr val="white"/>
                </a:solidFill>
                <a:latin typeface="Calibri"/>
                <a:cs typeface="+mn-cs"/>
              </a:endParaRPr>
            </a:p>
          </p:txBody>
        </p:sp>
        <p:sp>
          <p:nvSpPr>
            <p:cNvPr id="74" name="Flowchart: Connector 73"/>
            <p:cNvSpPr/>
            <p:nvPr/>
          </p:nvSpPr>
          <p:spPr bwMode="auto">
            <a:xfrm>
              <a:off x="3230265" y="2472134"/>
              <a:ext cx="119063" cy="90488"/>
            </a:xfrm>
            <a:prstGeom prst="flowChartConnector">
              <a:avLst/>
            </a:prstGeom>
            <a:solidFill>
              <a:srgbClr val="C00000"/>
            </a:solidFill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prstClr val="white"/>
                </a:solidFill>
                <a:latin typeface="Calibri"/>
                <a:cs typeface="+mn-cs"/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72008" y="1628800"/>
            <a:ext cx="8964488" cy="1157808"/>
          </a:xfrm>
          <a:prstGeom prst="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2008" y="3894736"/>
            <a:ext cx="8964488" cy="1008112"/>
          </a:xfrm>
          <a:prstGeom prst="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0" y="5904656"/>
            <a:ext cx="9144000" cy="980728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1800" dirty="0"/>
              <a:t>ANALYSIS DONE TO FIND OUT WHICH CAUSES CAN CONTRIBUTE TO THE FORK TIGHT.</a:t>
            </a:r>
          </a:p>
        </p:txBody>
      </p:sp>
      <p:grpSp>
        <p:nvGrpSpPr>
          <p:cNvPr id="72" name="Group 45"/>
          <p:cNvGrpSpPr/>
          <p:nvPr/>
        </p:nvGrpSpPr>
        <p:grpSpPr>
          <a:xfrm>
            <a:off x="3131840" y="4149080"/>
            <a:ext cx="314325" cy="449262"/>
            <a:chOff x="3131840" y="2276872"/>
            <a:chExt cx="314325" cy="449262"/>
          </a:xfrm>
        </p:grpSpPr>
        <p:sp>
          <p:nvSpPr>
            <p:cNvPr id="77" name="Flowchart: Connector 76"/>
            <p:cNvSpPr/>
            <p:nvPr/>
          </p:nvSpPr>
          <p:spPr bwMode="auto">
            <a:xfrm>
              <a:off x="3131840" y="2276872"/>
              <a:ext cx="314325" cy="449262"/>
            </a:xfrm>
            <a:prstGeom prst="flowChartConnector">
              <a:avLst/>
            </a:prstGeom>
            <a:noFill/>
            <a:ln w="508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prstClr val="white"/>
                </a:solidFill>
                <a:latin typeface="Calibri"/>
                <a:cs typeface="+mn-cs"/>
              </a:endParaRPr>
            </a:p>
          </p:txBody>
        </p:sp>
        <p:sp>
          <p:nvSpPr>
            <p:cNvPr id="78" name="Flowchart: Connector 77"/>
            <p:cNvSpPr/>
            <p:nvPr/>
          </p:nvSpPr>
          <p:spPr bwMode="auto">
            <a:xfrm>
              <a:off x="3230265" y="2472134"/>
              <a:ext cx="119063" cy="90488"/>
            </a:xfrm>
            <a:prstGeom prst="flowChartConnector">
              <a:avLst/>
            </a:prstGeom>
            <a:solidFill>
              <a:srgbClr val="C00000"/>
            </a:solidFill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prstClr val="white"/>
                </a:solidFill>
                <a:latin typeface="Calibri"/>
                <a:cs typeface="+mn-cs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5760132" y="4015807"/>
            <a:ext cx="504056" cy="79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A84C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35626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TextBox 1"/>
          <p:cNvSpPr txBox="1">
            <a:spLocks noChangeArrowheads="1"/>
          </p:cNvSpPr>
          <p:nvPr/>
        </p:nvSpPr>
        <p:spPr bwMode="auto">
          <a:xfrm>
            <a:off x="4659640" y="6276975"/>
            <a:ext cx="2579360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IN" altLang="en-US" sz="1200" dirty="0">
                <a:solidFill>
                  <a:srgbClr val="000099"/>
                </a:solidFill>
                <a:latin typeface="Arial" panose="020B0604020202020204" pitchFamily="34" charset="0"/>
              </a:rPr>
              <a:t>Inference; we identified 12 causes 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5877272"/>
            <a:ext cx="9144000" cy="980728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1800" dirty="0">
                <a:solidFill>
                  <a:srgbClr val="FFFF00"/>
                </a:solidFill>
              </a:rPr>
              <a:t>ANALYSIS DONE ON TURNING-2 TO FIND OUT THE VARIATION IN FORK WIDTH</a:t>
            </a:r>
          </a:p>
        </p:txBody>
      </p:sp>
      <p:sp>
        <p:nvSpPr>
          <p:cNvPr id="30" name="Rectangle 1"/>
          <p:cNvSpPr>
            <a:spLocks noChangeArrowheads="1"/>
          </p:cNvSpPr>
          <p:nvPr/>
        </p:nvSpPr>
        <p:spPr bwMode="auto">
          <a:xfrm>
            <a:off x="0" y="6350"/>
            <a:ext cx="9144000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ANALYSIS ON CURRENT SITUATION </a:t>
            </a:r>
            <a:endParaRPr lang="en-US" altLang="en-US" sz="2800" b="0" dirty="0">
              <a:solidFill>
                <a:schemeClr val="tx2">
                  <a:lumMod val="75000"/>
                </a:schemeClr>
              </a:solidFill>
              <a:latin typeface="Stencil" panose="040409050D0802020404" pitchFamily="82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5F4D8DD5-B66C-4865-A29B-8CAA4D5A8B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5761995"/>
              </p:ext>
            </p:extLst>
          </p:nvPr>
        </p:nvGraphicFramePr>
        <p:xfrm>
          <a:off x="0" y="836712"/>
          <a:ext cx="4427984" cy="252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6DAF9133-4AD8-4CC2-AC7F-C68DB60C60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8393184"/>
              </p:ext>
            </p:extLst>
          </p:nvPr>
        </p:nvGraphicFramePr>
        <p:xfrm>
          <a:off x="4572000" y="836712"/>
          <a:ext cx="4392488" cy="252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16E3EE38-704F-4A83-8AFE-99D35122BD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1947203"/>
              </p:ext>
            </p:extLst>
          </p:nvPr>
        </p:nvGraphicFramePr>
        <p:xfrm>
          <a:off x="1979712" y="3429000"/>
          <a:ext cx="4752528" cy="2304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253749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60" name="Group 292"/>
          <p:cNvGrpSpPr>
            <a:grpSpLocks/>
          </p:cNvGrpSpPr>
          <p:nvPr/>
        </p:nvGrpSpPr>
        <p:grpSpPr bwMode="auto">
          <a:xfrm>
            <a:off x="1979712" y="304649"/>
            <a:ext cx="5716964" cy="4749565"/>
            <a:chOff x="2023766" y="325683"/>
            <a:chExt cx="5717766" cy="4749706"/>
          </a:xfrm>
        </p:grpSpPr>
        <p:pic>
          <p:nvPicPr>
            <p:cNvPr id="45075" name="Picture 1026" descr="Psychedelic Head Animated Clipart&#10;&#10;"/>
            <p:cNvPicPr>
              <a:picLocks noChangeAspect="1" noChangeArrowheads="1" noCrop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8074" y="2386372"/>
              <a:ext cx="2627310" cy="2019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/>
            <p:nvPr/>
          </p:nvSpPr>
          <p:spPr bwMode="auto">
            <a:xfrm rot="21423844">
              <a:off x="3666650" y="2790356"/>
              <a:ext cx="1928192" cy="1214013"/>
            </a:xfrm>
            <a:prstGeom prst="ellipse">
              <a:avLst/>
            </a:prstGeom>
            <a:noFill/>
            <a:ln w="34925">
              <a:solidFill>
                <a:srgbClr val="FF00FF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cs typeface="Times New Roman" pitchFamily="18" charset="0"/>
                </a:rPr>
                <a:t>Fork tight </a:t>
              </a:r>
            </a:p>
          </p:txBody>
        </p:sp>
        <p:sp>
          <p:nvSpPr>
            <p:cNvPr id="45077" name="Rectangle 5"/>
            <p:cNvSpPr>
              <a:spLocks noChangeArrowheads="1"/>
            </p:cNvSpPr>
            <p:nvPr/>
          </p:nvSpPr>
          <p:spPr bwMode="auto">
            <a:xfrm rot="1900455">
              <a:off x="5941079" y="4336703"/>
              <a:ext cx="1800453" cy="738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fontAlgn="ctr" hangingPunct="1">
                <a:spcBef>
                  <a:spcPct val="0"/>
                </a:spcBef>
                <a:buFontTx/>
                <a:buNone/>
              </a:pPr>
              <a:r>
                <a:rPr lang="en-US" altLang="en-US" sz="1400" dirty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AXIS REPEATABILITY ERROR</a:t>
              </a:r>
            </a:p>
          </p:txBody>
        </p:sp>
        <p:sp>
          <p:nvSpPr>
            <p:cNvPr id="45080" name="Rectangle 17"/>
            <p:cNvSpPr>
              <a:spLocks noChangeArrowheads="1"/>
            </p:cNvSpPr>
            <p:nvPr/>
          </p:nvSpPr>
          <p:spPr bwMode="auto">
            <a:xfrm rot="1867892">
              <a:off x="2023766" y="2499725"/>
              <a:ext cx="1870625" cy="261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fontAlgn="ctr" hangingPunct="1">
                <a:spcBef>
                  <a:spcPct val="0"/>
                </a:spcBef>
                <a:buFontTx/>
                <a:buNone/>
              </a:pPr>
              <a:endParaRPr lang="en-US" altLang="en-US" sz="1100">
                <a:solidFill>
                  <a:srgbClr val="0000FF"/>
                </a:solidFill>
              </a:endParaRPr>
            </a:p>
          </p:txBody>
        </p:sp>
        <p:sp>
          <p:nvSpPr>
            <p:cNvPr id="45081" name="Rectangle 19"/>
            <p:cNvSpPr>
              <a:spLocks noChangeArrowheads="1"/>
            </p:cNvSpPr>
            <p:nvPr/>
          </p:nvSpPr>
          <p:spPr bwMode="auto">
            <a:xfrm rot="17505101">
              <a:off x="4060129" y="965411"/>
              <a:ext cx="1587276" cy="307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FontTx/>
                <a:buNone/>
              </a:pPr>
              <a:r>
                <a:rPr lang="en-US" altLang="en-US" sz="1400" dirty="0">
                  <a:solidFill>
                    <a:srgbClr val="002060"/>
                  </a:solidFill>
                  <a:latin typeface="Arial" panose="020B0604020202020204" pitchFamily="34" charset="0"/>
                </a:rPr>
                <a:t>OFFSET ERROR</a:t>
              </a:r>
            </a:p>
          </p:txBody>
        </p:sp>
        <p:sp>
          <p:nvSpPr>
            <p:cNvPr id="45085" name="Rectangle 30"/>
            <p:cNvSpPr>
              <a:spLocks noChangeArrowheads="1"/>
            </p:cNvSpPr>
            <p:nvPr/>
          </p:nvSpPr>
          <p:spPr bwMode="auto">
            <a:xfrm rot="242546">
              <a:off x="6645830" y="3637985"/>
              <a:ext cx="184757" cy="43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fontAlgn="ctr" hangingPunct="1">
                <a:spcBef>
                  <a:spcPct val="0"/>
                </a:spcBef>
                <a:buFontTx/>
                <a:buNone/>
              </a:pPr>
              <a:endParaRPr lang="en-US" altLang="en-US" sz="1100" dirty="0"/>
            </a:p>
            <a:p>
              <a:pPr eaLnBrk="1" fontAlgn="ctr" hangingPunct="1">
                <a:spcBef>
                  <a:spcPct val="0"/>
                </a:spcBef>
                <a:buFontTx/>
                <a:buNone/>
              </a:pPr>
              <a:endParaRPr lang="en-US" altLang="en-US" sz="1100" dirty="0"/>
            </a:p>
          </p:txBody>
        </p:sp>
        <p:sp>
          <p:nvSpPr>
            <p:cNvPr id="45086" name="Rectangle 31"/>
            <p:cNvSpPr>
              <a:spLocks noChangeArrowheads="1"/>
            </p:cNvSpPr>
            <p:nvPr/>
          </p:nvSpPr>
          <p:spPr bwMode="auto">
            <a:xfrm rot="19252765">
              <a:off x="4874094" y="1212263"/>
              <a:ext cx="1774966" cy="307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None/>
              </a:pPr>
              <a:r>
                <a:rPr lang="en-US" altLang="en-US" sz="1400" dirty="0">
                  <a:solidFill>
                    <a:srgbClr val="002060"/>
                  </a:solidFill>
                  <a:latin typeface="Arial" panose="020B0604020202020204" pitchFamily="34" charset="0"/>
                </a:rPr>
                <a:t>INSERT LIFE LESS</a:t>
              </a:r>
            </a:p>
          </p:txBody>
        </p:sp>
      </p:grpSp>
      <p:sp>
        <p:nvSpPr>
          <p:cNvPr id="45061" name="TextBox 1"/>
          <p:cNvSpPr txBox="1">
            <a:spLocks noChangeArrowheads="1"/>
          </p:cNvSpPr>
          <p:nvPr/>
        </p:nvSpPr>
        <p:spPr bwMode="auto">
          <a:xfrm>
            <a:off x="4659640" y="6276975"/>
            <a:ext cx="2579360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IN" altLang="en-US" sz="1200" dirty="0">
                <a:solidFill>
                  <a:srgbClr val="000099"/>
                </a:solidFill>
                <a:latin typeface="Arial" panose="020B0604020202020204" pitchFamily="34" charset="0"/>
              </a:rPr>
              <a:t>Inference; we identified 12 causes .</a:t>
            </a:r>
          </a:p>
        </p:txBody>
      </p:sp>
      <p:sp>
        <p:nvSpPr>
          <p:cNvPr id="49" name="TextBox 256"/>
          <p:cNvSpPr txBox="1">
            <a:spLocks noChangeArrowheads="1"/>
          </p:cNvSpPr>
          <p:nvPr/>
        </p:nvSpPr>
        <p:spPr bwMode="auto">
          <a:xfrm rot="19570517">
            <a:off x="5785861" y="1702253"/>
            <a:ext cx="113364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altLang="en-US" sz="1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TRAINEES </a:t>
            </a:r>
          </a:p>
        </p:txBody>
      </p:sp>
      <p:sp>
        <p:nvSpPr>
          <p:cNvPr id="45072" name="Rectangle 5"/>
          <p:cNvSpPr>
            <a:spLocks noChangeArrowheads="1"/>
          </p:cNvSpPr>
          <p:nvPr/>
        </p:nvSpPr>
        <p:spPr bwMode="auto">
          <a:xfrm rot="2849797">
            <a:off x="5041757" y="4960228"/>
            <a:ext cx="1844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CUTTING PARAMETER </a:t>
            </a:r>
          </a:p>
        </p:txBody>
      </p:sp>
      <p:sp>
        <p:nvSpPr>
          <p:cNvPr id="38" name="Rectangle 5"/>
          <p:cNvSpPr>
            <a:spLocks noChangeArrowheads="1"/>
          </p:cNvSpPr>
          <p:nvPr/>
        </p:nvSpPr>
        <p:spPr bwMode="auto">
          <a:xfrm rot="17813244">
            <a:off x="3089099" y="5168420"/>
            <a:ext cx="11830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TOOL PATH</a:t>
            </a:r>
          </a:p>
        </p:txBody>
      </p:sp>
      <p:sp>
        <p:nvSpPr>
          <p:cNvPr id="39" name="Rectangle 5"/>
          <p:cNvSpPr>
            <a:spLocks noChangeArrowheads="1"/>
          </p:cNvSpPr>
          <p:nvPr/>
        </p:nvSpPr>
        <p:spPr bwMode="auto">
          <a:xfrm rot="3717122">
            <a:off x="4224763" y="5045736"/>
            <a:ext cx="13669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COOLANT CONDITION</a:t>
            </a:r>
          </a:p>
        </p:txBody>
      </p:sp>
      <p:sp>
        <p:nvSpPr>
          <p:cNvPr id="40" name="Rectangle 5"/>
          <p:cNvSpPr>
            <a:spLocks noChangeArrowheads="1"/>
          </p:cNvSpPr>
          <p:nvPr/>
        </p:nvSpPr>
        <p:spPr bwMode="auto">
          <a:xfrm rot="20776820">
            <a:off x="181863" y="3509622"/>
            <a:ext cx="25644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INSERT NOT CHANGING AS PER FREQUENCY</a:t>
            </a:r>
          </a:p>
        </p:txBody>
      </p:sp>
      <p:sp>
        <p:nvSpPr>
          <p:cNvPr id="41" name="Rectangle 5"/>
          <p:cNvSpPr>
            <a:spLocks noChangeArrowheads="1"/>
          </p:cNvSpPr>
          <p:nvPr/>
        </p:nvSpPr>
        <p:spPr bwMode="auto">
          <a:xfrm rot="1116063">
            <a:off x="900036" y="2210900"/>
            <a:ext cx="23329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INSERT TOLERANCE</a:t>
            </a:r>
          </a:p>
        </p:txBody>
      </p:sp>
      <p:sp>
        <p:nvSpPr>
          <p:cNvPr id="43" name="Rectangle 5"/>
          <p:cNvSpPr>
            <a:spLocks noChangeArrowheads="1"/>
          </p:cNvSpPr>
          <p:nvPr/>
        </p:nvSpPr>
        <p:spPr bwMode="auto">
          <a:xfrm rot="2419183">
            <a:off x="2226767" y="1102273"/>
            <a:ext cx="15147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HARDNESS VARIATION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 rot="19299464">
            <a:off x="1558675" y="4198102"/>
            <a:ext cx="15007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DISTORTION 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5877272"/>
            <a:ext cx="9144000" cy="980728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sz="1800" dirty="0">
                <a:solidFill>
                  <a:srgbClr val="FFFF00"/>
                </a:solidFill>
              </a:rPr>
              <a:t>BRAIN STORMING WAS DONE TO FIND OUT WAYS TO ELIMINATE THE FORK TIGHT.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 rot="1517130">
            <a:off x="6342992" y="3938302"/>
            <a:ext cx="18446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PART CLAMPING</a:t>
            </a:r>
          </a:p>
        </p:txBody>
      </p:sp>
      <p:sp>
        <p:nvSpPr>
          <p:cNvPr id="25" name="Rectangle 5"/>
          <p:cNvSpPr>
            <a:spLocks noChangeArrowheads="1"/>
          </p:cNvSpPr>
          <p:nvPr/>
        </p:nvSpPr>
        <p:spPr bwMode="auto">
          <a:xfrm rot="18311002">
            <a:off x="1993213" y="4948846"/>
            <a:ext cx="19647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ctr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TOOL LIFE LESS</a:t>
            </a:r>
          </a:p>
        </p:txBody>
      </p:sp>
      <p:sp>
        <p:nvSpPr>
          <p:cNvPr id="26" name="TextBox 256"/>
          <p:cNvSpPr txBox="1">
            <a:spLocks noChangeArrowheads="1"/>
          </p:cNvSpPr>
          <p:nvPr/>
        </p:nvSpPr>
        <p:spPr bwMode="auto">
          <a:xfrm rot="20241566">
            <a:off x="6570800" y="2508615"/>
            <a:ext cx="157895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altLang="en-US" sz="1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TOOL HOLDING </a:t>
            </a:r>
          </a:p>
        </p:txBody>
      </p:sp>
      <p:sp>
        <p:nvSpPr>
          <p:cNvPr id="27" name="TextBox 256"/>
          <p:cNvSpPr txBox="1">
            <a:spLocks noChangeArrowheads="1"/>
          </p:cNvSpPr>
          <p:nvPr/>
        </p:nvSpPr>
        <p:spPr bwMode="auto">
          <a:xfrm>
            <a:off x="6516216" y="3212976"/>
            <a:ext cx="23101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altLang="en-US" sz="1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COOLANT NOT COMING </a:t>
            </a:r>
          </a:p>
        </p:txBody>
      </p:sp>
      <p:sp>
        <p:nvSpPr>
          <p:cNvPr id="28" name="TextBox 256"/>
          <p:cNvSpPr txBox="1">
            <a:spLocks noChangeArrowheads="1"/>
          </p:cNvSpPr>
          <p:nvPr/>
        </p:nvSpPr>
        <p:spPr bwMode="auto">
          <a:xfrm rot="19570517">
            <a:off x="6088747" y="1922879"/>
            <a:ext cx="228864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altLang="en-US" sz="1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UNSKILLED ASSOCIATE </a:t>
            </a:r>
          </a:p>
        </p:txBody>
      </p:sp>
      <p:sp>
        <p:nvSpPr>
          <p:cNvPr id="30" name="Rectangle 1"/>
          <p:cNvSpPr>
            <a:spLocks noChangeArrowheads="1"/>
          </p:cNvSpPr>
          <p:nvPr/>
        </p:nvSpPr>
        <p:spPr bwMode="auto">
          <a:xfrm>
            <a:off x="0" y="6350"/>
            <a:ext cx="9144000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IDEA GENERATION</a:t>
            </a:r>
            <a:endParaRPr lang="en-US" altLang="en-US" sz="2800" b="0" dirty="0">
              <a:solidFill>
                <a:schemeClr val="tx2">
                  <a:lumMod val="75000"/>
                </a:schemeClr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52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083" name="Straight Arrow Connector 179"/>
          <p:cNvCxnSpPr>
            <a:cxnSpLocks noChangeShapeType="1"/>
          </p:cNvCxnSpPr>
          <p:nvPr/>
        </p:nvCxnSpPr>
        <p:spPr bwMode="auto">
          <a:xfrm>
            <a:off x="3851920" y="2708920"/>
            <a:ext cx="1360487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86" name="Straight Arrow Connector 179"/>
          <p:cNvCxnSpPr>
            <a:cxnSpLocks noChangeShapeType="1"/>
          </p:cNvCxnSpPr>
          <p:nvPr/>
        </p:nvCxnSpPr>
        <p:spPr bwMode="auto">
          <a:xfrm>
            <a:off x="874713" y="2109788"/>
            <a:ext cx="1395412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88" name="Straight Arrow Connector 179"/>
          <p:cNvCxnSpPr>
            <a:cxnSpLocks noChangeShapeType="1"/>
          </p:cNvCxnSpPr>
          <p:nvPr/>
        </p:nvCxnSpPr>
        <p:spPr bwMode="auto">
          <a:xfrm>
            <a:off x="730250" y="2587149"/>
            <a:ext cx="1811338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6846" y="1445066"/>
            <a:ext cx="8793147" cy="5187019"/>
            <a:chOff x="152400" y="756579"/>
            <a:chExt cx="9460284" cy="5187021"/>
          </a:xfrm>
        </p:grpSpPr>
        <p:grpSp>
          <p:nvGrpSpPr>
            <p:cNvPr id="3" name="Group 169"/>
            <p:cNvGrpSpPr>
              <a:grpSpLocks/>
            </p:cNvGrpSpPr>
            <p:nvPr/>
          </p:nvGrpSpPr>
          <p:grpSpPr bwMode="auto">
            <a:xfrm>
              <a:off x="152400" y="756579"/>
              <a:ext cx="9460284" cy="5187021"/>
              <a:chOff x="152400" y="757535"/>
              <a:chExt cx="8763000" cy="5186065"/>
            </a:xfrm>
          </p:grpSpPr>
          <p:grpSp>
            <p:nvGrpSpPr>
              <p:cNvPr id="4" name="Group 326"/>
              <p:cNvGrpSpPr>
                <a:grpSpLocks/>
              </p:cNvGrpSpPr>
              <p:nvPr/>
            </p:nvGrpSpPr>
            <p:grpSpPr bwMode="auto">
              <a:xfrm>
                <a:off x="7496175" y="2438400"/>
                <a:ext cx="1419225" cy="1657350"/>
                <a:chOff x="7724775" y="2503488"/>
                <a:chExt cx="1419225" cy="1656588"/>
              </a:xfrm>
            </p:grpSpPr>
            <p:sp>
              <p:nvSpPr>
                <p:cNvPr id="46261" name="Oval 153"/>
                <p:cNvSpPr>
                  <a:spLocks noChangeArrowheads="1"/>
                </p:cNvSpPr>
                <p:nvPr/>
              </p:nvSpPr>
              <p:spPr bwMode="auto">
                <a:xfrm>
                  <a:off x="8802688" y="3152775"/>
                  <a:ext cx="88900" cy="88900"/>
                </a:xfrm>
                <a:prstGeom prst="ellipse">
                  <a:avLst/>
                </a:prstGeom>
                <a:solidFill>
                  <a:srgbClr val="CCFFCC"/>
                </a:solidFill>
                <a:ln w="9525" algn="ctr">
                  <a:solidFill>
                    <a:srgbClr val="45C984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 b="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5" name="Group 179"/>
                <p:cNvGrpSpPr>
                  <a:grpSpLocks/>
                </p:cNvGrpSpPr>
                <p:nvPr/>
              </p:nvGrpSpPr>
              <p:grpSpPr bwMode="auto">
                <a:xfrm>
                  <a:off x="7724775" y="2503488"/>
                  <a:ext cx="1419225" cy="1656588"/>
                  <a:chOff x="5020" y="1936"/>
                  <a:chExt cx="692" cy="674"/>
                </a:xfrm>
              </p:grpSpPr>
              <p:sp>
                <p:nvSpPr>
                  <p:cNvPr id="46263" name="Freeform 180"/>
                  <p:cNvSpPr>
                    <a:spLocks/>
                  </p:cNvSpPr>
                  <p:nvPr/>
                </p:nvSpPr>
                <p:spPr bwMode="auto">
                  <a:xfrm>
                    <a:off x="5040" y="1936"/>
                    <a:ext cx="671" cy="440"/>
                  </a:xfrm>
                  <a:custGeom>
                    <a:avLst/>
                    <a:gdLst>
                      <a:gd name="T0" fmla="*/ 208 w 671"/>
                      <a:gd name="T1" fmla="*/ 24 h 440"/>
                      <a:gd name="T2" fmla="*/ 268 w 671"/>
                      <a:gd name="T3" fmla="*/ 54 h 440"/>
                      <a:gd name="T4" fmla="*/ 306 w 671"/>
                      <a:gd name="T5" fmla="*/ 77 h 440"/>
                      <a:gd name="T6" fmla="*/ 355 w 671"/>
                      <a:gd name="T7" fmla="*/ 109 h 440"/>
                      <a:gd name="T8" fmla="*/ 406 w 671"/>
                      <a:gd name="T9" fmla="*/ 145 h 440"/>
                      <a:gd name="T10" fmla="*/ 441 w 671"/>
                      <a:gd name="T11" fmla="*/ 174 h 440"/>
                      <a:gd name="T12" fmla="*/ 498 w 671"/>
                      <a:gd name="T13" fmla="*/ 218 h 440"/>
                      <a:gd name="T14" fmla="*/ 569 w 671"/>
                      <a:gd name="T15" fmla="*/ 282 h 440"/>
                      <a:gd name="T16" fmla="*/ 598 w 671"/>
                      <a:gd name="T17" fmla="*/ 316 h 440"/>
                      <a:gd name="T18" fmla="*/ 622 w 671"/>
                      <a:gd name="T19" fmla="*/ 320 h 440"/>
                      <a:gd name="T20" fmla="*/ 645 w 671"/>
                      <a:gd name="T21" fmla="*/ 338 h 440"/>
                      <a:gd name="T22" fmla="*/ 647 w 671"/>
                      <a:gd name="T23" fmla="*/ 359 h 440"/>
                      <a:gd name="T24" fmla="*/ 645 w 671"/>
                      <a:gd name="T25" fmla="*/ 371 h 440"/>
                      <a:gd name="T26" fmla="*/ 660 w 671"/>
                      <a:gd name="T27" fmla="*/ 386 h 440"/>
                      <a:gd name="T28" fmla="*/ 670 w 671"/>
                      <a:gd name="T29" fmla="*/ 407 h 440"/>
                      <a:gd name="T30" fmla="*/ 657 w 671"/>
                      <a:gd name="T31" fmla="*/ 426 h 440"/>
                      <a:gd name="T32" fmla="*/ 630 w 671"/>
                      <a:gd name="T33" fmla="*/ 439 h 440"/>
                      <a:gd name="T34" fmla="*/ 0 w 671"/>
                      <a:gd name="T35" fmla="*/ 328 h 440"/>
                      <a:gd name="T36" fmla="*/ 18 w 671"/>
                      <a:gd name="T37" fmla="*/ 272 h 440"/>
                      <a:gd name="T38" fmla="*/ 43 w 671"/>
                      <a:gd name="T39" fmla="*/ 213 h 440"/>
                      <a:gd name="T40" fmla="*/ 77 w 671"/>
                      <a:gd name="T41" fmla="*/ 173 h 440"/>
                      <a:gd name="T42" fmla="*/ 90 w 671"/>
                      <a:gd name="T43" fmla="*/ 162 h 440"/>
                      <a:gd name="T44" fmla="*/ 140 w 671"/>
                      <a:gd name="T45" fmla="*/ 62 h 440"/>
                      <a:gd name="T46" fmla="*/ 118 w 671"/>
                      <a:gd name="T47" fmla="*/ 12 h 440"/>
                      <a:gd name="T48" fmla="*/ 136 w 671"/>
                      <a:gd name="T49" fmla="*/ 0 h 440"/>
                      <a:gd name="T50" fmla="*/ 208 w 671"/>
                      <a:gd name="T51" fmla="*/ 24 h 440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671"/>
                      <a:gd name="T79" fmla="*/ 0 h 440"/>
                      <a:gd name="T80" fmla="*/ 671 w 671"/>
                      <a:gd name="T81" fmla="*/ 440 h 440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671" h="440">
                        <a:moveTo>
                          <a:pt x="208" y="24"/>
                        </a:moveTo>
                        <a:lnTo>
                          <a:pt x="268" y="54"/>
                        </a:lnTo>
                        <a:lnTo>
                          <a:pt x="306" y="77"/>
                        </a:lnTo>
                        <a:lnTo>
                          <a:pt x="355" y="109"/>
                        </a:lnTo>
                        <a:lnTo>
                          <a:pt x="406" y="145"/>
                        </a:lnTo>
                        <a:lnTo>
                          <a:pt x="441" y="174"/>
                        </a:lnTo>
                        <a:lnTo>
                          <a:pt x="498" y="218"/>
                        </a:lnTo>
                        <a:lnTo>
                          <a:pt x="569" y="282"/>
                        </a:lnTo>
                        <a:lnTo>
                          <a:pt x="598" y="316"/>
                        </a:lnTo>
                        <a:lnTo>
                          <a:pt x="622" y="320"/>
                        </a:lnTo>
                        <a:lnTo>
                          <a:pt x="645" y="338"/>
                        </a:lnTo>
                        <a:lnTo>
                          <a:pt x="647" y="359"/>
                        </a:lnTo>
                        <a:lnTo>
                          <a:pt x="645" y="371"/>
                        </a:lnTo>
                        <a:lnTo>
                          <a:pt x="660" y="386"/>
                        </a:lnTo>
                        <a:lnTo>
                          <a:pt x="670" y="407"/>
                        </a:lnTo>
                        <a:lnTo>
                          <a:pt x="657" y="426"/>
                        </a:lnTo>
                        <a:lnTo>
                          <a:pt x="630" y="439"/>
                        </a:lnTo>
                        <a:lnTo>
                          <a:pt x="0" y="328"/>
                        </a:lnTo>
                        <a:lnTo>
                          <a:pt x="18" y="272"/>
                        </a:lnTo>
                        <a:lnTo>
                          <a:pt x="43" y="213"/>
                        </a:lnTo>
                        <a:lnTo>
                          <a:pt x="77" y="173"/>
                        </a:lnTo>
                        <a:lnTo>
                          <a:pt x="90" y="162"/>
                        </a:lnTo>
                        <a:lnTo>
                          <a:pt x="140" y="62"/>
                        </a:lnTo>
                        <a:lnTo>
                          <a:pt x="118" y="12"/>
                        </a:lnTo>
                        <a:lnTo>
                          <a:pt x="136" y="0"/>
                        </a:lnTo>
                        <a:lnTo>
                          <a:pt x="208" y="24"/>
                        </a:lnTo>
                      </a:path>
                    </a:pathLst>
                  </a:custGeom>
                  <a:solidFill>
                    <a:srgbClr val="CC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64" name="Freeform 181" descr="Wide upward diagonal"/>
                  <p:cNvSpPr>
                    <a:spLocks/>
                  </p:cNvSpPr>
                  <p:nvPr/>
                </p:nvSpPr>
                <p:spPr bwMode="auto">
                  <a:xfrm>
                    <a:off x="5147" y="2276"/>
                    <a:ext cx="434" cy="327"/>
                  </a:xfrm>
                  <a:custGeom>
                    <a:avLst/>
                    <a:gdLst>
                      <a:gd name="T0" fmla="*/ 416 w 434"/>
                      <a:gd name="T1" fmla="*/ 183 h 327"/>
                      <a:gd name="T2" fmla="*/ 358 w 434"/>
                      <a:gd name="T3" fmla="*/ 222 h 327"/>
                      <a:gd name="T4" fmla="*/ 308 w 434"/>
                      <a:gd name="T5" fmla="*/ 243 h 327"/>
                      <a:gd name="T6" fmla="*/ 250 w 434"/>
                      <a:gd name="T7" fmla="*/ 283 h 327"/>
                      <a:gd name="T8" fmla="*/ 183 w 434"/>
                      <a:gd name="T9" fmla="*/ 309 h 327"/>
                      <a:gd name="T10" fmla="*/ 142 w 434"/>
                      <a:gd name="T11" fmla="*/ 326 h 327"/>
                      <a:gd name="T12" fmla="*/ 100 w 434"/>
                      <a:gd name="T13" fmla="*/ 322 h 327"/>
                      <a:gd name="T14" fmla="*/ 42 w 434"/>
                      <a:gd name="T15" fmla="*/ 287 h 327"/>
                      <a:gd name="T16" fmla="*/ 9 w 434"/>
                      <a:gd name="T17" fmla="*/ 230 h 327"/>
                      <a:gd name="T18" fmla="*/ 0 w 434"/>
                      <a:gd name="T19" fmla="*/ 178 h 327"/>
                      <a:gd name="T20" fmla="*/ 9 w 434"/>
                      <a:gd name="T21" fmla="*/ 135 h 327"/>
                      <a:gd name="T22" fmla="*/ 17 w 434"/>
                      <a:gd name="T23" fmla="*/ 61 h 327"/>
                      <a:gd name="T24" fmla="*/ 50 w 434"/>
                      <a:gd name="T25" fmla="*/ 26 h 327"/>
                      <a:gd name="T26" fmla="*/ 100 w 434"/>
                      <a:gd name="T27" fmla="*/ 9 h 327"/>
                      <a:gd name="T28" fmla="*/ 158 w 434"/>
                      <a:gd name="T29" fmla="*/ 0 h 327"/>
                      <a:gd name="T30" fmla="*/ 358 w 434"/>
                      <a:gd name="T31" fmla="*/ 35 h 327"/>
                      <a:gd name="T32" fmla="*/ 391 w 434"/>
                      <a:gd name="T33" fmla="*/ 52 h 327"/>
                      <a:gd name="T34" fmla="*/ 425 w 434"/>
                      <a:gd name="T35" fmla="*/ 87 h 327"/>
                      <a:gd name="T36" fmla="*/ 433 w 434"/>
                      <a:gd name="T37" fmla="*/ 126 h 327"/>
                      <a:gd name="T38" fmla="*/ 433 w 434"/>
                      <a:gd name="T39" fmla="*/ 139 h 327"/>
                      <a:gd name="T40" fmla="*/ 425 w 434"/>
                      <a:gd name="T41" fmla="*/ 152 h 327"/>
                      <a:gd name="T42" fmla="*/ 425 w 434"/>
                      <a:gd name="T43" fmla="*/ 161 h 327"/>
                      <a:gd name="T44" fmla="*/ 425 w 434"/>
                      <a:gd name="T45" fmla="*/ 170 h 327"/>
                      <a:gd name="T46" fmla="*/ 416 w 434"/>
                      <a:gd name="T47" fmla="*/ 174 h 327"/>
                      <a:gd name="T48" fmla="*/ 416 w 434"/>
                      <a:gd name="T49" fmla="*/ 183 h 327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434"/>
                      <a:gd name="T76" fmla="*/ 0 h 327"/>
                      <a:gd name="T77" fmla="*/ 434 w 434"/>
                      <a:gd name="T78" fmla="*/ 327 h 327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434" h="327">
                        <a:moveTo>
                          <a:pt x="416" y="183"/>
                        </a:moveTo>
                        <a:lnTo>
                          <a:pt x="358" y="222"/>
                        </a:lnTo>
                        <a:lnTo>
                          <a:pt x="308" y="243"/>
                        </a:lnTo>
                        <a:lnTo>
                          <a:pt x="250" y="283"/>
                        </a:lnTo>
                        <a:lnTo>
                          <a:pt x="183" y="309"/>
                        </a:lnTo>
                        <a:lnTo>
                          <a:pt x="142" y="326"/>
                        </a:lnTo>
                        <a:lnTo>
                          <a:pt x="100" y="322"/>
                        </a:lnTo>
                        <a:lnTo>
                          <a:pt x="42" y="287"/>
                        </a:lnTo>
                        <a:lnTo>
                          <a:pt x="9" y="230"/>
                        </a:lnTo>
                        <a:lnTo>
                          <a:pt x="0" y="178"/>
                        </a:lnTo>
                        <a:lnTo>
                          <a:pt x="9" y="135"/>
                        </a:lnTo>
                        <a:lnTo>
                          <a:pt x="17" y="61"/>
                        </a:lnTo>
                        <a:lnTo>
                          <a:pt x="50" y="26"/>
                        </a:lnTo>
                        <a:lnTo>
                          <a:pt x="100" y="9"/>
                        </a:lnTo>
                        <a:lnTo>
                          <a:pt x="158" y="0"/>
                        </a:lnTo>
                        <a:lnTo>
                          <a:pt x="358" y="35"/>
                        </a:lnTo>
                        <a:lnTo>
                          <a:pt x="391" y="52"/>
                        </a:lnTo>
                        <a:lnTo>
                          <a:pt x="425" y="87"/>
                        </a:lnTo>
                        <a:lnTo>
                          <a:pt x="433" y="126"/>
                        </a:lnTo>
                        <a:lnTo>
                          <a:pt x="433" y="139"/>
                        </a:lnTo>
                        <a:lnTo>
                          <a:pt x="425" y="152"/>
                        </a:lnTo>
                        <a:lnTo>
                          <a:pt x="425" y="161"/>
                        </a:lnTo>
                        <a:lnTo>
                          <a:pt x="425" y="170"/>
                        </a:lnTo>
                        <a:lnTo>
                          <a:pt x="416" y="174"/>
                        </a:lnTo>
                        <a:lnTo>
                          <a:pt x="416" y="183"/>
                        </a:lnTo>
                      </a:path>
                    </a:pathLst>
                  </a:custGeom>
                  <a:blipFill dpi="0" rotWithShape="0">
                    <a:blip r:embed="rId3" cstate="email"/>
                    <a:srcRect/>
                    <a:tile tx="0" ty="0" sx="100000" sy="100000" flip="none" algn="tl"/>
                  </a:blip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65" name="Freeform 182"/>
                  <p:cNvSpPr>
                    <a:spLocks/>
                  </p:cNvSpPr>
                  <p:nvPr/>
                </p:nvSpPr>
                <p:spPr bwMode="auto">
                  <a:xfrm>
                    <a:off x="5235" y="1955"/>
                    <a:ext cx="407" cy="306"/>
                  </a:xfrm>
                  <a:custGeom>
                    <a:avLst/>
                    <a:gdLst>
                      <a:gd name="T0" fmla="*/ 399 w 407"/>
                      <a:gd name="T1" fmla="*/ 292 h 306"/>
                      <a:gd name="T2" fmla="*/ 405 w 407"/>
                      <a:gd name="T3" fmla="*/ 295 h 306"/>
                      <a:gd name="T4" fmla="*/ 393 w 407"/>
                      <a:gd name="T5" fmla="*/ 279 h 306"/>
                      <a:gd name="T6" fmla="*/ 374 w 407"/>
                      <a:gd name="T7" fmla="*/ 259 h 306"/>
                      <a:gd name="T8" fmla="*/ 354 w 407"/>
                      <a:gd name="T9" fmla="*/ 239 h 306"/>
                      <a:gd name="T10" fmla="*/ 329 w 407"/>
                      <a:gd name="T11" fmla="*/ 216 h 306"/>
                      <a:gd name="T12" fmla="*/ 301 w 407"/>
                      <a:gd name="T13" fmla="*/ 193 h 306"/>
                      <a:gd name="T14" fmla="*/ 272 w 407"/>
                      <a:gd name="T15" fmla="*/ 168 h 306"/>
                      <a:gd name="T16" fmla="*/ 240 w 407"/>
                      <a:gd name="T17" fmla="*/ 144 h 306"/>
                      <a:gd name="T18" fmla="*/ 208 w 407"/>
                      <a:gd name="T19" fmla="*/ 120 h 306"/>
                      <a:gd name="T20" fmla="*/ 176 w 407"/>
                      <a:gd name="T21" fmla="*/ 96 h 306"/>
                      <a:gd name="T22" fmla="*/ 145 w 407"/>
                      <a:gd name="T23" fmla="*/ 75 h 306"/>
                      <a:gd name="T24" fmla="*/ 113 w 407"/>
                      <a:gd name="T25" fmla="*/ 55 h 306"/>
                      <a:gd name="T26" fmla="*/ 85 w 407"/>
                      <a:gd name="T27" fmla="*/ 37 h 306"/>
                      <a:gd name="T28" fmla="*/ 59 w 407"/>
                      <a:gd name="T29" fmla="*/ 23 h 306"/>
                      <a:gd name="T30" fmla="*/ 37 w 407"/>
                      <a:gd name="T31" fmla="*/ 10 h 306"/>
                      <a:gd name="T32" fmla="*/ 17 w 407"/>
                      <a:gd name="T33" fmla="*/ 3 h 306"/>
                      <a:gd name="T34" fmla="*/ 2 w 407"/>
                      <a:gd name="T35" fmla="*/ 0 h 306"/>
                      <a:gd name="T36" fmla="*/ 0 w 407"/>
                      <a:gd name="T37" fmla="*/ 11 h 306"/>
                      <a:gd name="T38" fmla="*/ 15 w 407"/>
                      <a:gd name="T39" fmla="*/ 13 h 306"/>
                      <a:gd name="T40" fmla="*/ 32 w 407"/>
                      <a:gd name="T41" fmla="*/ 20 h 306"/>
                      <a:gd name="T42" fmla="*/ 55 w 407"/>
                      <a:gd name="T43" fmla="*/ 33 h 306"/>
                      <a:gd name="T44" fmla="*/ 80 w 407"/>
                      <a:gd name="T45" fmla="*/ 47 h 306"/>
                      <a:gd name="T46" fmla="*/ 109 w 407"/>
                      <a:gd name="T47" fmla="*/ 65 h 306"/>
                      <a:gd name="T48" fmla="*/ 137 w 407"/>
                      <a:gd name="T49" fmla="*/ 85 h 306"/>
                      <a:gd name="T50" fmla="*/ 169 w 407"/>
                      <a:gd name="T51" fmla="*/ 106 h 306"/>
                      <a:gd name="T52" fmla="*/ 201 w 407"/>
                      <a:gd name="T53" fmla="*/ 130 h 306"/>
                      <a:gd name="T54" fmla="*/ 233 w 407"/>
                      <a:gd name="T55" fmla="*/ 153 h 306"/>
                      <a:gd name="T56" fmla="*/ 264 w 407"/>
                      <a:gd name="T57" fmla="*/ 178 h 306"/>
                      <a:gd name="T58" fmla="*/ 293 w 407"/>
                      <a:gd name="T59" fmla="*/ 203 h 306"/>
                      <a:gd name="T60" fmla="*/ 321 w 407"/>
                      <a:gd name="T61" fmla="*/ 226 h 306"/>
                      <a:gd name="T62" fmla="*/ 347 w 407"/>
                      <a:gd name="T63" fmla="*/ 248 h 306"/>
                      <a:gd name="T64" fmla="*/ 367 w 407"/>
                      <a:gd name="T65" fmla="*/ 269 h 306"/>
                      <a:gd name="T66" fmla="*/ 383 w 407"/>
                      <a:gd name="T67" fmla="*/ 285 h 306"/>
                      <a:gd name="T68" fmla="*/ 396 w 407"/>
                      <a:gd name="T69" fmla="*/ 302 h 306"/>
                      <a:gd name="T70" fmla="*/ 402 w 407"/>
                      <a:gd name="T71" fmla="*/ 305 h 306"/>
                      <a:gd name="T72" fmla="*/ 396 w 407"/>
                      <a:gd name="T73" fmla="*/ 302 h 306"/>
                      <a:gd name="T74" fmla="*/ 399 w 407"/>
                      <a:gd name="T75" fmla="*/ 304 h 306"/>
                      <a:gd name="T76" fmla="*/ 404 w 407"/>
                      <a:gd name="T77" fmla="*/ 303 h 306"/>
                      <a:gd name="T78" fmla="*/ 406 w 407"/>
                      <a:gd name="T79" fmla="*/ 299 h 306"/>
                      <a:gd name="T80" fmla="*/ 405 w 407"/>
                      <a:gd name="T81" fmla="*/ 295 h 306"/>
                      <a:gd name="T82" fmla="*/ 399 w 407"/>
                      <a:gd name="T83" fmla="*/ 292 h 30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407"/>
                      <a:gd name="T127" fmla="*/ 0 h 306"/>
                      <a:gd name="T128" fmla="*/ 407 w 407"/>
                      <a:gd name="T129" fmla="*/ 306 h 30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407" h="306">
                        <a:moveTo>
                          <a:pt x="399" y="292"/>
                        </a:moveTo>
                        <a:lnTo>
                          <a:pt x="405" y="295"/>
                        </a:lnTo>
                        <a:lnTo>
                          <a:pt x="393" y="279"/>
                        </a:lnTo>
                        <a:lnTo>
                          <a:pt x="374" y="259"/>
                        </a:lnTo>
                        <a:lnTo>
                          <a:pt x="354" y="239"/>
                        </a:lnTo>
                        <a:lnTo>
                          <a:pt x="329" y="216"/>
                        </a:lnTo>
                        <a:lnTo>
                          <a:pt x="301" y="193"/>
                        </a:lnTo>
                        <a:lnTo>
                          <a:pt x="272" y="168"/>
                        </a:lnTo>
                        <a:lnTo>
                          <a:pt x="240" y="144"/>
                        </a:lnTo>
                        <a:lnTo>
                          <a:pt x="208" y="120"/>
                        </a:lnTo>
                        <a:lnTo>
                          <a:pt x="176" y="96"/>
                        </a:lnTo>
                        <a:lnTo>
                          <a:pt x="145" y="75"/>
                        </a:lnTo>
                        <a:lnTo>
                          <a:pt x="113" y="55"/>
                        </a:lnTo>
                        <a:lnTo>
                          <a:pt x="85" y="37"/>
                        </a:lnTo>
                        <a:lnTo>
                          <a:pt x="59" y="23"/>
                        </a:lnTo>
                        <a:lnTo>
                          <a:pt x="37" y="10"/>
                        </a:lnTo>
                        <a:lnTo>
                          <a:pt x="17" y="3"/>
                        </a:lnTo>
                        <a:lnTo>
                          <a:pt x="2" y="0"/>
                        </a:lnTo>
                        <a:lnTo>
                          <a:pt x="0" y="11"/>
                        </a:lnTo>
                        <a:lnTo>
                          <a:pt x="15" y="13"/>
                        </a:lnTo>
                        <a:lnTo>
                          <a:pt x="32" y="20"/>
                        </a:lnTo>
                        <a:lnTo>
                          <a:pt x="55" y="33"/>
                        </a:lnTo>
                        <a:lnTo>
                          <a:pt x="80" y="47"/>
                        </a:lnTo>
                        <a:lnTo>
                          <a:pt x="109" y="65"/>
                        </a:lnTo>
                        <a:lnTo>
                          <a:pt x="137" y="85"/>
                        </a:lnTo>
                        <a:lnTo>
                          <a:pt x="169" y="106"/>
                        </a:lnTo>
                        <a:lnTo>
                          <a:pt x="201" y="130"/>
                        </a:lnTo>
                        <a:lnTo>
                          <a:pt x="233" y="153"/>
                        </a:lnTo>
                        <a:lnTo>
                          <a:pt x="264" y="178"/>
                        </a:lnTo>
                        <a:lnTo>
                          <a:pt x="293" y="203"/>
                        </a:lnTo>
                        <a:lnTo>
                          <a:pt x="321" y="226"/>
                        </a:lnTo>
                        <a:lnTo>
                          <a:pt x="347" y="248"/>
                        </a:lnTo>
                        <a:lnTo>
                          <a:pt x="367" y="269"/>
                        </a:lnTo>
                        <a:lnTo>
                          <a:pt x="383" y="285"/>
                        </a:lnTo>
                        <a:lnTo>
                          <a:pt x="396" y="302"/>
                        </a:lnTo>
                        <a:lnTo>
                          <a:pt x="402" y="305"/>
                        </a:lnTo>
                        <a:lnTo>
                          <a:pt x="396" y="302"/>
                        </a:lnTo>
                        <a:lnTo>
                          <a:pt x="399" y="304"/>
                        </a:lnTo>
                        <a:lnTo>
                          <a:pt x="404" y="303"/>
                        </a:lnTo>
                        <a:lnTo>
                          <a:pt x="406" y="299"/>
                        </a:lnTo>
                        <a:lnTo>
                          <a:pt x="405" y="295"/>
                        </a:lnTo>
                        <a:lnTo>
                          <a:pt x="399" y="292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66" name="Freeform 183"/>
                  <p:cNvSpPr>
                    <a:spLocks/>
                  </p:cNvSpPr>
                  <p:nvPr/>
                </p:nvSpPr>
                <p:spPr bwMode="auto">
                  <a:xfrm>
                    <a:off x="5634" y="2248"/>
                    <a:ext cx="60" cy="64"/>
                  </a:xfrm>
                  <a:custGeom>
                    <a:avLst/>
                    <a:gdLst>
                      <a:gd name="T0" fmla="*/ 50 w 60"/>
                      <a:gd name="T1" fmla="*/ 49 h 64"/>
                      <a:gd name="T2" fmla="*/ 54 w 60"/>
                      <a:gd name="T3" fmla="*/ 59 h 64"/>
                      <a:gd name="T4" fmla="*/ 59 w 60"/>
                      <a:gd name="T5" fmla="*/ 46 h 64"/>
                      <a:gd name="T6" fmla="*/ 57 w 60"/>
                      <a:gd name="T7" fmla="*/ 31 h 64"/>
                      <a:gd name="T8" fmla="*/ 51 w 60"/>
                      <a:gd name="T9" fmla="*/ 21 h 64"/>
                      <a:gd name="T10" fmla="*/ 43 w 60"/>
                      <a:gd name="T11" fmla="*/ 10 h 64"/>
                      <a:gd name="T12" fmla="*/ 31 w 60"/>
                      <a:gd name="T13" fmla="*/ 4 h 64"/>
                      <a:gd name="T14" fmla="*/ 21 w 60"/>
                      <a:gd name="T15" fmla="*/ 1 h 64"/>
                      <a:gd name="T16" fmla="*/ 11 w 60"/>
                      <a:gd name="T17" fmla="*/ 0 h 64"/>
                      <a:gd name="T18" fmla="*/ 0 w 60"/>
                      <a:gd name="T19" fmla="*/ 0 h 64"/>
                      <a:gd name="T20" fmla="*/ 4 w 60"/>
                      <a:gd name="T21" fmla="*/ 12 h 64"/>
                      <a:gd name="T22" fmla="*/ 9 w 60"/>
                      <a:gd name="T23" fmla="*/ 10 h 64"/>
                      <a:gd name="T24" fmla="*/ 19 w 60"/>
                      <a:gd name="T25" fmla="*/ 12 h 64"/>
                      <a:gd name="T26" fmla="*/ 27 w 60"/>
                      <a:gd name="T27" fmla="*/ 14 h 64"/>
                      <a:gd name="T28" fmla="*/ 35 w 60"/>
                      <a:gd name="T29" fmla="*/ 20 h 64"/>
                      <a:gd name="T30" fmla="*/ 41 w 60"/>
                      <a:gd name="T31" fmla="*/ 27 h 64"/>
                      <a:gd name="T32" fmla="*/ 45 w 60"/>
                      <a:gd name="T33" fmla="*/ 35 h 64"/>
                      <a:gd name="T34" fmla="*/ 45 w 60"/>
                      <a:gd name="T35" fmla="*/ 43 h 64"/>
                      <a:gd name="T36" fmla="*/ 43 w 60"/>
                      <a:gd name="T37" fmla="*/ 54 h 64"/>
                      <a:gd name="T38" fmla="*/ 48 w 60"/>
                      <a:gd name="T39" fmla="*/ 63 h 64"/>
                      <a:gd name="T40" fmla="*/ 43 w 60"/>
                      <a:gd name="T41" fmla="*/ 54 h 64"/>
                      <a:gd name="T42" fmla="*/ 44 w 60"/>
                      <a:gd name="T43" fmla="*/ 58 h 64"/>
                      <a:gd name="T44" fmla="*/ 47 w 60"/>
                      <a:gd name="T45" fmla="*/ 61 h 64"/>
                      <a:gd name="T46" fmla="*/ 51 w 60"/>
                      <a:gd name="T47" fmla="*/ 61 h 64"/>
                      <a:gd name="T48" fmla="*/ 54 w 60"/>
                      <a:gd name="T49" fmla="*/ 59 h 64"/>
                      <a:gd name="T50" fmla="*/ 50 w 60"/>
                      <a:gd name="T51" fmla="*/ 49 h 64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60"/>
                      <a:gd name="T79" fmla="*/ 0 h 64"/>
                      <a:gd name="T80" fmla="*/ 60 w 60"/>
                      <a:gd name="T81" fmla="*/ 64 h 64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60" h="64">
                        <a:moveTo>
                          <a:pt x="50" y="49"/>
                        </a:moveTo>
                        <a:lnTo>
                          <a:pt x="54" y="59"/>
                        </a:lnTo>
                        <a:lnTo>
                          <a:pt x="59" y="46"/>
                        </a:lnTo>
                        <a:lnTo>
                          <a:pt x="57" y="31"/>
                        </a:lnTo>
                        <a:lnTo>
                          <a:pt x="51" y="21"/>
                        </a:lnTo>
                        <a:lnTo>
                          <a:pt x="43" y="10"/>
                        </a:lnTo>
                        <a:lnTo>
                          <a:pt x="31" y="4"/>
                        </a:lnTo>
                        <a:lnTo>
                          <a:pt x="21" y="1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4" y="12"/>
                        </a:lnTo>
                        <a:lnTo>
                          <a:pt x="9" y="10"/>
                        </a:lnTo>
                        <a:lnTo>
                          <a:pt x="19" y="12"/>
                        </a:lnTo>
                        <a:lnTo>
                          <a:pt x="27" y="14"/>
                        </a:lnTo>
                        <a:lnTo>
                          <a:pt x="35" y="20"/>
                        </a:lnTo>
                        <a:lnTo>
                          <a:pt x="41" y="27"/>
                        </a:lnTo>
                        <a:lnTo>
                          <a:pt x="45" y="35"/>
                        </a:lnTo>
                        <a:lnTo>
                          <a:pt x="45" y="43"/>
                        </a:lnTo>
                        <a:lnTo>
                          <a:pt x="43" y="54"/>
                        </a:lnTo>
                        <a:lnTo>
                          <a:pt x="48" y="63"/>
                        </a:lnTo>
                        <a:lnTo>
                          <a:pt x="43" y="54"/>
                        </a:lnTo>
                        <a:lnTo>
                          <a:pt x="44" y="58"/>
                        </a:lnTo>
                        <a:lnTo>
                          <a:pt x="47" y="61"/>
                        </a:lnTo>
                        <a:lnTo>
                          <a:pt x="51" y="61"/>
                        </a:lnTo>
                        <a:lnTo>
                          <a:pt x="54" y="59"/>
                        </a:lnTo>
                        <a:lnTo>
                          <a:pt x="50" y="49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67" name="Freeform 184"/>
                  <p:cNvSpPr>
                    <a:spLocks/>
                  </p:cNvSpPr>
                  <p:nvPr/>
                </p:nvSpPr>
                <p:spPr bwMode="auto">
                  <a:xfrm>
                    <a:off x="5682" y="2298"/>
                    <a:ext cx="30" cy="73"/>
                  </a:xfrm>
                  <a:custGeom>
                    <a:avLst/>
                    <a:gdLst>
                      <a:gd name="T0" fmla="*/ 10 w 30"/>
                      <a:gd name="T1" fmla="*/ 72 h 73"/>
                      <a:gd name="T2" fmla="*/ 9 w 30"/>
                      <a:gd name="T3" fmla="*/ 72 h 73"/>
                      <a:gd name="T4" fmla="*/ 19 w 30"/>
                      <a:gd name="T5" fmla="*/ 67 h 73"/>
                      <a:gd name="T6" fmla="*/ 27 w 30"/>
                      <a:gd name="T7" fmla="*/ 57 h 73"/>
                      <a:gd name="T8" fmla="*/ 29 w 30"/>
                      <a:gd name="T9" fmla="*/ 46 h 73"/>
                      <a:gd name="T10" fmla="*/ 27 w 30"/>
                      <a:gd name="T11" fmla="*/ 35 h 73"/>
                      <a:gd name="T12" fmla="*/ 25 w 30"/>
                      <a:gd name="T13" fmla="*/ 23 h 73"/>
                      <a:gd name="T14" fmla="*/ 18 w 30"/>
                      <a:gd name="T15" fmla="*/ 12 h 73"/>
                      <a:gd name="T16" fmla="*/ 11 w 30"/>
                      <a:gd name="T17" fmla="*/ 4 h 73"/>
                      <a:gd name="T18" fmla="*/ 2 w 30"/>
                      <a:gd name="T19" fmla="*/ 0 h 73"/>
                      <a:gd name="T20" fmla="*/ 0 w 30"/>
                      <a:gd name="T21" fmla="*/ 13 h 73"/>
                      <a:gd name="T22" fmla="*/ 4 w 30"/>
                      <a:gd name="T23" fmla="*/ 14 h 73"/>
                      <a:gd name="T24" fmla="*/ 8 w 30"/>
                      <a:gd name="T25" fmla="*/ 19 h 73"/>
                      <a:gd name="T26" fmla="*/ 13 w 30"/>
                      <a:gd name="T27" fmla="*/ 27 h 73"/>
                      <a:gd name="T28" fmla="*/ 17 w 30"/>
                      <a:gd name="T29" fmla="*/ 36 h 73"/>
                      <a:gd name="T30" fmla="*/ 18 w 30"/>
                      <a:gd name="T31" fmla="*/ 44 h 73"/>
                      <a:gd name="T32" fmla="*/ 16 w 30"/>
                      <a:gd name="T33" fmla="*/ 52 h 73"/>
                      <a:gd name="T34" fmla="*/ 13 w 30"/>
                      <a:gd name="T35" fmla="*/ 57 h 73"/>
                      <a:gd name="T36" fmla="*/ 8 w 30"/>
                      <a:gd name="T37" fmla="*/ 61 h 73"/>
                      <a:gd name="T38" fmla="*/ 7 w 30"/>
                      <a:gd name="T39" fmla="*/ 61 h 73"/>
                      <a:gd name="T40" fmla="*/ 10 w 30"/>
                      <a:gd name="T41" fmla="*/ 72 h 73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30"/>
                      <a:gd name="T64" fmla="*/ 0 h 73"/>
                      <a:gd name="T65" fmla="*/ 30 w 30"/>
                      <a:gd name="T66" fmla="*/ 73 h 73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30" h="73">
                        <a:moveTo>
                          <a:pt x="10" y="72"/>
                        </a:moveTo>
                        <a:lnTo>
                          <a:pt x="9" y="72"/>
                        </a:lnTo>
                        <a:lnTo>
                          <a:pt x="19" y="67"/>
                        </a:lnTo>
                        <a:lnTo>
                          <a:pt x="27" y="57"/>
                        </a:lnTo>
                        <a:lnTo>
                          <a:pt x="29" y="46"/>
                        </a:lnTo>
                        <a:lnTo>
                          <a:pt x="27" y="35"/>
                        </a:lnTo>
                        <a:lnTo>
                          <a:pt x="25" y="23"/>
                        </a:lnTo>
                        <a:lnTo>
                          <a:pt x="18" y="12"/>
                        </a:lnTo>
                        <a:lnTo>
                          <a:pt x="11" y="4"/>
                        </a:lnTo>
                        <a:lnTo>
                          <a:pt x="2" y="0"/>
                        </a:lnTo>
                        <a:lnTo>
                          <a:pt x="0" y="13"/>
                        </a:lnTo>
                        <a:lnTo>
                          <a:pt x="4" y="14"/>
                        </a:lnTo>
                        <a:lnTo>
                          <a:pt x="8" y="19"/>
                        </a:lnTo>
                        <a:lnTo>
                          <a:pt x="13" y="27"/>
                        </a:lnTo>
                        <a:lnTo>
                          <a:pt x="17" y="36"/>
                        </a:lnTo>
                        <a:lnTo>
                          <a:pt x="18" y="44"/>
                        </a:lnTo>
                        <a:lnTo>
                          <a:pt x="16" y="52"/>
                        </a:lnTo>
                        <a:lnTo>
                          <a:pt x="13" y="57"/>
                        </a:lnTo>
                        <a:lnTo>
                          <a:pt x="8" y="61"/>
                        </a:lnTo>
                        <a:lnTo>
                          <a:pt x="7" y="61"/>
                        </a:lnTo>
                        <a:lnTo>
                          <a:pt x="10" y="72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68" name="Freeform 185"/>
                  <p:cNvSpPr>
                    <a:spLocks/>
                  </p:cNvSpPr>
                  <p:nvPr/>
                </p:nvSpPr>
                <p:spPr bwMode="auto">
                  <a:xfrm>
                    <a:off x="5549" y="2359"/>
                    <a:ext cx="143" cy="108"/>
                  </a:xfrm>
                  <a:custGeom>
                    <a:avLst/>
                    <a:gdLst>
                      <a:gd name="T0" fmla="*/ 0 w 143"/>
                      <a:gd name="T1" fmla="*/ 101 h 108"/>
                      <a:gd name="T2" fmla="*/ 0 w 143"/>
                      <a:gd name="T3" fmla="*/ 101 h 108"/>
                      <a:gd name="T4" fmla="*/ 19 w 143"/>
                      <a:gd name="T5" fmla="*/ 107 h 108"/>
                      <a:gd name="T6" fmla="*/ 40 w 143"/>
                      <a:gd name="T7" fmla="*/ 102 h 108"/>
                      <a:gd name="T8" fmla="*/ 62 w 143"/>
                      <a:gd name="T9" fmla="*/ 88 h 108"/>
                      <a:gd name="T10" fmla="*/ 83 w 143"/>
                      <a:gd name="T11" fmla="*/ 69 h 108"/>
                      <a:gd name="T12" fmla="*/ 102 w 143"/>
                      <a:gd name="T13" fmla="*/ 49 h 108"/>
                      <a:gd name="T14" fmla="*/ 119 w 143"/>
                      <a:gd name="T15" fmla="*/ 31 h 108"/>
                      <a:gd name="T16" fmla="*/ 131 w 143"/>
                      <a:gd name="T17" fmla="*/ 18 h 108"/>
                      <a:gd name="T18" fmla="*/ 142 w 143"/>
                      <a:gd name="T19" fmla="*/ 11 h 108"/>
                      <a:gd name="T20" fmla="*/ 138 w 143"/>
                      <a:gd name="T21" fmla="*/ 0 h 108"/>
                      <a:gd name="T22" fmla="*/ 124 w 143"/>
                      <a:gd name="T23" fmla="*/ 8 h 108"/>
                      <a:gd name="T24" fmla="*/ 109 w 143"/>
                      <a:gd name="T25" fmla="*/ 24 h 108"/>
                      <a:gd name="T26" fmla="*/ 92 w 143"/>
                      <a:gd name="T27" fmla="*/ 41 h 108"/>
                      <a:gd name="T28" fmla="*/ 74 w 143"/>
                      <a:gd name="T29" fmla="*/ 62 h 108"/>
                      <a:gd name="T30" fmla="*/ 56 w 143"/>
                      <a:gd name="T31" fmla="*/ 78 h 108"/>
                      <a:gd name="T32" fmla="*/ 36 w 143"/>
                      <a:gd name="T33" fmla="*/ 90 h 108"/>
                      <a:gd name="T34" fmla="*/ 21 w 143"/>
                      <a:gd name="T35" fmla="*/ 96 h 108"/>
                      <a:gd name="T36" fmla="*/ 7 w 143"/>
                      <a:gd name="T37" fmla="*/ 91 h 108"/>
                      <a:gd name="T38" fmla="*/ 0 w 143"/>
                      <a:gd name="T39" fmla="*/ 101 h 108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143"/>
                      <a:gd name="T61" fmla="*/ 0 h 108"/>
                      <a:gd name="T62" fmla="*/ 143 w 143"/>
                      <a:gd name="T63" fmla="*/ 108 h 108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143" h="108">
                        <a:moveTo>
                          <a:pt x="0" y="101"/>
                        </a:moveTo>
                        <a:lnTo>
                          <a:pt x="0" y="101"/>
                        </a:lnTo>
                        <a:lnTo>
                          <a:pt x="19" y="107"/>
                        </a:lnTo>
                        <a:lnTo>
                          <a:pt x="40" y="102"/>
                        </a:lnTo>
                        <a:lnTo>
                          <a:pt x="62" y="88"/>
                        </a:lnTo>
                        <a:lnTo>
                          <a:pt x="83" y="69"/>
                        </a:lnTo>
                        <a:lnTo>
                          <a:pt x="102" y="49"/>
                        </a:lnTo>
                        <a:lnTo>
                          <a:pt x="119" y="31"/>
                        </a:lnTo>
                        <a:lnTo>
                          <a:pt x="131" y="18"/>
                        </a:lnTo>
                        <a:lnTo>
                          <a:pt x="142" y="11"/>
                        </a:lnTo>
                        <a:lnTo>
                          <a:pt x="138" y="0"/>
                        </a:lnTo>
                        <a:lnTo>
                          <a:pt x="124" y="8"/>
                        </a:lnTo>
                        <a:lnTo>
                          <a:pt x="109" y="24"/>
                        </a:lnTo>
                        <a:lnTo>
                          <a:pt x="92" y="41"/>
                        </a:lnTo>
                        <a:lnTo>
                          <a:pt x="74" y="62"/>
                        </a:lnTo>
                        <a:lnTo>
                          <a:pt x="56" y="78"/>
                        </a:lnTo>
                        <a:lnTo>
                          <a:pt x="36" y="90"/>
                        </a:lnTo>
                        <a:lnTo>
                          <a:pt x="21" y="96"/>
                        </a:lnTo>
                        <a:lnTo>
                          <a:pt x="7" y="91"/>
                        </a:lnTo>
                        <a:lnTo>
                          <a:pt x="0" y="101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69" name="Freeform 186"/>
                  <p:cNvSpPr>
                    <a:spLocks/>
                  </p:cNvSpPr>
                  <p:nvPr/>
                </p:nvSpPr>
                <p:spPr bwMode="auto">
                  <a:xfrm>
                    <a:off x="5534" y="2436"/>
                    <a:ext cx="35" cy="40"/>
                  </a:xfrm>
                  <a:custGeom>
                    <a:avLst/>
                    <a:gdLst>
                      <a:gd name="T0" fmla="*/ 22 w 35"/>
                      <a:gd name="T1" fmla="*/ 39 h 40"/>
                      <a:gd name="T2" fmla="*/ 22 w 35"/>
                      <a:gd name="T3" fmla="*/ 39 h 40"/>
                      <a:gd name="T4" fmla="*/ 33 w 35"/>
                      <a:gd name="T5" fmla="*/ 30 h 40"/>
                      <a:gd name="T6" fmla="*/ 34 w 35"/>
                      <a:gd name="T7" fmla="*/ 19 h 40"/>
                      <a:gd name="T8" fmla="*/ 26 w 35"/>
                      <a:gd name="T9" fmla="*/ 9 h 40"/>
                      <a:gd name="T10" fmla="*/ 20 w 35"/>
                      <a:gd name="T11" fmla="*/ 5 h 40"/>
                      <a:gd name="T12" fmla="*/ 11 w 35"/>
                      <a:gd name="T13" fmla="*/ 0 h 40"/>
                      <a:gd name="T14" fmla="*/ 0 w 35"/>
                      <a:gd name="T15" fmla="*/ 4 h 40"/>
                      <a:gd name="T16" fmla="*/ 4 w 35"/>
                      <a:gd name="T17" fmla="*/ 14 h 40"/>
                      <a:gd name="T18" fmla="*/ 15 w 35"/>
                      <a:gd name="T19" fmla="*/ 25 h 40"/>
                      <a:gd name="T20" fmla="*/ 22 w 35"/>
                      <a:gd name="T21" fmla="*/ 14 h 40"/>
                      <a:gd name="T22" fmla="*/ 12 w 35"/>
                      <a:gd name="T23" fmla="*/ 4 h 40"/>
                      <a:gd name="T24" fmla="*/ 11 w 35"/>
                      <a:gd name="T25" fmla="*/ 8 h 40"/>
                      <a:gd name="T26" fmla="*/ 9 w 35"/>
                      <a:gd name="T27" fmla="*/ 11 h 40"/>
                      <a:gd name="T28" fmla="*/ 13 w 35"/>
                      <a:gd name="T29" fmla="*/ 14 h 40"/>
                      <a:gd name="T30" fmla="*/ 19 w 35"/>
                      <a:gd name="T31" fmla="*/ 20 h 40"/>
                      <a:gd name="T32" fmla="*/ 22 w 35"/>
                      <a:gd name="T33" fmla="*/ 23 h 40"/>
                      <a:gd name="T34" fmla="*/ 23 w 35"/>
                      <a:gd name="T35" fmla="*/ 26 h 40"/>
                      <a:gd name="T36" fmla="*/ 19 w 35"/>
                      <a:gd name="T37" fmla="*/ 28 h 40"/>
                      <a:gd name="T38" fmla="*/ 22 w 35"/>
                      <a:gd name="T39" fmla="*/ 39 h 40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35"/>
                      <a:gd name="T61" fmla="*/ 0 h 40"/>
                      <a:gd name="T62" fmla="*/ 35 w 35"/>
                      <a:gd name="T63" fmla="*/ 40 h 40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35" h="40">
                        <a:moveTo>
                          <a:pt x="22" y="39"/>
                        </a:moveTo>
                        <a:lnTo>
                          <a:pt x="22" y="39"/>
                        </a:lnTo>
                        <a:lnTo>
                          <a:pt x="33" y="30"/>
                        </a:lnTo>
                        <a:lnTo>
                          <a:pt x="34" y="19"/>
                        </a:lnTo>
                        <a:lnTo>
                          <a:pt x="26" y="9"/>
                        </a:lnTo>
                        <a:lnTo>
                          <a:pt x="20" y="5"/>
                        </a:lnTo>
                        <a:lnTo>
                          <a:pt x="11" y="0"/>
                        </a:lnTo>
                        <a:lnTo>
                          <a:pt x="0" y="4"/>
                        </a:lnTo>
                        <a:lnTo>
                          <a:pt x="4" y="14"/>
                        </a:lnTo>
                        <a:lnTo>
                          <a:pt x="15" y="25"/>
                        </a:lnTo>
                        <a:lnTo>
                          <a:pt x="22" y="14"/>
                        </a:lnTo>
                        <a:lnTo>
                          <a:pt x="12" y="4"/>
                        </a:lnTo>
                        <a:lnTo>
                          <a:pt x="11" y="8"/>
                        </a:lnTo>
                        <a:lnTo>
                          <a:pt x="9" y="11"/>
                        </a:lnTo>
                        <a:lnTo>
                          <a:pt x="13" y="14"/>
                        </a:lnTo>
                        <a:lnTo>
                          <a:pt x="19" y="20"/>
                        </a:lnTo>
                        <a:lnTo>
                          <a:pt x="22" y="23"/>
                        </a:lnTo>
                        <a:lnTo>
                          <a:pt x="23" y="26"/>
                        </a:lnTo>
                        <a:lnTo>
                          <a:pt x="19" y="28"/>
                        </a:lnTo>
                        <a:lnTo>
                          <a:pt x="22" y="39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70" name="Freeform 187"/>
                  <p:cNvSpPr>
                    <a:spLocks/>
                  </p:cNvSpPr>
                  <p:nvPr/>
                </p:nvSpPr>
                <p:spPr bwMode="auto">
                  <a:xfrm>
                    <a:off x="5251" y="2464"/>
                    <a:ext cx="307" cy="146"/>
                  </a:xfrm>
                  <a:custGeom>
                    <a:avLst/>
                    <a:gdLst>
                      <a:gd name="T0" fmla="*/ 9 w 307"/>
                      <a:gd name="T1" fmla="*/ 138 h 146"/>
                      <a:gd name="T2" fmla="*/ 2 w 307"/>
                      <a:gd name="T3" fmla="*/ 139 h 146"/>
                      <a:gd name="T4" fmla="*/ 12 w 307"/>
                      <a:gd name="T5" fmla="*/ 145 h 146"/>
                      <a:gd name="T6" fmla="*/ 26 w 307"/>
                      <a:gd name="T7" fmla="*/ 143 h 146"/>
                      <a:gd name="T8" fmla="*/ 42 w 307"/>
                      <a:gd name="T9" fmla="*/ 140 h 146"/>
                      <a:gd name="T10" fmla="*/ 63 w 307"/>
                      <a:gd name="T11" fmla="*/ 136 h 146"/>
                      <a:gd name="T12" fmla="*/ 83 w 307"/>
                      <a:gd name="T13" fmla="*/ 127 h 146"/>
                      <a:gd name="T14" fmla="*/ 107 w 307"/>
                      <a:gd name="T15" fmla="*/ 117 h 146"/>
                      <a:gd name="T16" fmla="*/ 132 w 307"/>
                      <a:gd name="T17" fmla="*/ 104 h 146"/>
                      <a:gd name="T18" fmla="*/ 158 w 307"/>
                      <a:gd name="T19" fmla="*/ 91 h 146"/>
                      <a:gd name="T20" fmla="*/ 181 w 307"/>
                      <a:gd name="T21" fmla="*/ 78 h 146"/>
                      <a:gd name="T22" fmla="*/ 207 w 307"/>
                      <a:gd name="T23" fmla="*/ 66 h 146"/>
                      <a:gd name="T24" fmla="*/ 230 w 307"/>
                      <a:gd name="T25" fmla="*/ 53 h 146"/>
                      <a:gd name="T26" fmla="*/ 252 w 307"/>
                      <a:gd name="T27" fmla="*/ 39 h 146"/>
                      <a:gd name="T28" fmla="*/ 270 w 307"/>
                      <a:gd name="T29" fmla="*/ 29 h 146"/>
                      <a:gd name="T30" fmla="*/ 285 w 307"/>
                      <a:gd name="T31" fmla="*/ 22 h 146"/>
                      <a:gd name="T32" fmla="*/ 299 w 307"/>
                      <a:gd name="T33" fmla="*/ 15 h 146"/>
                      <a:gd name="T34" fmla="*/ 306 w 307"/>
                      <a:gd name="T35" fmla="*/ 11 h 146"/>
                      <a:gd name="T36" fmla="*/ 302 w 307"/>
                      <a:gd name="T37" fmla="*/ 0 h 146"/>
                      <a:gd name="T38" fmla="*/ 293 w 307"/>
                      <a:gd name="T39" fmla="*/ 5 h 146"/>
                      <a:gd name="T40" fmla="*/ 282 w 307"/>
                      <a:gd name="T41" fmla="*/ 10 h 146"/>
                      <a:gd name="T42" fmla="*/ 264 w 307"/>
                      <a:gd name="T43" fmla="*/ 19 h 146"/>
                      <a:gd name="T44" fmla="*/ 245 w 307"/>
                      <a:gd name="T45" fmla="*/ 30 h 146"/>
                      <a:gd name="T46" fmla="*/ 223 w 307"/>
                      <a:gd name="T47" fmla="*/ 43 h 146"/>
                      <a:gd name="T48" fmla="*/ 201 w 307"/>
                      <a:gd name="T49" fmla="*/ 56 h 146"/>
                      <a:gd name="T50" fmla="*/ 177 w 307"/>
                      <a:gd name="T51" fmla="*/ 69 h 146"/>
                      <a:gd name="T52" fmla="*/ 151 w 307"/>
                      <a:gd name="T53" fmla="*/ 81 h 146"/>
                      <a:gd name="T54" fmla="*/ 128 w 307"/>
                      <a:gd name="T55" fmla="*/ 95 h 146"/>
                      <a:gd name="T56" fmla="*/ 104 w 307"/>
                      <a:gd name="T57" fmla="*/ 105 h 146"/>
                      <a:gd name="T58" fmla="*/ 80 w 307"/>
                      <a:gd name="T59" fmla="*/ 115 h 146"/>
                      <a:gd name="T60" fmla="*/ 59 w 307"/>
                      <a:gd name="T61" fmla="*/ 124 h 146"/>
                      <a:gd name="T62" fmla="*/ 42 w 307"/>
                      <a:gd name="T63" fmla="*/ 129 h 146"/>
                      <a:gd name="T64" fmla="*/ 25 w 307"/>
                      <a:gd name="T65" fmla="*/ 132 h 146"/>
                      <a:gd name="T66" fmla="*/ 14 w 307"/>
                      <a:gd name="T67" fmla="*/ 131 h 146"/>
                      <a:gd name="T68" fmla="*/ 9 w 307"/>
                      <a:gd name="T69" fmla="*/ 129 h 146"/>
                      <a:gd name="T70" fmla="*/ 2 w 307"/>
                      <a:gd name="T71" fmla="*/ 129 h 146"/>
                      <a:gd name="T72" fmla="*/ 9 w 307"/>
                      <a:gd name="T73" fmla="*/ 129 h 146"/>
                      <a:gd name="T74" fmla="*/ 5 w 307"/>
                      <a:gd name="T75" fmla="*/ 128 h 146"/>
                      <a:gd name="T76" fmla="*/ 1 w 307"/>
                      <a:gd name="T77" fmla="*/ 131 h 146"/>
                      <a:gd name="T78" fmla="*/ 0 w 307"/>
                      <a:gd name="T79" fmla="*/ 136 h 146"/>
                      <a:gd name="T80" fmla="*/ 2 w 307"/>
                      <a:gd name="T81" fmla="*/ 139 h 146"/>
                      <a:gd name="T82" fmla="*/ 9 w 307"/>
                      <a:gd name="T83" fmla="*/ 138 h 14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307"/>
                      <a:gd name="T127" fmla="*/ 0 h 146"/>
                      <a:gd name="T128" fmla="*/ 307 w 307"/>
                      <a:gd name="T129" fmla="*/ 146 h 14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307" h="146">
                        <a:moveTo>
                          <a:pt x="9" y="138"/>
                        </a:moveTo>
                        <a:lnTo>
                          <a:pt x="2" y="139"/>
                        </a:lnTo>
                        <a:lnTo>
                          <a:pt x="12" y="145"/>
                        </a:lnTo>
                        <a:lnTo>
                          <a:pt x="26" y="143"/>
                        </a:lnTo>
                        <a:lnTo>
                          <a:pt x="42" y="140"/>
                        </a:lnTo>
                        <a:lnTo>
                          <a:pt x="63" y="136"/>
                        </a:lnTo>
                        <a:lnTo>
                          <a:pt x="83" y="127"/>
                        </a:lnTo>
                        <a:lnTo>
                          <a:pt x="107" y="117"/>
                        </a:lnTo>
                        <a:lnTo>
                          <a:pt x="132" y="104"/>
                        </a:lnTo>
                        <a:lnTo>
                          <a:pt x="158" y="91"/>
                        </a:lnTo>
                        <a:lnTo>
                          <a:pt x="181" y="78"/>
                        </a:lnTo>
                        <a:lnTo>
                          <a:pt x="207" y="66"/>
                        </a:lnTo>
                        <a:lnTo>
                          <a:pt x="230" y="53"/>
                        </a:lnTo>
                        <a:lnTo>
                          <a:pt x="252" y="39"/>
                        </a:lnTo>
                        <a:lnTo>
                          <a:pt x="270" y="29"/>
                        </a:lnTo>
                        <a:lnTo>
                          <a:pt x="285" y="22"/>
                        </a:lnTo>
                        <a:lnTo>
                          <a:pt x="299" y="15"/>
                        </a:lnTo>
                        <a:lnTo>
                          <a:pt x="306" y="11"/>
                        </a:lnTo>
                        <a:lnTo>
                          <a:pt x="302" y="0"/>
                        </a:lnTo>
                        <a:lnTo>
                          <a:pt x="293" y="5"/>
                        </a:lnTo>
                        <a:lnTo>
                          <a:pt x="282" y="10"/>
                        </a:lnTo>
                        <a:lnTo>
                          <a:pt x="264" y="19"/>
                        </a:lnTo>
                        <a:lnTo>
                          <a:pt x="245" y="30"/>
                        </a:lnTo>
                        <a:lnTo>
                          <a:pt x="223" y="43"/>
                        </a:lnTo>
                        <a:lnTo>
                          <a:pt x="201" y="56"/>
                        </a:lnTo>
                        <a:lnTo>
                          <a:pt x="177" y="69"/>
                        </a:lnTo>
                        <a:lnTo>
                          <a:pt x="151" y="81"/>
                        </a:lnTo>
                        <a:lnTo>
                          <a:pt x="128" y="95"/>
                        </a:lnTo>
                        <a:lnTo>
                          <a:pt x="104" y="105"/>
                        </a:lnTo>
                        <a:lnTo>
                          <a:pt x="80" y="115"/>
                        </a:lnTo>
                        <a:lnTo>
                          <a:pt x="59" y="124"/>
                        </a:lnTo>
                        <a:lnTo>
                          <a:pt x="42" y="129"/>
                        </a:lnTo>
                        <a:lnTo>
                          <a:pt x="25" y="132"/>
                        </a:lnTo>
                        <a:lnTo>
                          <a:pt x="14" y="131"/>
                        </a:lnTo>
                        <a:lnTo>
                          <a:pt x="9" y="129"/>
                        </a:lnTo>
                        <a:lnTo>
                          <a:pt x="2" y="129"/>
                        </a:lnTo>
                        <a:lnTo>
                          <a:pt x="9" y="129"/>
                        </a:lnTo>
                        <a:lnTo>
                          <a:pt x="5" y="128"/>
                        </a:lnTo>
                        <a:lnTo>
                          <a:pt x="1" y="131"/>
                        </a:lnTo>
                        <a:lnTo>
                          <a:pt x="0" y="136"/>
                        </a:lnTo>
                        <a:lnTo>
                          <a:pt x="2" y="139"/>
                        </a:lnTo>
                        <a:lnTo>
                          <a:pt x="9" y="138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71" name="Freeform 188"/>
                  <p:cNvSpPr>
                    <a:spLocks/>
                  </p:cNvSpPr>
                  <p:nvPr/>
                </p:nvSpPr>
                <p:spPr bwMode="auto">
                  <a:xfrm>
                    <a:off x="5027" y="2258"/>
                    <a:ext cx="193" cy="342"/>
                  </a:xfrm>
                  <a:custGeom>
                    <a:avLst/>
                    <a:gdLst>
                      <a:gd name="T0" fmla="*/ 191 w 193"/>
                      <a:gd name="T1" fmla="*/ 31 h 342"/>
                      <a:gd name="T2" fmla="*/ 188 w 193"/>
                      <a:gd name="T3" fmla="*/ 31 h 342"/>
                      <a:gd name="T4" fmla="*/ 184 w 193"/>
                      <a:gd name="T5" fmla="*/ 34 h 342"/>
                      <a:gd name="T6" fmla="*/ 183 w 193"/>
                      <a:gd name="T7" fmla="*/ 35 h 342"/>
                      <a:gd name="T8" fmla="*/ 180 w 193"/>
                      <a:gd name="T9" fmla="*/ 36 h 342"/>
                      <a:gd name="T10" fmla="*/ 156 w 193"/>
                      <a:gd name="T11" fmla="*/ 60 h 342"/>
                      <a:gd name="T12" fmla="*/ 138 w 193"/>
                      <a:gd name="T13" fmla="*/ 91 h 342"/>
                      <a:gd name="T14" fmla="*/ 127 w 193"/>
                      <a:gd name="T15" fmla="*/ 130 h 342"/>
                      <a:gd name="T16" fmla="*/ 123 w 193"/>
                      <a:gd name="T17" fmla="*/ 172 h 342"/>
                      <a:gd name="T18" fmla="*/ 125 w 193"/>
                      <a:gd name="T19" fmla="*/ 216 h 342"/>
                      <a:gd name="T20" fmla="*/ 137 w 193"/>
                      <a:gd name="T21" fmla="*/ 257 h 342"/>
                      <a:gd name="T22" fmla="*/ 160 w 193"/>
                      <a:gd name="T23" fmla="*/ 295 h 342"/>
                      <a:gd name="T24" fmla="*/ 192 w 193"/>
                      <a:gd name="T25" fmla="*/ 325 h 342"/>
                      <a:gd name="T26" fmla="*/ 115 w 193"/>
                      <a:gd name="T27" fmla="*/ 341 h 342"/>
                      <a:gd name="T28" fmla="*/ 73 w 193"/>
                      <a:gd name="T29" fmla="*/ 305 h 342"/>
                      <a:gd name="T30" fmla="*/ 41 w 193"/>
                      <a:gd name="T31" fmla="*/ 264 h 342"/>
                      <a:gd name="T32" fmla="*/ 19 w 193"/>
                      <a:gd name="T33" fmla="*/ 221 h 342"/>
                      <a:gd name="T34" fmla="*/ 6 w 193"/>
                      <a:gd name="T35" fmla="*/ 177 h 342"/>
                      <a:gd name="T36" fmla="*/ 1 w 193"/>
                      <a:gd name="T37" fmla="*/ 131 h 342"/>
                      <a:gd name="T38" fmla="*/ 0 w 193"/>
                      <a:gd name="T39" fmla="*/ 86 h 342"/>
                      <a:gd name="T40" fmla="*/ 5 w 193"/>
                      <a:gd name="T41" fmla="*/ 41 h 342"/>
                      <a:gd name="T42" fmla="*/ 15 w 193"/>
                      <a:gd name="T43" fmla="*/ 0 h 342"/>
                      <a:gd name="T44" fmla="*/ 191 w 193"/>
                      <a:gd name="T45" fmla="*/ 31 h 342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w 193"/>
                      <a:gd name="T70" fmla="*/ 0 h 342"/>
                      <a:gd name="T71" fmla="*/ 193 w 193"/>
                      <a:gd name="T72" fmla="*/ 342 h 342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T69" t="T70" r="T71" b="T72"/>
                    <a:pathLst>
                      <a:path w="193" h="342">
                        <a:moveTo>
                          <a:pt x="191" y="31"/>
                        </a:moveTo>
                        <a:lnTo>
                          <a:pt x="188" y="31"/>
                        </a:lnTo>
                        <a:lnTo>
                          <a:pt x="184" y="34"/>
                        </a:lnTo>
                        <a:lnTo>
                          <a:pt x="183" y="35"/>
                        </a:lnTo>
                        <a:lnTo>
                          <a:pt x="180" y="36"/>
                        </a:lnTo>
                        <a:lnTo>
                          <a:pt x="156" y="60"/>
                        </a:lnTo>
                        <a:lnTo>
                          <a:pt x="138" y="91"/>
                        </a:lnTo>
                        <a:lnTo>
                          <a:pt x="127" y="130"/>
                        </a:lnTo>
                        <a:lnTo>
                          <a:pt x="123" y="172"/>
                        </a:lnTo>
                        <a:lnTo>
                          <a:pt x="125" y="216"/>
                        </a:lnTo>
                        <a:lnTo>
                          <a:pt x="137" y="257"/>
                        </a:lnTo>
                        <a:lnTo>
                          <a:pt x="160" y="295"/>
                        </a:lnTo>
                        <a:lnTo>
                          <a:pt x="192" y="325"/>
                        </a:lnTo>
                        <a:lnTo>
                          <a:pt x="115" y="341"/>
                        </a:lnTo>
                        <a:lnTo>
                          <a:pt x="73" y="305"/>
                        </a:lnTo>
                        <a:lnTo>
                          <a:pt x="41" y="264"/>
                        </a:lnTo>
                        <a:lnTo>
                          <a:pt x="19" y="221"/>
                        </a:lnTo>
                        <a:lnTo>
                          <a:pt x="6" y="177"/>
                        </a:lnTo>
                        <a:lnTo>
                          <a:pt x="1" y="131"/>
                        </a:lnTo>
                        <a:lnTo>
                          <a:pt x="0" y="86"/>
                        </a:lnTo>
                        <a:lnTo>
                          <a:pt x="5" y="41"/>
                        </a:lnTo>
                        <a:lnTo>
                          <a:pt x="15" y="0"/>
                        </a:lnTo>
                        <a:lnTo>
                          <a:pt x="191" y="31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76231D"/>
                      </a:gs>
                      <a:gs pos="100000">
                        <a:srgbClr val="FF4C3F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72" name="Freeform 189"/>
                  <p:cNvSpPr>
                    <a:spLocks/>
                  </p:cNvSpPr>
                  <p:nvPr/>
                </p:nvSpPr>
                <p:spPr bwMode="auto">
                  <a:xfrm>
                    <a:off x="5557" y="2349"/>
                    <a:ext cx="125" cy="115"/>
                  </a:xfrm>
                  <a:custGeom>
                    <a:avLst/>
                    <a:gdLst>
                      <a:gd name="T0" fmla="*/ 124 w 125"/>
                      <a:gd name="T1" fmla="*/ 21 h 115"/>
                      <a:gd name="T2" fmla="*/ 111 w 125"/>
                      <a:gd name="T3" fmla="*/ 33 h 115"/>
                      <a:gd name="T4" fmla="*/ 95 w 125"/>
                      <a:gd name="T5" fmla="*/ 49 h 115"/>
                      <a:gd name="T6" fmla="*/ 78 w 125"/>
                      <a:gd name="T7" fmla="*/ 66 h 115"/>
                      <a:gd name="T8" fmla="*/ 61 w 125"/>
                      <a:gd name="T9" fmla="*/ 83 h 115"/>
                      <a:gd name="T10" fmla="*/ 45 w 125"/>
                      <a:gd name="T11" fmla="*/ 99 h 115"/>
                      <a:gd name="T12" fmla="*/ 28 w 125"/>
                      <a:gd name="T13" fmla="*/ 109 h 115"/>
                      <a:gd name="T14" fmla="*/ 13 w 125"/>
                      <a:gd name="T15" fmla="*/ 114 h 115"/>
                      <a:gd name="T16" fmla="*/ 0 w 125"/>
                      <a:gd name="T17" fmla="*/ 109 h 115"/>
                      <a:gd name="T18" fmla="*/ 17 w 125"/>
                      <a:gd name="T19" fmla="*/ 75 h 115"/>
                      <a:gd name="T20" fmla="*/ 22 w 125"/>
                      <a:gd name="T21" fmla="*/ 47 h 115"/>
                      <a:gd name="T22" fmla="*/ 17 w 125"/>
                      <a:gd name="T23" fmla="*/ 22 h 115"/>
                      <a:gd name="T24" fmla="*/ 3 w 125"/>
                      <a:gd name="T25" fmla="*/ 0 h 115"/>
                      <a:gd name="T26" fmla="*/ 124 w 125"/>
                      <a:gd name="T27" fmla="*/ 21 h 115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125"/>
                      <a:gd name="T43" fmla="*/ 0 h 115"/>
                      <a:gd name="T44" fmla="*/ 125 w 125"/>
                      <a:gd name="T45" fmla="*/ 115 h 115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125" h="115">
                        <a:moveTo>
                          <a:pt x="124" y="21"/>
                        </a:moveTo>
                        <a:lnTo>
                          <a:pt x="111" y="33"/>
                        </a:lnTo>
                        <a:lnTo>
                          <a:pt x="95" y="49"/>
                        </a:lnTo>
                        <a:lnTo>
                          <a:pt x="78" y="66"/>
                        </a:lnTo>
                        <a:lnTo>
                          <a:pt x="61" y="83"/>
                        </a:lnTo>
                        <a:lnTo>
                          <a:pt x="45" y="99"/>
                        </a:lnTo>
                        <a:lnTo>
                          <a:pt x="28" y="109"/>
                        </a:lnTo>
                        <a:lnTo>
                          <a:pt x="13" y="114"/>
                        </a:lnTo>
                        <a:lnTo>
                          <a:pt x="0" y="109"/>
                        </a:lnTo>
                        <a:lnTo>
                          <a:pt x="17" y="75"/>
                        </a:lnTo>
                        <a:lnTo>
                          <a:pt x="22" y="47"/>
                        </a:lnTo>
                        <a:lnTo>
                          <a:pt x="17" y="22"/>
                        </a:lnTo>
                        <a:lnTo>
                          <a:pt x="3" y="0"/>
                        </a:lnTo>
                        <a:lnTo>
                          <a:pt x="124" y="21"/>
                        </a:lnTo>
                      </a:path>
                    </a:pathLst>
                  </a:custGeom>
                  <a:solidFill>
                    <a:srgbClr val="FF4C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73" name="Freeform 190"/>
                  <p:cNvSpPr>
                    <a:spLocks/>
                  </p:cNvSpPr>
                  <p:nvPr/>
                </p:nvSpPr>
                <p:spPr bwMode="auto">
                  <a:xfrm>
                    <a:off x="5203" y="2273"/>
                    <a:ext cx="383" cy="189"/>
                  </a:xfrm>
                  <a:custGeom>
                    <a:avLst/>
                    <a:gdLst>
                      <a:gd name="T0" fmla="*/ 7 w 383"/>
                      <a:gd name="T1" fmla="*/ 26 h 189"/>
                      <a:gd name="T2" fmla="*/ 7 w 383"/>
                      <a:gd name="T3" fmla="*/ 26 h 189"/>
                      <a:gd name="T4" fmla="*/ 19 w 383"/>
                      <a:gd name="T5" fmla="*/ 21 h 189"/>
                      <a:gd name="T6" fmla="*/ 40 w 383"/>
                      <a:gd name="T7" fmla="*/ 15 h 189"/>
                      <a:gd name="T8" fmla="*/ 66 w 383"/>
                      <a:gd name="T9" fmla="*/ 13 h 189"/>
                      <a:gd name="T10" fmla="*/ 97 w 383"/>
                      <a:gd name="T11" fmla="*/ 11 h 189"/>
                      <a:gd name="T12" fmla="*/ 132 w 383"/>
                      <a:gd name="T13" fmla="*/ 11 h 189"/>
                      <a:gd name="T14" fmla="*/ 169 w 383"/>
                      <a:gd name="T15" fmla="*/ 13 h 189"/>
                      <a:gd name="T16" fmla="*/ 207 w 383"/>
                      <a:gd name="T17" fmla="*/ 20 h 189"/>
                      <a:gd name="T18" fmla="*/ 245 w 383"/>
                      <a:gd name="T19" fmla="*/ 25 h 189"/>
                      <a:gd name="T20" fmla="*/ 280 w 383"/>
                      <a:gd name="T21" fmla="*/ 36 h 189"/>
                      <a:gd name="T22" fmla="*/ 309 w 383"/>
                      <a:gd name="T23" fmla="*/ 48 h 189"/>
                      <a:gd name="T24" fmla="*/ 335 w 383"/>
                      <a:gd name="T25" fmla="*/ 63 h 189"/>
                      <a:gd name="T26" fmla="*/ 354 w 383"/>
                      <a:gd name="T27" fmla="*/ 81 h 189"/>
                      <a:gd name="T28" fmla="*/ 365 w 383"/>
                      <a:gd name="T29" fmla="*/ 101 h 189"/>
                      <a:gd name="T30" fmla="*/ 371 w 383"/>
                      <a:gd name="T31" fmla="*/ 123 h 189"/>
                      <a:gd name="T32" fmla="*/ 365 w 383"/>
                      <a:gd name="T33" fmla="*/ 151 h 189"/>
                      <a:gd name="T34" fmla="*/ 349 w 383"/>
                      <a:gd name="T35" fmla="*/ 181 h 189"/>
                      <a:gd name="T36" fmla="*/ 359 w 383"/>
                      <a:gd name="T37" fmla="*/ 188 h 189"/>
                      <a:gd name="T38" fmla="*/ 376 w 383"/>
                      <a:gd name="T39" fmla="*/ 153 h 189"/>
                      <a:gd name="T40" fmla="*/ 382 w 383"/>
                      <a:gd name="T41" fmla="*/ 125 h 189"/>
                      <a:gd name="T42" fmla="*/ 377 w 383"/>
                      <a:gd name="T43" fmla="*/ 98 h 189"/>
                      <a:gd name="T44" fmla="*/ 363 w 383"/>
                      <a:gd name="T45" fmla="*/ 74 h 189"/>
                      <a:gd name="T46" fmla="*/ 342 w 383"/>
                      <a:gd name="T47" fmla="*/ 54 h 189"/>
                      <a:gd name="T48" fmla="*/ 314 w 383"/>
                      <a:gd name="T49" fmla="*/ 37 h 189"/>
                      <a:gd name="T50" fmla="*/ 282 w 383"/>
                      <a:gd name="T51" fmla="*/ 25 h 189"/>
                      <a:gd name="T52" fmla="*/ 247 w 383"/>
                      <a:gd name="T53" fmla="*/ 15 h 189"/>
                      <a:gd name="T54" fmla="*/ 209 w 383"/>
                      <a:gd name="T55" fmla="*/ 6 h 189"/>
                      <a:gd name="T56" fmla="*/ 171 w 383"/>
                      <a:gd name="T57" fmla="*/ 3 h 189"/>
                      <a:gd name="T58" fmla="*/ 134 w 383"/>
                      <a:gd name="T59" fmla="*/ 0 h 189"/>
                      <a:gd name="T60" fmla="*/ 99 w 383"/>
                      <a:gd name="T61" fmla="*/ 0 h 189"/>
                      <a:gd name="T62" fmla="*/ 66 w 383"/>
                      <a:gd name="T63" fmla="*/ 1 h 189"/>
                      <a:gd name="T64" fmla="*/ 39 w 383"/>
                      <a:gd name="T65" fmla="*/ 3 h 189"/>
                      <a:gd name="T66" fmla="*/ 16 w 383"/>
                      <a:gd name="T67" fmla="*/ 9 h 189"/>
                      <a:gd name="T68" fmla="*/ 0 w 383"/>
                      <a:gd name="T69" fmla="*/ 16 h 189"/>
                      <a:gd name="T70" fmla="*/ 7 w 383"/>
                      <a:gd name="T71" fmla="*/ 26 h 189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383"/>
                      <a:gd name="T109" fmla="*/ 0 h 189"/>
                      <a:gd name="T110" fmla="*/ 383 w 383"/>
                      <a:gd name="T111" fmla="*/ 189 h 189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383" h="189">
                        <a:moveTo>
                          <a:pt x="7" y="26"/>
                        </a:moveTo>
                        <a:lnTo>
                          <a:pt x="7" y="26"/>
                        </a:lnTo>
                        <a:lnTo>
                          <a:pt x="19" y="21"/>
                        </a:lnTo>
                        <a:lnTo>
                          <a:pt x="40" y="15"/>
                        </a:lnTo>
                        <a:lnTo>
                          <a:pt x="66" y="13"/>
                        </a:lnTo>
                        <a:lnTo>
                          <a:pt x="97" y="11"/>
                        </a:lnTo>
                        <a:lnTo>
                          <a:pt x="132" y="11"/>
                        </a:lnTo>
                        <a:lnTo>
                          <a:pt x="169" y="13"/>
                        </a:lnTo>
                        <a:lnTo>
                          <a:pt x="207" y="20"/>
                        </a:lnTo>
                        <a:lnTo>
                          <a:pt x="245" y="25"/>
                        </a:lnTo>
                        <a:lnTo>
                          <a:pt x="280" y="36"/>
                        </a:lnTo>
                        <a:lnTo>
                          <a:pt x="309" y="48"/>
                        </a:lnTo>
                        <a:lnTo>
                          <a:pt x="335" y="63"/>
                        </a:lnTo>
                        <a:lnTo>
                          <a:pt x="354" y="81"/>
                        </a:lnTo>
                        <a:lnTo>
                          <a:pt x="365" y="101"/>
                        </a:lnTo>
                        <a:lnTo>
                          <a:pt x="371" y="123"/>
                        </a:lnTo>
                        <a:lnTo>
                          <a:pt x="365" y="151"/>
                        </a:lnTo>
                        <a:lnTo>
                          <a:pt x="349" y="181"/>
                        </a:lnTo>
                        <a:lnTo>
                          <a:pt x="359" y="188"/>
                        </a:lnTo>
                        <a:lnTo>
                          <a:pt x="376" y="153"/>
                        </a:lnTo>
                        <a:lnTo>
                          <a:pt x="382" y="125"/>
                        </a:lnTo>
                        <a:lnTo>
                          <a:pt x="377" y="98"/>
                        </a:lnTo>
                        <a:lnTo>
                          <a:pt x="363" y="74"/>
                        </a:lnTo>
                        <a:lnTo>
                          <a:pt x="342" y="54"/>
                        </a:lnTo>
                        <a:lnTo>
                          <a:pt x="314" y="37"/>
                        </a:lnTo>
                        <a:lnTo>
                          <a:pt x="282" y="25"/>
                        </a:lnTo>
                        <a:lnTo>
                          <a:pt x="247" y="15"/>
                        </a:lnTo>
                        <a:lnTo>
                          <a:pt x="209" y="6"/>
                        </a:lnTo>
                        <a:lnTo>
                          <a:pt x="171" y="3"/>
                        </a:lnTo>
                        <a:lnTo>
                          <a:pt x="134" y="0"/>
                        </a:lnTo>
                        <a:lnTo>
                          <a:pt x="99" y="0"/>
                        </a:lnTo>
                        <a:lnTo>
                          <a:pt x="66" y="1"/>
                        </a:lnTo>
                        <a:lnTo>
                          <a:pt x="39" y="3"/>
                        </a:lnTo>
                        <a:lnTo>
                          <a:pt x="16" y="9"/>
                        </a:lnTo>
                        <a:lnTo>
                          <a:pt x="0" y="16"/>
                        </a:lnTo>
                        <a:lnTo>
                          <a:pt x="7" y="26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74" name="Freeform 191"/>
                  <p:cNvSpPr>
                    <a:spLocks/>
                  </p:cNvSpPr>
                  <p:nvPr/>
                </p:nvSpPr>
                <p:spPr bwMode="auto">
                  <a:xfrm>
                    <a:off x="5144" y="2289"/>
                    <a:ext cx="81" cy="301"/>
                  </a:xfrm>
                  <a:custGeom>
                    <a:avLst/>
                    <a:gdLst>
                      <a:gd name="T0" fmla="*/ 75 w 81"/>
                      <a:gd name="T1" fmla="*/ 300 h 301"/>
                      <a:gd name="T2" fmla="*/ 78 w 81"/>
                      <a:gd name="T3" fmla="*/ 290 h 301"/>
                      <a:gd name="T4" fmla="*/ 47 w 81"/>
                      <a:gd name="T5" fmla="*/ 261 h 301"/>
                      <a:gd name="T6" fmla="*/ 26 w 81"/>
                      <a:gd name="T7" fmla="*/ 225 h 301"/>
                      <a:gd name="T8" fmla="*/ 13 w 81"/>
                      <a:gd name="T9" fmla="*/ 185 h 301"/>
                      <a:gd name="T10" fmla="*/ 11 w 81"/>
                      <a:gd name="T11" fmla="*/ 143 h 301"/>
                      <a:gd name="T12" fmla="*/ 17 w 81"/>
                      <a:gd name="T13" fmla="*/ 100 h 301"/>
                      <a:gd name="T14" fmla="*/ 26 w 81"/>
                      <a:gd name="T15" fmla="*/ 63 h 301"/>
                      <a:gd name="T16" fmla="*/ 44 w 81"/>
                      <a:gd name="T17" fmla="*/ 32 h 301"/>
                      <a:gd name="T18" fmla="*/ 66 w 81"/>
                      <a:gd name="T19" fmla="*/ 10 h 301"/>
                      <a:gd name="T20" fmla="*/ 60 w 81"/>
                      <a:gd name="T21" fmla="*/ 0 h 301"/>
                      <a:gd name="T22" fmla="*/ 34 w 81"/>
                      <a:gd name="T23" fmla="*/ 25 h 301"/>
                      <a:gd name="T24" fmla="*/ 17 w 81"/>
                      <a:gd name="T25" fmla="*/ 58 h 301"/>
                      <a:gd name="T26" fmla="*/ 4 w 81"/>
                      <a:gd name="T27" fmla="*/ 98 h 301"/>
                      <a:gd name="T28" fmla="*/ 0 w 81"/>
                      <a:gd name="T29" fmla="*/ 141 h 301"/>
                      <a:gd name="T30" fmla="*/ 2 w 81"/>
                      <a:gd name="T31" fmla="*/ 186 h 301"/>
                      <a:gd name="T32" fmla="*/ 14 w 81"/>
                      <a:gd name="T33" fmla="*/ 228 h 301"/>
                      <a:gd name="T34" fmla="*/ 38 w 81"/>
                      <a:gd name="T35" fmla="*/ 267 h 301"/>
                      <a:gd name="T36" fmla="*/ 71 w 81"/>
                      <a:gd name="T37" fmla="*/ 300 h 301"/>
                      <a:gd name="T38" fmla="*/ 74 w 81"/>
                      <a:gd name="T39" fmla="*/ 289 h 301"/>
                      <a:gd name="T40" fmla="*/ 71 w 81"/>
                      <a:gd name="T41" fmla="*/ 300 h 301"/>
                      <a:gd name="T42" fmla="*/ 75 w 81"/>
                      <a:gd name="T43" fmla="*/ 300 h 301"/>
                      <a:gd name="T44" fmla="*/ 80 w 81"/>
                      <a:gd name="T45" fmla="*/ 297 h 301"/>
                      <a:gd name="T46" fmla="*/ 80 w 81"/>
                      <a:gd name="T47" fmla="*/ 293 h 301"/>
                      <a:gd name="T48" fmla="*/ 78 w 81"/>
                      <a:gd name="T49" fmla="*/ 290 h 301"/>
                      <a:gd name="T50" fmla="*/ 75 w 81"/>
                      <a:gd name="T51" fmla="*/ 300 h 301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81"/>
                      <a:gd name="T79" fmla="*/ 0 h 301"/>
                      <a:gd name="T80" fmla="*/ 81 w 81"/>
                      <a:gd name="T81" fmla="*/ 301 h 301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81" h="301">
                        <a:moveTo>
                          <a:pt x="75" y="300"/>
                        </a:moveTo>
                        <a:lnTo>
                          <a:pt x="78" y="290"/>
                        </a:lnTo>
                        <a:lnTo>
                          <a:pt x="47" y="261"/>
                        </a:lnTo>
                        <a:lnTo>
                          <a:pt x="26" y="225"/>
                        </a:lnTo>
                        <a:lnTo>
                          <a:pt x="13" y="185"/>
                        </a:lnTo>
                        <a:lnTo>
                          <a:pt x="11" y="143"/>
                        </a:lnTo>
                        <a:lnTo>
                          <a:pt x="17" y="100"/>
                        </a:lnTo>
                        <a:lnTo>
                          <a:pt x="26" y="63"/>
                        </a:lnTo>
                        <a:lnTo>
                          <a:pt x="44" y="32"/>
                        </a:lnTo>
                        <a:lnTo>
                          <a:pt x="66" y="10"/>
                        </a:lnTo>
                        <a:lnTo>
                          <a:pt x="60" y="0"/>
                        </a:lnTo>
                        <a:lnTo>
                          <a:pt x="34" y="25"/>
                        </a:lnTo>
                        <a:lnTo>
                          <a:pt x="17" y="58"/>
                        </a:lnTo>
                        <a:lnTo>
                          <a:pt x="4" y="98"/>
                        </a:lnTo>
                        <a:lnTo>
                          <a:pt x="0" y="141"/>
                        </a:lnTo>
                        <a:lnTo>
                          <a:pt x="2" y="186"/>
                        </a:lnTo>
                        <a:lnTo>
                          <a:pt x="14" y="228"/>
                        </a:lnTo>
                        <a:lnTo>
                          <a:pt x="38" y="267"/>
                        </a:lnTo>
                        <a:lnTo>
                          <a:pt x="71" y="300"/>
                        </a:lnTo>
                        <a:lnTo>
                          <a:pt x="74" y="289"/>
                        </a:lnTo>
                        <a:lnTo>
                          <a:pt x="71" y="300"/>
                        </a:lnTo>
                        <a:lnTo>
                          <a:pt x="75" y="300"/>
                        </a:lnTo>
                        <a:lnTo>
                          <a:pt x="80" y="297"/>
                        </a:lnTo>
                        <a:lnTo>
                          <a:pt x="80" y="293"/>
                        </a:lnTo>
                        <a:lnTo>
                          <a:pt x="78" y="290"/>
                        </a:lnTo>
                        <a:lnTo>
                          <a:pt x="75" y="300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75" name="Freeform 192"/>
                  <p:cNvSpPr>
                    <a:spLocks/>
                  </p:cNvSpPr>
                  <p:nvPr/>
                </p:nvSpPr>
                <p:spPr bwMode="auto">
                  <a:xfrm>
                    <a:off x="5137" y="2579"/>
                    <a:ext cx="83" cy="28"/>
                  </a:xfrm>
                  <a:custGeom>
                    <a:avLst/>
                    <a:gdLst>
                      <a:gd name="T0" fmla="*/ 2 w 83"/>
                      <a:gd name="T1" fmla="*/ 26 h 28"/>
                      <a:gd name="T2" fmla="*/ 6 w 83"/>
                      <a:gd name="T3" fmla="*/ 27 h 28"/>
                      <a:gd name="T4" fmla="*/ 82 w 83"/>
                      <a:gd name="T5" fmla="*/ 11 h 28"/>
                      <a:gd name="T6" fmla="*/ 81 w 83"/>
                      <a:gd name="T7" fmla="*/ 0 h 28"/>
                      <a:gd name="T8" fmla="*/ 5 w 83"/>
                      <a:gd name="T9" fmla="*/ 16 h 28"/>
                      <a:gd name="T10" fmla="*/ 10 w 83"/>
                      <a:gd name="T11" fmla="*/ 16 h 28"/>
                      <a:gd name="T12" fmla="*/ 5 w 83"/>
                      <a:gd name="T13" fmla="*/ 16 h 28"/>
                      <a:gd name="T14" fmla="*/ 2 w 83"/>
                      <a:gd name="T15" fmla="*/ 18 h 28"/>
                      <a:gd name="T16" fmla="*/ 0 w 83"/>
                      <a:gd name="T17" fmla="*/ 22 h 28"/>
                      <a:gd name="T18" fmla="*/ 3 w 83"/>
                      <a:gd name="T19" fmla="*/ 25 h 28"/>
                      <a:gd name="T20" fmla="*/ 6 w 83"/>
                      <a:gd name="T21" fmla="*/ 27 h 28"/>
                      <a:gd name="T22" fmla="*/ 2 w 83"/>
                      <a:gd name="T23" fmla="*/ 26 h 28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83"/>
                      <a:gd name="T37" fmla="*/ 0 h 28"/>
                      <a:gd name="T38" fmla="*/ 83 w 83"/>
                      <a:gd name="T39" fmla="*/ 28 h 28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83" h="28">
                        <a:moveTo>
                          <a:pt x="2" y="26"/>
                        </a:moveTo>
                        <a:lnTo>
                          <a:pt x="6" y="27"/>
                        </a:lnTo>
                        <a:lnTo>
                          <a:pt x="82" y="11"/>
                        </a:lnTo>
                        <a:lnTo>
                          <a:pt x="81" y="0"/>
                        </a:lnTo>
                        <a:lnTo>
                          <a:pt x="5" y="16"/>
                        </a:lnTo>
                        <a:lnTo>
                          <a:pt x="10" y="16"/>
                        </a:lnTo>
                        <a:lnTo>
                          <a:pt x="5" y="16"/>
                        </a:lnTo>
                        <a:lnTo>
                          <a:pt x="2" y="18"/>
                        </a:lnTo>
                        <a:lnTo>
                          <a:pt x="0" y="22"/>
                        </a:lnTo>
                        <a:lnTo>
                          <a:pt x="3" y="25"/>
                        </a:lnTo>
                        <a:lnTo>
                          <a:pt x="6" y="27"/>
                        </a:lnTo>
                        <a:lnTo>
                          <a:pt x="2" y="26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76" name="Freeform 193"/>
                  <p:cNvSpPr>
                    <a:spLocks/>
                  </p:cNvSpPr>
                  <p:nvPr/>
                </p:nvSpPr>
                <p:spPr bwMode="auto">
                  <a:xfrm>
                    <a:off x="5020" y="2088"/>
                    <a:ext cx="127" cy="518"/>
                  </a:xfrm>
                  <a:custGeom>
                    <a:avLst/>
                    <a:gdLst>
                      <a:gd name="T0" fmla="*/ 114 w 127"/>
                      <a:gd name="T1" fmla="*/ 11 h 518"/>
                      <a:gd name="T2" fmla="*/ 112 w 127"/>
                      <a:gd name="T3" fmla="*/ 0 h 518"/>
                      <a:gd name="T4" fmla="*/ 98 w 127"/>
                      <a:gd name="T5" fmla="*/ 11 h 518"/>
                      <a:gd name="T6" fmla="*/ 85 w 127"/>
                      <a:gd name="T7" fmla="*/ 27 h 518"/>
                      <a:gd name="T8" fmla="*/ 70 w 127"/>
                      <a:gd name="T9" fmla="*/ 48 h 518"/>
                      <a:gd name="T10" fmla="*/ 56 w 127"/>
                      <a:gd name="T11" fmla="*/ 74 h 518"/>
                      <a:gd name="T12" fmla="*/ 41 w 127"/>
                      <a:gd name="T13" fmla="*/ 102 h 518"/>
                      <a:gd name="T14" fmla="*/ 28 w 127"/>
                      <a:gd name="T15" fmla="*/ 136 h 518"/>
                      <a:gd name="T16" fmla="*/ 17 w 127"/>
                      <a:gd name="T17" fmla="*/ 170 h 518"/>
                      <a:gd name="T18" fmla="*/ 6 w 127"/>
                      <a:gd name="T19" fmla="*/ 207 h 518"/>
                      <a:gd name="T20" fmla="*/ 1 w 127"/>
                      <a:gd name="T21" fmla="*/ 246 h 518"/>
                      <a:gd name="T22" fmla="*/ 0 w 127"/>
                      <a:gd name="T23" fmla="*/ 288 h 518"/>
                      <a:gd name="T24" fmla="*/ 4 w 127"/>
                      <a:gd name="T25" fmla="*/ 327 h 518"/>
                      <a:gd name="T26" fmla="*/ 12 w 127"/>
                      <a:gd name="T27" fmla="*/ 369 h 518"/>
                      <a:gd name="T28" fmla="*/ 28 w 127"/>
                      <a:gd name="T29" fmla="*/ 408 h 518"/>
                      <a:gd name="T30" fmla="*/ 50 w 127"/>
                      <a:gd name="T31" fmla="*/ 447 h 518"/>
                      <a:gd name="T32" fmla="*/ 81 w 127"/>
                      <a:gd name="T33" fmla="*/ 483 h 518"/>
                      <a:gd name="T34" fmla="*/ 118 w 127"/>
                      <a:gd name="T35" fmla="*/ 517 h 518"/>
                      <a:gd name="T36" fmla="*/ 126 w 127"/>
                      <a:gd name="T37" fmla="*/ 507 h 518"/>
                      <a:gd name="T38" fmla="*/ 88 w 127"/>
                      <a:gd name="T39" fmla="*/ 474 h 518"/>
                      <a:gd name="T40" fmla="*/ 59 w 127"/>
                      <a:gd name="T41" fmla="*/ 441 h 518"/>
                      <a:gd name="T42" fmla="*/ 39 w 127"/>
                      <a:gd name="T43" fmla="*/ 405 h 518"/>
                      <a:gd name="T44" fmla="*/ 24 w 127"/>
                      <a:gd name="T45" fmla="*/ 366 h 518"/>
                      <a:gd name="T46" fmla="*/ 15 w 127"/>
                      <a:gd name="T47" fmla="*/ 327 h 518"/>
                      <a:gd name="T48" fmla="*/ 11 w 127"/>
                      <a:gd name="T49" fmla="*/ 286 h 518"/>
                      <a:gd name="T50" fmla="*/ 13 w 127"/>
                      <a:gd name="T51" fmla="*/ 248 h 518"/>
                      <a:gd name="T52" fmla="*/ 19 w 127"/>
                      <a:gd name="T53" fmla="*/ 210 h 518"/>
                      <a:gd name="T54" fmla="*/ 27 w 127"/>
                      <a:gd name="T55" fmla="*/ 172 h 518"/>
                      <a:gd name="T56" fmla="*/ 39 w 127"/>
                      <a:gd name="T57" fmla="*/ 138 h 518"/>
                      <a:gd name="T58" fmla="*/ 51 w 127"/>
                      <a:gd name="T59" fmla="*/ 106 h 518"/>
                      <a:gd name="T60" fmla="*/ 66 w 127"/>
                      <a:gd name="T61" fmla="*/ 78 h 518"/>
                      <a:gd name="T62" fmla="*/ 80 w 127"/>
                      <a:gd name="T63" fmla="*/ 52 h 518"/>
                      <a:gd name="T64" fmla="*/ 94 w 127"/>
                      <a:gd name="T65" fmla="*/ 34 h 518"/>
                      <a:gd name="T66" fmla="*/ 109 w 127"/>
                      <a:gd name="T67" fmla="*/ 18 h 518"/>
                      <a:gd name="T68" fmla="*/ 118 w 127"/>
                      <a:gd name="T69" fmla="*/ 10 h 518"/>
                      <a:gd name="T70" fmla="*/ 116 w 127"/>
                      <a:gd name="T71" fmla="*/ 0 h 518"/>
                      <a:gd name="T72" fmla="*/ 118 w 127"/>
                      <a:gd name="T73" fmla="*/ 10 h 518"/>
                      <a:gd name="T74" fmla="*/ 120 w 127"/>
                      <a:gd name="T75" fmla="*/ 6 h 518"/>
                      <a:gd name="T76" fmla="*/ 120 w 127"/>
                      <a:gd name="T77" fmla="*/ 2 h 518"/>
                      <a:gd name="T78" fmla="*/ 116 w 127"/>
                      <a:gd name="T79" fmla="*/ 0 h 518"/>
                      <a:gd name="T80" fmla="*/ 112 w 127"/>
                      <a:gd name="T81" fmla="*/ 0 h 518"/>
                      <a:gd name="T82" fmla="*/ 114 w 127"/>
                      <a:gd name="T83" fmla="*/ 11 h 518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127"/>
                      <a:gd name="T127" fmla="*/ 0 h 518"/>
                      <a:gd name="T128" fmla="*/ 127 w 127"/>
                      <a:gd name="T129" fmla="*/ 518 h 518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127" h="518">
                        <a:moveTo>
                          <a:pt x="114" y="11"/>
                        </a:moveTo>
                        <a:lnTo>
                          <a:pt x="112" y="0"/>
                        </a:lnTo>
                        <a:lnTo>
                          <a:pt x="98" y="11"/>
                        </a:lnTo>
                        <a:lnTo>
                          <a:pt x="85" y="27"/>
                        </a:lnTo>
                        <a:lnTo>
                          <a:pt x="70" y="48"/>
                        </a:lnTo>
                        <a:lnTo>
                          <a:pt x="56" y="74"/>
                        </a:lnTo>
                        <a:lnTo>
                          <a:pt x="41" y="102"/>
                        </a:lnTo>
                        <a:lnTo>
                          <a:pt x="28" y="136"/>
                        </a:lnTo>
                        <a:lnTo>
                          <a:pt x="17" y="170"/>
                        </a:lnTo>
                        <a:lnTo>
                          <a:pt x="6" y="207"/>
                        </a:lnTo>
                        <a:lnTo>
                          <a:pt x="1" y="246"/>
                        </a:lnTo>
                        <a:lnTo>
                          <a:pt x="0" y="288"/>
                        </a:lnTo>
                        <a:lnTo>
                          <a:pt x="4" y="327"/>
                        </a:lnTo>
                        <a:lnTo>
                          <a:pt x="12" y="369"/>
                        </a:lnTo>
                        <a:lnTo>
                          <a:pt x="28" y="408"/>
                        </a:lnTo>
                        <a:lnTo>
                          <a:pt x="50" y="447"/>
                        </a:lnTo>
                        <a:lnTo>
                          <a:pt x="81" y="483"/>
                        </a:lnTo>
                        <a:lnTo>
                          <a:pt x="118" y="517"/>
                        </a:lnTo>
                        <a:lnTo>
                          <a:pt x="126" y="507"/>
                        </a:lnTo>
                        <a:lnTo>
                          <a:pt x="88" y="474"/>
                        </a:lnTo>
                        <a:lnTo>
                          <a:pt x="59" y="441"/>
                        </a:lnTo>
                        <a:lnTo>
                          <a:pt x="39" y="405"/>
                        </a:lnTo>
                        <a:lnTo>
                          <a:pt x="24" y="366"/>
                        </a:lnTo>
                        <a:lnTo>
                          <a:pt x="15" y="327"/>
                        </a:lnTo>
                        <a:lnTo>
                          <a:pt x="11" y="286"/>
                        </a:lnTo>
                        <a:lnTo>
                          <a:pt x="13" y="248"/>
                        </a:lnTo>
                        <a:lnTo>
                          <a:pt x="19" y="210"/>
                        </a:lnTo>
                        <a:lnTo>
                          <a:pt x="27" y="172"/>
                        </a:lnTo>
                        <a:lnTo>
                          <a:pt x="39" y="138"/>
                        </a:lnTo>
                        <a:lnTo>
                          <a:pt x="51" y="106"/>
                        </a:lnTo>
                        <a:lnTo>
                          <a:pt x="66" y="78"/>
                        </a:lnTo>
                        <a:lnTo>
                          <a:pt x="80" y="52"/>
                        </a:lnTo>
                        <a:lnTo>
                          <a:pt x="94" y="34"/>
                        </a:lnTo>
                        <a:lnTo>
                          <a:pt x="109" y="18"/>
                        </a:lnTo>
                        <a:lnTo>
                          <a:pt x="118" y="10"/>
                        </a:lnTo>
                        <a:lnTo>
                          <a:pt x="116" y="0"/>
                        </a:lnTo>
                        <a:lnTo>
                          <a:pt x="118" y="10"/>
                        </a:lnTo>
                        <a:lnTo>
                          <a:pt x="120" y="6"/>
                        </a:lnTo>
                        <a:lnTo>
                          <a:pt x="120" y="2"/>
                        </a:lnTo>
                        <a:lnTo>
                          <a:pt x="116" y="0"/>
                        </a:lnTo>
                        <a:lnTo>
                          <a:pt x="112" y="0"/>
                        </a:lnTo>
                        <a:lnTo>
                          <a:pt x="114" y="11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77" name="Freeform 194"/>
                  <p:cNvSpPr>
                    <a:spLocks/>
                  </p:cNvSpPr>
                  <p:nvPr/>
                </p:nvSpPr>
                <p:spPr bwMode="auto">
                  <a:xfrm>
                    <a:off x="5235" y="1955"/>
                    <a:ext cx="407" cy="306"/>
                  </a:xfrm>
                  <a:custGeom>
                    <a:avLst/>
                    <a:gdLst>
                      <a:gd name="T0" fmla="*/ 399 w 407"/>
                      <a:gd name="T1" fmla="*/ 292 h 306"/>
                      <a:gd name="T2" fmla="*/ 405 w 407"/>
                      <a:gd name="T3" fmla="*/ 295 h 306"/>
                      <a:gd name="T4" fmla="*/ 393 w 407"/>
                      <a:gd name="T5" fmla="*/ 279 h 306"/>
                      <a:gd name="T6" fmla="*/ 374 w 407"/>
                      <a:gd name="T7" fmla="*/ 259 h 306"/>
                      <a:gd name="T8" fmla="*/ 354 w 407"/>
                      <a:gd name="T9" fmla="*/ 239 h 306"/>
                      <a:gd name="T10" fmla="*/ 329 w 407"/>
                      <a:gd name="T11" fmla="*/ 216 h 306"/>
                      <a:gd name="T12" fmla="*/ 301 w 407"/>
                      <a:gd name="T13" fmla="*/ 193 h 306"/>
                      <a:gd name="T14" fmla="*/ 272 w 407"/>
                      <a:gd name="T15" fmla="*/ 168 h 306"/>
                      <a:gd name="T16" fmla="*/ 240 w 407"/>
                      <a:gd name="T17" fmla="*/ 144 h 306"/>
                      <a:gd name="T18" fmla="*/ 208 w 407"/>
                      <a:gd name="T19" fmla="*/ 120 h 306"/>
                      <a:gd name="T20" fmla="*/ 176 w 407"/>
                      <a:gd name="T21" fmla="*/ 96 h 306"/>
                      <a:gd name="T22" fmla="*/ 145 w 407"/>
                      <a:gd name="T23" fmla="*/ 75 h 306"/>
                      <a:gd name="T24" fmla="*/ 113 w 407"/>
                      <a:gd name="T25" fmla="*/ 55 h 306"/>
                      <a:gd name="T26" fmla="*/ 85 w 407"/>
                      <a:gd name="T27" fmla="*/ 37 h 306"/>
                      <a:gd name="T28" fmla="*/ 59 w 407"/>
                      <a:gd name="T29" fmla="*/ 23 h 306"/>
                      <a:gd name="T30" fmla="*/ 37 w 407"/>
                      <a:gd name="T31" fmla="*/ 10 h 306"/>
                      <a:gd name="T32" fmla="*/ 17 w 407"/>
                      <a:gd name="T33" fmla="*/ 3 h 306"/>
                      <a:gd name="T34" fmla="*/ 2 w 407"/>
                      <a:gd name="T35" fmla="*/ 0 h 306"/>
                      <a:gd name="T36" fmla="*/ 0 w 407"/>
                      <a:gd name="T37" fmla="*/ 11 h 306"/>
                      <a:gd name="T38" fmla="*/ 15 w 407"/>
                      <a:gd name="T39" fmla="*/ 13 h 306"/>
                      <a:gd name="T40" fmla="*/ 32 w 407"/>
                      <a:gd name="T41" fmla="*/ 20 h 306"/>
                      <a:gd name="T42" fmla="*/ 55 w 407"/>
                      <a:gd name="T43" fmla="*/ 33 h 306"/>
                      <a:gd name="T44" fmla="*/ 80 w 407"/>
                      <a:gd name="T45" fmla="*/ 47 h 306"/>
                      <a:gd name="T46" fmla="*/ 109 w 407"/>
                      <a:gd name="T47" fmla="*/ 65 h 306"/>
                      <a:gd name="T48" fmla="*/ 137 w 407"/>
                      <a:gd name="T49" fmla="*/ 85 h 306"/>
                      <a:gd name="T50" fmla="*/ 169 w 407"/>
                      <a:gd name="T51" fmla="*/ 106 h 306"/>
                      <a:gd name="T52" fmla="*/ 201 w 407"/>
                      <a:gd name="T53" fmla="*/ 130 h 306"/>
                      <a:gd name="T54" fmla="*/ 233 w 407"/>
                      <a:gd name="T55" fmla="*/ 153 h 306"/>
                      <a:gd name="T56" fmla="*/ 264 w 407"/>
                      <a:gd name="T57" fmla="*/ 178 h 306"/>
                      <a:gd name="T58" fmla="*/ 293 w 407"/>
                      <a:gd name="T59" fmla="*/ 203 h 306"/>
                      <a:gd name="T60" fmla="*/ 321 w 407"/>
                      <a:gd name="T61" fmla="*/ 226 h 306"/>
                      <a:gd name="T62" fmla="*/ 347 w 407"/>
                      <a:gd name="T63" fmla="*/ 248 h 306"/>
                      <a:gd name="T64" fmla="*/ 367 w 407"/>
                      <a:gd name="T65" fmla="*/ 269 h 306"/>
                      <a:gd name="T66" fmla="*/ 383 w 407"/>
                      <a:gd name="T67" fmla="*/ 285 h 306"/>
                      <a:gd name="T68" fmla="*/ 396 w 407"/>
                      <a:gd name="T69" fmla="*/ 302 h 306"/>
                      <a:gd name="T70" fmla="*/ 402 w 407"/>
                      <a:gd name="T71" fmla="*/ 305 h 306"/>
                      <a:gd name="T72" fmla="*/ 396 w 407"/>
                      <a:gd name="T73" fmla="*/ 302 h 306"/>
                      <a:gd name="T74" fmla="*/ 399 w 407"/>
                      <a:gd name="T75" fmla="*/ 304 h 306"/>
                      <a:gd name="T76" fmla="*/ 404 w 407"/>
                      <a:gd name="T77" fmla="*/ 303 h 306"/>
                      <a:gd name="T78" fmla="*/ 406 w 407"/>
                      <a:gd name="T79" fmla="*/ 299 h 306"/>
                      <a:gd name="T80" fmla="*/ 405 w 407"/>
                      <a:gd name="T81" fmla="*/ 295 h 306"/>
                      <a:gd name="T82" fmla="*/ 399 w 407"/>
                      <a:gd name="T83" fmla="*/ 292 h 30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407"/>
                      <a:gd name="T127" fmla="*/ 0 h 306"/>
                      <a:gd name="T128" fmla="*/ 407 w 407"/>
                      <a:gd name="T129" fmla="*/ 306 h 30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407" h="306">
                        <a:moveTo>
                          <a:pt x="399" y="292"/>
                        </a:moveTo>
                        <a:lnTo>
                          <a:pt x="405" y="295"/>
                        </a:lnTo>
                        <a:lnTo>
                          <a:pt x="393" y="279"/>
                        </a:lnTo>
                        <a:lnTo>
                          <a:pt x="374" y="259"/>
                        </a:lnTo>
                        <a:lnTo>
                          <a:pt x="354" y="239"/>
                        </a:lnTo>
                        <a:lnTo>
                          <a:pt x="329" y="216"/>
                        </a:lnTo>
                        <a:lnTo>
                          <a:pt x="301" y="193"/>
                        </a:lnTo>
                        <a:lnTo>
                          <a:pt x="272" y="168"/>
                        </a:lnTo>
                        <a:lnTo>
                          <a:pt x="240" y="144"/>
                        </a:lnTo>
                        <a:lnTo>
                          <a:pt x="208" y="120"/>
                        </a:lnTo>
                        <a:lnTo>
                          <a:pt x="176" y="96"/>
                        </a:lnTo>
                        <a:lnTo>
                          <a:pt x="145" y="75"/>
                        </a:lnTo>
                        <a:lnTo>
                          <a:pt x="113" y="55"/>
                        </a:lnTo>
                        <a:lnTo>
                          <a:pt x="85" y="37"/>
                        </a:lnTo>
                        <a:lnTo>
                          <a:pt x="59" y="23"/>
                        </a:lnTo>
                        <a:lnTo>
                          <a:pt x="37" y="10"/>
                        </a:lnTo>
                        <a:lnTo>
                          <a:pt x="17" y="3"/>
                        </a:lnTo>
                        <a:lnTo>
                          <a:pt x="2" y="0"/>
                        </a:lnTo>
                        <a:lnTo>
                          <a:pt x="0" y="11"/>
                        </a:lnTo>
                        <a:lnTo>
                          <a:pt x="15" y="13"/>
                        </a:lnTo>
                        <a:lnTo>
                          <a:pt x="32" y="20"/>
                        </a:lnTo>
                        <a:lnTo>
                          <a:pt x="55" y="33"/>
                        </a:lnTo>
                        <a:lnTo>
                          <a:pt x="80" y="47"/>
                        </a:lnTo>
                        <a:lnTo>
                          <a:pt x="109" y="65"/>
                        </a:lnTo>
                        <a:lnTo>
                          <a:pt x="137" y="85"/>
                        </a:lnTo>
                        <a:lnTo>
                          <a:pt x="169" y="106"/>
                        </a:lnTo>
                        <a:lnTo>
                          <a:pt x="201" y="130"/>
                        </a:lnTo>
                        <a:lnTo>
                          <a:pt x="233" y="153"/>
                        </a:lnTo>
                        <a:lnTo>
                          <a:pt x="264" y="178"/>
                        </a:lnTo>
                        <a:lnTo>
                          <a:pt x="293" y="203"/>
                        </a:lnTo>
                        <a:lnTo>
                          <a:pt x="321" y="226"/>
                        </a:lnTo>
                        <a:lnTo>
                          <a:pt x="347" y="248"/>
                        </a:lnTo>
                        <a:lnTo>
                          <a:pt x="367" y="269"/>
                        </a:lnTo>
                        <a:lnTo>
                          <a:pt x="383" y="285"/>
                        </a:lnTo>
                        <a:lnTo>
                          <a:pt x="396" y="302"/>
                        </a:lnTo>
                        <a:lnTo>
                          <a:pt x="402" y="305"/>
                        </a:lnTo>
                        <a:lnTo>
                          <a:pt x="396" y="302"/>
                        </a:lnTo>
                        <a:lnTo>
                          <a:pt x="399" y="304"/>
                        </a:lnTo>
                        <a:lnTo>
                          <a:pt x="404" y="303"/>
                        </a:lnTo>
                        <a:lnTo>
                          <a:pt x="406" y="299"/>
                        </a:lnTo>
                        <a:lnTo>
                          <a:pt x="405" y="295"/>
                        </a:lnTo>
                        <a:lnTo>
                          <a:pt x="399" y="292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78" name="Freeform 195"/>
                  <p:cNvSpPr>
                    <a:spLocks/>
                  </p:cNvSpPr>
                  <p:nvPr/>
                </p:nvSpPr>
                <p:spPr bwMode="auto">
                  <a:xfrm>
                    <a:off x="5634" y="2248"/>
                    <a:ext cx="60" cy="64"/>
                  </a:xfrm>
                  <a:custGeom>
                    <a:avLst/>
                    <a:gdLst>
                      <a:gd name="T0" fmla="*/ 50 w 60"/>
                      <a:gd name="T1" fmla="*/ 49 h 64"/>
                      <a:gd name="T2" fmla="*/ 54 w 60"/>
                      <a:gd name="T3" fmla="*/ 59 h 64"/>
                      <a:gd name="T4" fmla="*/ 59 w 60"/>
                      <a:gd name="T5" fmla="*/ 46 h 64"/>
                      <a:gd name="T6" fmla="*/ 57 w 60"/>
                      <a:gd name="T7" fmla="*/ 31 h 64"/>
                      <a:gd name="T8" fmla="*/ 51 w 60"/>
                      <a:gd name="T9" fmla="*/ 21 h 64"/>
                      <a:gd name="T10" fmla="*/ 43 w 60"/>
                      <a:gd name="T11" fmla="*/ 10 h 64"/>
                      <a:gd name="T12" fmla="*/ 31 w 60"/>
                      <a:gd name="T13" fmla="*/ 4 h 64"/>
                      <a:gd name="T14" fmla="*/ 21 w 60"/>
                      <a:gd name="T15" fmla="*/ 1 h 64"/>
                      <a:gd name="T16" fmla="*/ 11 w 60"/>
                      <a:gd name="T17" fmla="*/ 0 h 64"/>
                      <a:gd name="T18" fmla="*/ 0 w 60"/>
                      <a:gd name="T19" fmla="*/ 0 h 64"/>
                      <a:gd name="T20" fmla="*/ 4 w 60"/>
                      <a:gd name="T21" fmla="*/ 12 h 64"/>
                      <a:gd name="T22" fmla="*/ 9 w 60"/>
                      <a:gd name="T23" fmla="*/ 10 h 64"/>
                      <a:gd name="T24" fmla="*/ 19 w 60"/>
                      <a:gd name="T25" fmla="*/ 12 h 64"/>
                      <a:gd name="T26" fmla="*/ 27 w 60"/>
                      <a:gd name="T27" fmla="*/ 14 h 64"/>
                      <a:gd name="T28" fmla="*/ 35 w 60"/>
                      <a:gd name="T29" fmla="*/ 20 h 64"/>
                      <a:gd name="T30" fmla="*/ 41 w 60"/>
                      <a:gd name="T31" fmla="*/ 27 h 64"/>
                      <a:gd name="T32" fmla="*/ 45 w 60"/>
                      <a:gd name="T33" fmla="*/ 35 h 64"/>
                      <a:gd name="T34" fmla="*/ 45 w 60"/>
                      <a:gd name="T35" fmla="*/ 43 h 64"/>
                      <a:gd name="T36" fmla="*/ 43 w 60"/>
                      <a:gd name="T37" fmla="*/ 54 h 64"/>
                      <a:gd name="T38" fmla="*/ 48 w 60"/>
                      <a:gd name="T39" fmla="*/ 63 h 64"/>
                      <a:gd name="T40" fmla="*/ 43 w 60"/>
                      <a:gd name="T41" fmla="*/ 54 h 64"/>
                      <a:gd name="T42" fmla="*/ 44 w 60"/>
                      <a:gd name="T43" fmla="*/ 58 h 64"/>
                      <a:gd name="T44" fmla="*/ 47 w 60"/>
                      <a:gd name="T45" fmla="*/ 61 h 64"/>
                      <a:gd name="T46" fmla="*/ 51 w 60"/>
                      <a:gd name="T47" fmla="*/ 61 h 64"/>
                      <a:gd name="T48" fmla="*/ 54 w 60"/>
                      <a:gd name="T49" fmla="*/ 59 h 64"/>
                      <a:gd name="T50" fmla="*/ 50 w 60"/>
                      <a:gd name="T51" fmla="*/ 49 h 64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60"/>
                      <a:gd name="T79" fmla="*/ 0 h 64"/>
                      <a:gd name="T80" fmla="*/ 60 w 60"/>
                      <a:gd name="T81" fmla="*/ 64 h 64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60" h="64">
                        <a:moveTo>
                          <a:pt x="50" y="49"/>
                        </a:moveTo>
                        <a:lnTo>
                          <a:pt x="54" y="59"/>
                        </a:lnTo>
                        <a:lnTo>
                          <a:pt x="59" y="46"/>
                        </a:lnTo>
                        <a:lnTo>
                          <a:pt x="57" y="31"/>
                        </a:lnTo>
                        <a:lnTo>
                          <a:pt x="51" y="21"/>
                        </a:lnTo>
                        <a:lnTo>
                          <a:pt x="43" y="10"/>
                        </a:lnTo>
                        <a:lnTo>
                          <a:pt x="31" y="4"/>
                        </a:lnTo>
                        <a:lnTo>
                          <a:pt x="21" y="1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4" y="12"/>
                        </a:lnTo>
                        <a:lnTo>
                          <a:pt x="9" y="10"/>
                        </a:lnTo>
                        <a:lnTo>
                          <a:pt x="19" y="12"/>
                        </a:lnTo>
                        <a:lnTo>
                          <a:pt x="27" y="14"/>
                        </a:lnTo>
                        <a:lnTo>
                          <a:pt x="35" y="20"/>
                        </a:lnTo>
                        <a:lnTo>
                          <a:pt x="41" y="27"/>
                        </a:lnTo>
                        <a:lnTo>
                          <a:pt x="45" y="35"/>
                        </a:lnTo>
                        <a:lnTo>
                          <a:pt x="45" y="43"/>
                        </a:lnTo>
                        <a:lnTo>
                          <a:pt x="43" y="54"/>
                        </a:lnTo>
                        <a:lnTo>
                          <a:pt x="48" y="63"/>
                        </a:lnTo>
                        <a:lnTo>
                          <a:pt x="43" y="54"/>
                        </a:lnTo>
                        <a:lnTo>
                          <a:pt x="44" y="58"/>
                        </a:lnTo>
                        <a:lnTo>
                          <a:pt x="47" y="61"/>
                        </a:lnTo>
                        <a:lnTo>
                          <a:pt x="51" y="61"/>
                        </a:lnTo>
                        <a:lnTo>
                          <a:pt x="54" y="59"/>
                        </a:lnTo>
                        <a:lnTo>
                          <a:pt x="50" y="49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79" name="Freeform 196"/>
                  <p:cNvSpPr>
                    <a:spLocks/>
                  </p:cNvSpPr>
                  <p:nvPr/>
                </p:nvSpPr>
                <p:spPr bwMode="auto">
                  <a:xfrm>
                    <a:off x="5682" y="2298"/>
                    <a:ext cx="30" cy="73"/>
                  </a:xfrm>
                  <a:custGeom>
                    <a:avLst/>
                    <a:gdLst>
                      <a:gd name="T0" fmla="*/ 10 w 30"/>
                      <a:gd name="T1" fmla="*/ 72 h 73"/>
                      <a:gd name="T2" fmla="*/ 9 w 30"/>
                      <a:gd name="T3" fmla="*/ 72 h 73"/>
                      <a:gd name="T4" fmla="*/ 19 w 30"/>
                      <a:gd name="T5" fmla="*/ 67 h 73"/>
                      <a:gd name="T6" fmla="*/ 27 w 30"/>
                      <a:gd name="T7" fmla="*/ 57 h 73"/>
                      <a:gd name="T8" fmla="*/ 29 w 30"/>
                      <a:gd name="T9" fmla="*/ 46 h 73"/>
                      <a:gd name="T10" fmla="*/ 27 w 30"/>
                      <a:gd name="T11" fmla="*/ 35 h 73"/>
                      <a:gd name="T12" fmla="*/ 25 w 30"/>
                      <a:gd name="T13" fmla="*/ 23 h 73"/>
                      <a:gd name="T14" fmla="*/ 18 w 30"/>
                      <a:gd name="T15" fmla="*/ 12 h 73"/>
                      <a:gd name="T16" fmla="*/ 11 w 30"/>
                      <a:gd name="T17" fmla="*/ 4 h 73"/>
                      <a:gd name="T18" fmla="*/ 2 w 30"/>
                      <a:gd name="T19" fmla="*/ 0 h 73"/>
                      <a:gd name="T20" fmla="*/ 0 w 30"/>
                      <a:gd name="T21" fmla="*/ 13 h 73"/>
                      <a:gd name="T22" fmla="*/ 4 w 30"/>
                      <a:gd name="T23" fmla="*/ 14 h 73"/>
                      <a:gd name="T24" fmla="*/ 8 w 30"/>
                      <a:gd name="T25" fmla="*/ 19 h 73"/>
                      <a:gd name="T26" fmla="*/ 13 w 30"/>
                      <a:gd name="T27" fmla="*/ 27 h 73"/>
                      <a:gd name="T28" fmla="*/ 17 w 30"/>
                      <a:gd name="T29" fmla="*/ 36 h 73"/>
                      <a:gd name="T30" fmla="*/ 18 w 30"/>
                      <a:gd name="T31" fmla="*/ 44 h 73"/>
                      <a:gd name="T32" fmla="*/ 16 w 30"/>
                      <a:gd name="T33" fmla="*/ 52 h 73"/>
                      <a:gd name="T34" fmla="*/ 13 w 30"/>
                      <a:gd name="T35" fmla="*/ 57 h 73"/>
                      <a:gd name="T36" fmla="*/ 8 w 30"/>
                      <a:gd name="T37" fmla="*/ 61 h 73"/>
                      <a:gd name="T38" fmla="*/ 7 w 30"/>
                      <a:gd name="T39" fmla="*/ 61 h 73"/>
                      <a:gd name="T40" fmla="*/ 10 w 30"/>
                      <a:gd name="T41" fmla="*/ 72 h 73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30"/>
                      <a:gd name="T64" fmla="*/ 0 h 73"/>
                      <a:gd name="T65" fmla="*/ 30 w 30"/>
                      <a:gd name="T66" fmla="*/ 73 h 73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30" h="73">
                        <a:moveTo>
                          <a:pt x="10" y="72"/>
                        </a:moveTo>
                        <a:lnTo>
                          <a:pt x="9" y="72"/>
                        </a:lnTo>
                        <a:lnTo>
                          <a:pt x="19" y="67"/>
                        </a:lnTo>
                        <a:lnTo>
                          <a:pt x="27" y="57"/>
                        </a:lnTo>
                        <a:lnTo>
                          <a:pt x="29" y="46"/>
                        </a:lnTo>
                        <a:lnTo>
                          <a:pt x="27" y="35"/>
                        </a:lnTo>
                        <a:lnTo>
                          <a:pt x="25" y="23"/>
                        </a:lnTo>
                        <a:lnTo>
                          <a:pt x="18" y="12"/>
                        </a:lnTo>
                        <a:lnTo>
                          <a:pt x="11" y="4"/>
                        </a:lnTo>
                        <a:lnTo>
                          <a:pt x="2" y="0"/>
                        </a:lnTo>
                        <a:lnTo>
                          <a:pt x="0" y="13"/>
                        </a:lnTo>
                        <a:lnTo>
                          <a:pt x="4" y="14"/>
                        </a:lnTo>
                        <a:lnTo>
                          <a:pt x="8" y="19"/>
                        </a:lnTo>
                        <a:lnTo>
                          <a:pt x="13" y="27"/>
                        </a:lnTo>
                        <a:lnTo>
                          <a:pt x="17" y="36"/>
                        </a:lnTo>
                        <a:lnTo>
                          <a:pt x="18" y="44"/>
                        </a:lnTo>
                        <a:lnTo>
                          <a:pt x="16" y="52"/>
                        </a:lnTo>
                        <a:lnTo>
                          <a:pt x="13" y="57"/>
                        </a:lnTo>
                        <a:lnTo>
                          <a:pt x="8" y="61"/>
                        </a:lnTo>
                        <a:lnTo>
                          <a:pt x="7" y="61"/>
                        </a:lnTo>
                        <a:lnTo>
                          <a:pt x="10" y="72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80" name="Freeform 197"/>
                  <p:cNvSpPr>
                    <a:spLocks/>
                  </p:cNvSpPr>
                  <p:nvPr/>
                </p:nvSpPr>
                <p:spPr bwMode="auto">
                  <a:xfrm>
                    <a:off x="5551" y="2359"/>
                    <a:ext cx="141" cy="108"/>
                  </a:xfrm>
                  <a:custGeom>
                    <a:avLst/>
                    <a:gdLst>
                      <a:gd name="T0" fmla="*/ 1 w 141"/>
                      <a:gd name="T1" fmla="*/ 94 h 108"/>
                      <a:gd name="T2" fmla="*/ 2 w 141"/>
                      <a:gd name="T3" fmla="*/ 103 h 108"/>
                      <a:gd name="T4" fmla="*/ 21 w 141"/>
                      <a:gd name="T5" fmla="*/ 107 h 108"/>
                      <a:gd name="T6" fmla="*/ 39 w 141"/>
                      <a:gd name="T7" fmla="*/ 101 h 108"/>
                      <a:gd name="T8" fmla="*/ 60 w 141"/>
                      <a:gd name="T9" fmla="*/ 87 h 108"/>
                      <a:gd name="T10" fmla="*/ 80 w 141"/>
                      <a:gd name="T11" fmla="*/ 67 h 108"/>
                      <a:gd name="T12" fmla="*/ 99 w 141"/>
                      <a:gd name="T13" fmla="*/ 48 h 108"/>
                      <a:gd name="T14" fmla="*/ 116 w 141"/>
                      <a:gd name="T15" fmla="*/ 30 h 108"/>
                      <a:gd name="T16" fmla="*/ 129 w 141"/>
                      <a:gd name="T17" fmla="*/ 17 h 108"/>
                      <a:gd name="T18" fmla="*/ 140 w 141"/>
                      <a:gd name="T19" fmla="*/ 11 h 108"/>
                      <a:gd name="T20" fmla="*/ 136 w 141"/>
                      <a:gd name="T21" fmla="*/ 0 h 108"/>
                      <a:gd name="T22" fmla="*/ 122 w 141"/>
                      <a:gd name="T23" fmla="*/ 8 h 108"/>
                      <a:gd name="T24" fmla="*/ 106 w 141"/>
                      <a:gd name="T25" fmla="*/ 23 h 108"/>
                      <a:gd name="T26" fmla="*/ 89 w 141"/>
                      <a:gd name="T27" fmla="*/ 41 h 108"/>
                      <a:gd name="T28" fmla="*/ 70 w 141"/>
                      <a:gd name="T29" fmla="*/ 60 h 108"/>
                      <a:gd name="T30" fmla="*/ 54 w 141"/>
                      <a:gd name="T31" fmla="*/ 78 h 108"/>
                      <a:gd name="T32" fmla="*/ 35 w 141"/>
                      <a:gd name="T33" fmla="*/ 91 h 108"/>
                      <a:gd name="T34" fmla="*/ 19 w 141"/>
                      <a:gd name="T35" fmla="*/ 96 h 108"/>
                      <a:gd name="T36" fmla="*/ 9 w 141"/>
                      <a:gd name="T37" fmla="*/ 93 h 108"/>
                      <a:gd name="T38" fmla="*/ 10 w 141"/>
                      <a:gd name="T39" fmla="*/ 101 h 108"/>
                      <a:gd name="T40" fmla="*/ 9 w 141"/>
                      <a:gd name="T41" fmla="*/ 93 h 108"/>
                      <a:gd name="T42" fmla="*/ 5 w 141"/>
                      <a:gd name="T43" fmla="*/ 92 h 108"/>
                      <a:gd name="T44" fmla="*/ 1 w 141"/>
                      <a:gd name="T45" fmla="*/ 94 h 108"/>
                      <a:gd name="T46" fmla="*/ 0 w 141"/>
                      <a:gd name="T47" fmla="*/ 99 h 108"/>
                      <a:gd name="T48" fmla="*/ 2 w 141"/>
                      <a:gd name="T49" fmla="*/ 103 h 108"/>
                      <a:gd name="T50" fmla="*/ 1 w 141"/>
                      <a:gd name="T51" fmla="*/ 94 h 108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141"/>
                      <a:gd name="T79" fmla="*/ 0 h 108"/>
                      <a:gd name="T80" fmla="*/ 141 w 141"/>
                      <a:gd name="T81" fmla="*/ 108 h 108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141" h="108">
                        <a:moveTo>
                          <a:pt x="1" y="94"/>
                        </a:moveTo>
                        <a:lnTo>
                          <a:pt x="2" y="103"/>
                        </a:lnTo>
                        <a:lnTo>
                          <a:pt x="21" y="107"/>
                        </a:lnTo>
                        <a:lnTo>
                          <a:pt x="39" y="101"/>
                        </a:lnTo>
                        <a:lnTo>
                          <a:pt x="60" y="87"/>
                        </a:lnTo>
                        <a:lnTo>
                          <a:pt x="80" y="67"/>
                        </a:lnTo>
                        <a:lnTo>
                          <a:pt x="99" y="48"/>
                        </a:lnTo>
                        <a:lnTo>
                          <a:pt x="116" y="30"/>
                        </a:lnTo>
                        <a:lnTo>
                          <a:pt x="129" y="17"/>
                        </a:lnTo>
                        <a:lnTo>
                          <a:pt x="140" y="11"/>
                        </a:lnTo>
                        <a:lnTo>
                          <a:pt x="136" y="0"/>
                        </a:lnTo>
                        <a:lnTo>
                          <a:pt x="122" y="8"/>
                        </a:lnTo>
                        <a:lnTo>
                          <a:pt x="106" y="23"/>
                        </a:lnTo>
                        <a:lnTo>
                          <a:pt x="89" y="41"/>
                        </a:lnTo>
                        <a:lnTo>
                          <a:pt x="70" y="60"/>
                        </a:lnTo>
                        <a:lnTo>
                          <a:pt x="54" y="78"/>
                        </a:lnTo>
                        <a:lnTo>
                          <a:pt x="35" y="91"/>
                        </a:lnTo>
                        <a:lnTo>
                          <a:pt x="19" y="96"/>
                        </a:lnTo>
                        <a:lnTo>
                          <a:pt x="9" y="93"/>
                        </a:lnTo>
                        <a:lnTo>
                          <a:pt x="10" y="101"/>
                        </a:lnTo>
                        <a:lnTo>
                          <a:pt x="9" y="93"/>
                        </a:lnTo>
                        <a:lnTo>
                          <a:pt x="5" y="92"/>
                        </a:lnTo>
                        <a:lnTo>
                          <a:pt x="1" y="94"/>
                        </a:lnTo>
                        <a:lnTo>
                          <a:pt x="0" y="99"/>
                        </a:lnTo>
                        <a:lnTo>
                          <a:pt x="2" y="103"/>
                        </a:lnTo>
                        <a:lnTo>
                          <a:pt x="1" y="94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81" name="Freeform 198"/>
                  <p:cNvSpPr>
                    <a:spLocks/>
                  </p:cNvSpPr>
                  <p:nvPr/>
                </p:nvSpPr>
                <p:spPr bwMode="auto">
                  <a:xfrm>
                    <a:off x="5235" y="1955"/>
                    <a:ext cx="407" cy="306"/>
                  </a:xfrm>
                  <a:custGeom>
                    <a:avLst/>
                    <a:gdLst>
                      <a:gd name="T0" fmla="*/ 399 w 407"/>
                      <a:gd name="T1" fmla="*/ 292 h 306"/>
                      <a:gd name="T2" fmla="*/ 405 w 407"/>
                      <a:gd name="T3" fmla="*/ 295 h 306"/>
                      <a:gd name="T4" fmla="*/ 393 w 407"/>
                      <a:gd name="T5" fmla="*/ 279 h 306"/>
                      <a:gd name="T6" fmla="*/ 374 w 407"/>
                      <a:gd name="T7" fmla="*/ 259 h 306"/>
                      <a:gd name="T8" fmla="*/ 354 w 407"/>
                      <a:gd name="T9" fmla="*/ 239 h 306"/>
                      <a:gd name="T10" fmla="*/ 329 w 407"/>
                      <a:gd name="T11" fmla="*/ 216 h 306"/>
                      <a:gd name="T12" fmla="*/ 301 w 407"/>
                      <a:gd name="T13" fmla="*/ 193 h 306"/>
                      <a:gd name="T14" fmla="*/ 272 w 407"/>
                      <a:gd name="T15" fmla="*/ 168 h 306"/>
                      <a:gd name="T16" fmla="*/ 240 w 407"/>
                      <a:gd name="T17" fmla="*/ 144 h 306"/>
                      <a:gd name="T18" fmla="*/ 208 w 407"/>
                      <a:gd name="T19" fmla="*/ 120 h 306"/>
                      <a:gd name="T20" fmla="*/ 176 w 407"/>
                      <a:gd name="T21" fmla="*/ 96 h 306"/>
                      <a:gd name="T22" fmla="*/ 145 w 407"/>
                      <a:gd name="T23" fmla="*/ 75 h 306"/>
                      <a:gd name="T24" fmla="*/ 113 w 407"/>
                      <a:gd name="T25" fmla="*/ 55 h 306"/>
                      <a:gd name="T26" fmla="*/ 85 w 407"/>
                      <a:gd name="T27" fmla="*/ 37 h 306"/>
                      <a:gd name="T28" fmla="*/ 59 w 407"/>
                      <a:gd name="T29" fmla="*/ 23 h 306"/>
                      <a:gd name="T30" fmla="*/ 37 w 407"/>
                      <a:gd name="T31" fmla="*/ 10 h 306"/>
                      <a:gd name="T32" fmla="*/ 17 w 407"/>
                      <a:gd name="T33" fmla="*/ 3 h 306"/>
                      <a:gd name="T34" fmla="*/ 2 w 407"/>
                      <a:gd name="T35" fmla="*/ 0 h 306"/>
                      <a:gd name="T36" fmla="*/ 0 w 407"/>
                      <a:gd name="T37" fmla="*/ 11 h 306"/>
                      <a:gd name="T38" fmla="*/ 15 w 407"/>
                      <a:gd name="T39" fmla="*/ 13 h 306"/>
                      <a:gd name="T40" fmla="*/ 32 w 407"/>
                      <a:gd name="T41" fmla="*/ 20 h 306"/>
                      <a:gd name="T42" fmla="*/ 55 w 407"/>
                      <a:gd name="T43" fmla="*/ 33 h 306"/>
                      <a:gd name="T44" fmla="*/ 80 w 407"/>
                      <a:gd name="T45" fmla="*/ 47 h 306"/>
                      <a:gd name="T46" fmla="*/ 109 w 407"/>
                      <a:gd name="T47" fmla="*/ 65 h 306"/>
                      <a:gd name="T48" fmla="*/ 137 w 407"/>
                      <a:gd name="T49" fmla="*/ 85 h 306"/>
                      <a:gd name="T50" fmla="*/ 169 w 407"/>
                      <a:gd name="T51" fmla="*/ 106 h 306"/>
                      <a:gd name="T52" fmla="*/ 201 w 407"/>
                      <a:gd name="T53" fmla="*/ 130 h 306"/>
                      <a:gd name="T54" fmla="*/ 233 w 407"/>
                      <a:gd name="T55" fmla="*/ 153 h 306"/>
                      <a:gd name="T56" fmla="*/ 264 w 407"/>
                      <a:gd name="T57" fmla="*/ 178 h 306"/>
                      <a:gd name="T58" fmla="*/ 293 w 407"/>
                      <a:gd name="T59" fmla="*/ 203 h 306"/>
                      <a:gd name="T60" fmla="*/ 321 w 407"/>
                      <a:gd name="T61" fmla="*/ 226 h 306"/>
                      <a:gd name="T62" fmla="*/ 347 w 407"/>
                      <a:gd name="T63" fmla="*/ 248 h 306"/>
                      <a:gd name="T64" fmla="*/ 367 w 407"/>
                      <a:gd name="T65" fmla="*/ 269 h 306"/>
                      <a:gd name="T66" fmla="*/ 383 w 407"/>
                      <a:gd name="T67" fmla="*/ 285 h 306"/>
                      <a:gd name="T68" fmla="*/ 396 w 407"/>
                      <a:gd name="T69" fmla="*/ 302 h 306"/>
                      <a:gd name="T70" fmla="*/ 402 w 407"/>
                      <a:gd name="T71" fmla="*/ 305 h 306"/>
                      <a:gd name="T72" fmla="*/ 396 w 407"/>
                      <a:gd name="T73" fmla="*/ 302 h 306"/>
                      <a:gd name="T74" fmla="*/ 399 w 407"/>
                      <a:gd name="T75" fmla="*/ 304 h 306"/>
                      <a:gd name="T76" fmla="*/ 404 w 407"/>
                      <a:gd name="T77" fmla="*/ 303 h 306"/>
                      <a:gd name="T78" fmla="*/ 406 w 407"/>
                      <a:gd name="T79" fmla="*/ 299 h 306"/>
                      <a:gd name="T80" fmla="*/ 405 w 407"/>
                      <a:gd name="T81" fmla="*/ 295 h 306"/>
                      <a:gd name="T82" fmla="*/ 399 w 407"/>
                      <a:gd name="T83" fmla="*/ 292 h 30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407"/>
                      <a:gd name="T127" fmla="*/ 0 h 306"/>
                      <a:gd name="T128" fmla="*/ 407 w 407"/>
                      <a:gd name="T129" fmla="*/ 306 h 30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407" h="306">
                        <a:moveTo>
                          <a:pt x="399" y="292"/>
                        </a:moveTo>
                        <a:lnTo>
                          <a:pt x="405" y="295"/>
                        </a:lnTo>
                        <a:lnTo>
                          <a:pt x="393" y="279"/>
                        </a:lnTo>
                        <a:lnTo>
                          <a:pt x="374" y="259"/>
                        </a:lnTo>
                        <a:lnTo>
                          <a:pt x="354" y="239"/>
                        </a:lnTo>
                        <a:lnTo>
                          <a:pt x="329" y="216"/>
                        </a:lnTo>
                        <a:lnTo>
                          <a:pt x="301" y="193"/>
                        </a:lnTo>
                        <a:lnTo>
                          <a:pt x="272" y="168"/>
                        </a:lnTo>
                        <a:lnTo>
                          <a:pt x="240" y="144"/>
                        </a:lnTo>
                        <a:lnTo>
                          <a:pt x="208" y="120"/>
                        </a:lnTo>
                        <a:lnTo>
                          <a:pt x="176" y="96"/>
                        </a:lnTo>
                        <a:lnTo>
                          <a:pt x="145" y="75"/>
                        </a:lnTo>
                        <a:lnTo>
                          <a:pt x="113" y="55"/>
                        </a:lnTo>
                        <a:lnTo>
                          <a:pt x="85" y="37"/>
                        </a:lnTo>
                        <a:lnTo>
                          <a:pt x="59" y="23"/>
                        </a:lnTo>
                        <a:lnTo>
                          <a:pt x="37" y="10"/>
                        </a:lnTo>
                        <a:lnTo>
                          <a:pt x="17" y="3"/>
                        </a:lnTo>
                        <a:lnTo>
                          <a:pt x="2" y="0"/>
                        </a:lnTo>
                        <a:lnTo>
                          <a:pt x="0" y="11"/>
                        </a:lnTo>
                        <a:lnTo>
                          <a:pt x="15" y="13"/>
                        </a:lnTo>
                        <a:lnTo>
                          <a:pt x="32" y="20"/>
                        </a:lnTo>
                        <a:lnTo>
                          <a:pt x="55" y="33"/>
                        </a:lnTo>
                        <a:lnTo>
                          <a:pt x="80" y="47"/>
                        </a:lnTo>
                        <a:lnTo>
                          <a:pt x="109" y="65"/>
                        </a:lnTo>
                        <a:lnTo>
                          <a:pt x="137" y="85"/>
                        </a:lnTo>
                        <a:lnTo>
                          <a:pt x="169" y="106"/>
                        </a:lnTo>
                        <a:lnTo>
                          <a:pt x="201" y="130"/>
                        </a:lnTo>
                        <a:lnTo>
                          <a:pt x="233" y="153"/>
                        </a:lnTo>
                        <a:lnTo>
                          <a:pt x="264" y="178"/>
                        </a:lnTo>
                        <a:lnTo>
                          <a:pt x="293" y="203"/>
                        </a:lnTo>
                        <a:lnTo>
                          <a:pt x="321" y="226"/>
                        </a:lnTo>
                        <a:lnTo>
                          <a:pt x="347" y="248"/>
                        </a:lnTo>
                        <a:lnTo>
                          <a:pt x="367" y="269"/>
                        </a:lnTo>
                        <a:lnTo>
                          <a:pt x="383" y="285"/>
                        </a:lnTo>
                        <a:lnTo>
                          <a:pt x="396" y="302"/>
                        </a:lnTo>
                        <a:lnTo>
                          <a:pt x="402" y="305"/>
                        </a:lnTo>
                        <a:lnTo>
                          <a:pt x="396" y="302"/>
                        </a:lnTo>
                        <a:lnTo>
                          <a:pt x="399" y="304"/>
                        </a:lnTo>
                        <a:lnTo>
                          <a:pt x="404" y="303"/>
                        </a:lnTo>
                        <a:lnTo>
                          <a:pt x="406" y="299"/>
                        </a:lnTo>
                        <a:lnTo>
                          <a:pt x="405" y="295"/>
                        </a:lnTo>
                        <a:lnTo>
                          <a:pt x="399" y="292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82" name="Freeform 199"/>
                  <p:cNvSpPr>
                    <a:spLocks/>
                  </p:cNvSpPr>
                  <p:nvPr/>
                </p:nvSpPr>
                <p:spPr bwMode="auto">
                  <a:xfrm>
                    <a:off x="5633" y="2248"/>
                    <a:ext cx="60" cy="60"/>
                  </a:xfrm>
                  <a:custGeom>
                    <a:avLst/>
                    <a:gdLst>
                      <a:gd name="T0" fmla="*/ 55 w 60"/>
                      <a:gd name="T1" fmla="*/ 59 h 60"/>
                      <a:gd name="T2" fmla="*/ 59 w 60"/>
                      <a:gd name="T3" fmla="*/ 46 h 60"/>
                      <a:gd name="T4" fmla="*/ 58 w 60"/>
                      <a:gd name="T5" fmla="*/ 31 h 60"/>
                      <a:gd name="T6" fmla="*/ 51 w 60"/>
                      <a:gd name="T7" fmla="*/ 21 h 60"/>
                      <a:gd name="T8" fmla="*/ 43 w 60"/>
                      <a:gd name="T9" fmla="*/ 10 h 60"/>
                      <a:gd name="T10" fmla="*/ 32 w 60"/>
                      <a:gd name="T11" fmla="*/ 4 h 60"/>
                      <a:gd name="T12" fmla="*/ 21 w 60"/>
                      <a:gd name="T13" fmla="*/ 1 h 60"/>
                      <a:gd name="T14" fmla="*/ 11 w 60"/>
                      <a:gd name="T15" fmla="*/ 0 h 60"/>
                      <a:gd name="T16" fmla="*/ 0 w 60"/>
                      <a:gd name="T17" fmla="*/ 0 h 60"/>
                      <a:gd name="T18" fmla="*/ 4 w 60"/>
                      <a:gd name="T19" fmla="*/ 12 h 60"/>
                      <a:gd name="T20" fmla="*/ 10 w 60"/>
                      <a:gd name="T21" fmla="*/ 10 h 60"/>
                      <a:gd name="T22" fmla="*/ 19 w 60"/>
                      <a:gd name="T23" fmla="*/ 12 h 60"/>
                      <a:gd name="T24" fmla="*/ 27 w 60"/>
                      <a:gd name="T25" fmla="*/ 14 h 60"/>
                      <a:gd name="T26" fmla="*/ 36 w 60"/>
                      <a:gd name="T27" fmla="*/ 20 h 60"/>
                      <a:gd name="T28" fmla="*/ 42 w 60"/>
                      <a:gd name="T29" fmla="*/ 27 h 60"/>
                      <a:gd name="T30" fmla="*/ 46 w 60"/>
                      <a:gd name="T31" fmla="*/ 35 h 60"/>
                      <a:gd name="T32" fmla="*/ 46 w 60"/>
                      <a:gd name="T33" fmla="*/ 43 h 60"/>
                      <a:gd name="T34" fmla="*/ 44 w 60"/>
                      <a:gd name="T35" fmla="*/ 54 h 60"/>
                      <a:gd name="T36" fmla="*/ 55 w 60"/>
                      <a:gd name="T37" fmla="*/ 59 h 60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60"/>
                      <a:gd name="T58" fmla="*/ 0 h 60"/>
                      <a:gd name="T59" fmla="*/ 60 w 60"/>
                      <a:gd name="T60" fmla="*/ 60 h 60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60" h="60">
                        <a:moveTo>
                          <a:pt x="55" y="59"/>
                        </a:moveTo>
                        <a:lnTo>
                          <a:pt x="59" y="46"/>
                        </a:lnTo>
                        <a:lnTo>
                          <a:pt x="58" y="31"/>
                        </a:lnTo>
                        <a:lnTo>
                          <a:pt x="51" y="21"/>
                        </a:lnTo>
                        <a:lnTo>
                          <a:pt x="43" y="10"/>
                        </a:lnTo>
                        <a:lnTo>
                          <a:pt x="32" y="4"/>
                        </a:lnTo>
                        <a:lnTo>
                          <a:pt x="21" y="1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4" y="12"/>
                        </a:lnTo>
                        <a:lnTo>
                          <a:pt x="10" y="10"/>
                        </a:lnTo>
                        <a:lnTo>
                          <a:pt x="19" y="12"/>
                        </a:lnTo>
                        <a:lnTo>
                          <a:pt x="27" y="14"/>
                        </a:lnTo>
                        <a:lnTo>
                          <a:pt x="36" y="20"/>
                        </a:lnTo>
                        <a:lnTo>
                          <a:pt x="42" y="27"/>
                        </a:lnTo>
                        <a:lnTo>
                          <a:pt x="46" y="35"/>
                        </a:lnTo>
                        <a:lnTo>
                          <a:pt x="46" y="43"/>
                        </a:lnTo>
                        <a:lnTo>
                          <a:pt x="44" y="54"/>
                        </a:lnTo>
                        <a:lnTo>
                          <a:pt x="55" y="59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83" name="Freeform 200"/>
                  <p:cNvSpPr>
                    <a:spLocks/>
                  </p:cNvSpPr>
                  <p:nvPr/>
                </p:nvSpPr>
                <p:spPr bwMode="auto">
                  <a:xfrm>
                    <a:off x="5677" y="2301"/>
                    <a:ext cx="11" cy="9"/>
                  </a:xfrm>
                  <a:custGeom>
                    <a:avLst/>
                    <a:gdLst>
                      <a:gd name="T0" fmla="*/ 0 w 11"/>
                      <a:gd name="T1" fmla="*/ 0 h 9"/>
                      <a:gd name="T2" fmla="*/ 0 w 11"/>
                      <a:gd name="T3" fmla="*/ 5 h 9"/>
                      <a:gd name="T4" fmla="*/ 3 w 11"/>
                      <a:gd name="T5" fmla="*/ 8 h 9"/>
                      <a:gd name="T6" fmla="*/ 7 w 11"/>
                      <a:gd name="T7" fmla="*/ 7 h 9"/>
                      <a:gd name="T8" fmla="*/ 10 w 11"/>
                      <a:gd name="T9" fmla="*/ 5 h 9"/>
                      <a:gd name="T10" fmla="*/ 0 w 11"/>
                      <a:gd name="T11" fmla="*/ 0 h 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1"/>
                      <a:gd name="T19" fmla="*/ 0 h 9"/>
                      <a:gd name="T20" fmla="*/ 11 w 11"/>
                      <a:gd name="T21" fmla="*/ 9 h 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1" h="9">
                        <a:moveTo>
                          <a:pt x="0" y="0"/>
                        </a:moveTo>
                        <a:lnTo>
                          <a:pt x="0" y="5"/>
                        </a:lnTo>
                        <a:lnTo>
                          <a:pt x="3" y="8"/>
                        </a:lnTo>
                        <a:lnTo>
                          <a:pt x="7" y="7"/>
                        </a:lnTo>
                        <a:lnTo>
                          <a:pt x="10" y="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84" name="Freeform 201"/>
                  <p:cNvSpPr>
                    <a:spLocks/>
                  </p:cNvSpPr>
                  <p:nvPr/>
                </p:nvSpPr>
                <p:spPr bwMode="auto">
                  <a:xfrm>
                    <a:off x="5314" y="2200"/>
                    <a:ext cx="177" cy="179"/>
                  </a:xfrm>
                  <a:custGeom>
                    <a:avLst/>
                    <a:gdLst>
                      <a:gd name="T0" fmla="*/ 12 w 177"/>
                      <a:gd name="T1" fmla="*/ 133 h 179"/>
                      <a:gd name="T2" fmla="*/ 5 w 177"/>
                      <a:gd name="T3" fmla="*/ 119 h 179"/>
                      <a:gd name="T4" fmla="*/ 2 w 177"/>
                      <a:gd name="T5" fmla="*/ 105 h 179"/>
                      <a:gd name="T6" fmla="*/ 0 w 177"/>
                      <a:gd name="T7" fmla="*/ 90 h 179"/>
                      <a:gd name="T8" fmla="*/ 1 w 177"/>
                      <a:gd name="T9" fmla="*/ 74 h 179"/>
                      <a:gd name="T10" fmla="*/ 6 w 177"/>
                      <a:gd name="T11" fmla="*/ 57 h 179"/>
                      <a:gd name="T12" fmla="*/ 14 w 177"/>
                      <a:gd name="T13" fmla="*/ 41 h 179"/>
                      <a:gd name="T14" fmla="*/ 25 w 177"/>
                      <a:gd name="T15" fmla="*/ 28 h 179"/>
                      <a:gd name="T16" fmla="*/ 38 w 177"/>
                      <a:gd name="T17" fmla="*/ 17 h 179"/>
                      <a:gd name="T18" fmla="*/ 52 w 177"/>
                      <a:gd name="T19" fmla="*/ 9 h 179"/>
                      <a:gd name="T20" fmla="*/ 68 w 177"/>
                      <a:gd name="T21" fmla="*/ 3 h 179"/>
                      <a:gd name="T22" fmla="*/ 85 w 177"/>
                      <a:gd name="T23" fmla="*/ 0 h 179"/>
                      <a:gd name="T24" fmla="*/ 103 w 177"/>
                      <a:gd name="T25" fmla="*/ 2 h 179"/>
                      <a:gd name="T26" fmla="*/ 121 w 177"/>
                      <a:gd name="T27" fmla="*/ 7 h 179"/>
                      <a:gd name="T28" fmla="*/ 136 w 177"/>
                      <a:gd name="T29" fmla="*/ 15 h 179"/>
                      <a:gd name="T30" fmla="*/ 149 w 177"/>
                      <a:gd name="T31" fmla="*/ 26 h 179"/>
                      <a:gd name="T32" fmla="*/ 159 w 177"/>
                      <a:gd name="T33" fmla="*/ 38 h 179"/>
                      <a:gd name="T34" fmla="*/ 168 w 177"/>
                      <a:gd name="T35" fmla="*/ 53 h 179"/>
                      <a:gd name="T36" fmla="*/ 174 w 177"/>
                      <a:gd name="T37" fmla="*/ 69 h 179"/>
                      <a:gd name="T38" fmla="*/ 176 w 177"/>
                      <a:gd name="T39" fmla="*/ 87 h 179"/>
                      <a:gd name="T40" fmla="*/ 175 w 177"/>
                      <a:gd name="T41" fmla="*/ 104 h 179"/>
                      <a:gd name="T42" fmla="*/ 170 w 177"/>
                      <a:gd name="T43" fmla="*/ 121 h 179"/>
                      <a:gd name="T44" fmla="*/ 162 w 177"/>
                      <a:gd name="T45" fmla="*/ 137 h 179"/>
                      <a:gd name="T46" fmla="*/ 151 w 177"/>
                      <a:gd name="T47" fmla="*/ 150 h 179"/>
                      <a:gd name="T48" fmla="*/ 138 w 177"/>
                      <a:gd name="T49" fmla="*/ 160 h 179"/>
                      <a:gd name="T50" fmla="*/ 124 w 177"/>
                      <a:gd name="T51" fmla="*/ 169 h 179"/>
                      <a:gd name="T52" fmla="*/ 108 w 177"/>
                      <a:gd name="T53" fmla="*/ 175 h 179"/>
                      <a:gd name="T54" fmla="*/ 91 w 177"/>
                      <a:gd name="T55" fmla="*/ 178 h 179"/>
                      <a:gd name="T56" fmla="*/ 73 w 177"/>
                      <a:gd name="T57" fmla="*/ 176 h 179"/>
                      <a:gd name="T58" fmla="*/ 63 w 177"/>
                      <a:gd name="T59" fmla="*/ 174 h 179"/>
                      <a:gd name="T60" fmla="*/ 53 w 177"/>
                      <a:gd name="T61" fmla="*/ 170 h 179"/>
                      <a:gd name="T62" fmla="*/ 45 w 177"/>
                      <a:gd name="T63" fmla="*/ 165 h 179"/>
                      <a:gd name="T64" fmla="*/ 36 w 177"/>
                      <a:gd name="T65" fmla="*/ 161 h 179"/>
                      <a:gd name="T66" fmla="*/ 29 w 177"/>
                      <a:gd name="T67" fmla="*/ 154 h 179"/>
                      <a:gd name="T68" fmla="*/ 22 w 177"/>
                      <a:gd name="T69" fmla="*/ 147 h 179"/>
                      <a:gd name="T70" fmla="*/ 16 w 177"/>
                      <a:gd name="T71" fmla="*/ 141 h 179"/>
                      <a:gd name="T72" fmla="*/ 12 w 177"/>
                      <a:gd name="T73" fmla="*/ 133 h 179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177"/>
                      <a:gd name="T112" fmla="*/ 0 h 179"/>
                      <a:gd name="T113" fmla="*/ 177 w 177"/>
                      <a:gd name="T114" fmla="*/ 179 h 179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177" h="179">
                        <a:moveTo>
                          <a:pt x="12" y="133"/>
                        </a:moveTo>
                        <a:lnTo>
                          <a:pt x="5" y="119"/>
                        </a:lnTo>
                        <a:lnTo>
                          <a:pt x="2" y="105"/>
                        </a:lnTo>
                        <a:lnTo>
                          <a:pt x="0" y="90"/>
                        </a:lnTo>
                        <a:lnTo>
                          <a:pt x="1" y="74"/>
                        </a:lnTo>
                        <a:lnTo>
                          <a:pt x="6" y="57"/>
                        </a:lnTo>
                        <a:lnTo>
                          <a:pt x="14" y="41"/>
                        </a:lnTo>
                        <a:lnTo>
                          <a:pt x="25" y="28"/>
                        </a:lnTo>
                        <a:lnTo>
                          <a:pt x="38" y="17"/>
                        </a:lnTo>
                        <a:lnTo>
                          <a:pt x="52" y="9"/>
                        </a:lnTo>
                        <a:lnTo>
                          <a:pt x="68" y="3"/>
                        </a:lnTo>
                        <a:lnTo>
                          <a:pt x="85" y="0"/>
                        </a:lnTo>
                        <a:lnTo>
                          <a:pt x="103" y="2"/>
                        </a:lnTo>
                        <a:lnTo>
                          <a:pt x="121" y="7"/>
                        </a:lnTo>
                        <a:lnTo>
                          <a:pt x="136" y="15"/>
                        </a:lnTo>
                        <a:lnTo>
                          <a:pt x="149" y="26"/>
                        </a:lnTo>
                        <a:lnTo>
                          <a:pt x="159" y="38"/>
                        </a:lnTo>
                        <a:lnTo>
                          <a:pt x="168" y="53"/>
                        </a:lnTo>
                        <a:lnTo>
                          <a:pt x="174" y="69"/>
                        </a:lnTo>
                        <a:lnTo>
                          <a:pt x="176" y="87"/>
                        </a:lnTo>
                        <a:lnTo>
                          <a:pt x="175" y="104"/>
                        </a:lnTo>
                        <a:lnTo>
                          <a:pt x="170" y="121"/>
                        </a:lnTo>
                        <a:lnTo>
                          <a:pt x="162" y="137"/>
                        </a:lnTo>
                        <a:lnTo>
                          <a:pt x="151" y="150"/>
                        </a:lnTo>
                        <a:lnTo>
                          <a:pt x="138" y="160"/>
                        </a:lnTo>
                        <a:lnTo>
                          <a:pt x="124" y="169"/>
                        </a:lnTo>
                        <a:lnTo>
                          <a:pt x="108" y="175"/>
                        </a:lnTo>
                        <a:lnTo>
                          <a:pt x="91" y="178"/>
                        </a:lnTo>
                        <a:lnTo>
                          <a:pt x="73" y="176"/>
                        </a:lnTo>
                        <a:lnTo>
                          <a:pt x="63" y="174"/>
                        </a:lnTo>
                        <a:lnTo>
                          <a:pt x="53" y="170"/>
                        </a:lnTo>
                        <a:lnTo>
                          <a:pt x="45" y="165"/>
                        </a:lnTo>
                        <a:lnTo>
                          <a:pt x="36" y="161"/>
                        </a:lnTo>
                        <a:lnTo>
                          <a:pt x="29" y="154"/>
                        </a:lnTo>
                        <a:lnTo>
                          <a:pt x="22" y="147"/>
                        </a:lnTo>
                        <a:lnTo>
                          <a:pt x="16" y="141"/>
                        </a:lnTo>
                        <a:lnTo>
                          <a:pt x="12" y="133"/>
                        </a:lnTo>
                      </a:path>
                    </a:pathLst>
                  </a:custGeom>
                  <a:solidFill>
                    <a:srgbClr val="CC00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85" name="Freeform 202"/>
                  <p:cNvSpPr>
                    <a:spLocks/>
                  </p:cNvSpPr>
                  <p:nvPr/>
                </p:nvSpPr>
                <p:spPr bwMode="auto">
                  <a:xfrm>
                    <a:off x="5308" y="2273"/>
                    <a:ext cx="24" cy="65"/>
                  </a:xfrm>
                  <a:custGeom>
                    <a:avLst/>
                    <a:gdLst>
                      <a:gd name="T0" fmla="*/ 0 w 24"/>
                      <a:gd name="T1" fmla="*/ 0 h 65"/>
                      <a:gd name="T2" fmla="*/ 0 w 24"/>
                      <a:gd name="T3" fmla="*/ 0 h 65"/>
                      <a:gd name="T4" fmla="*/ 1 w 24"/>
                      <a:gd name="T5" fmla="*/ 17 h 65"/>
                      <a:gd name="T6" fmla="*/ 2 w 24"/>
                      <a:gd name="T7" fmla="*/ 32 h 65"/>
                      <a:gd name="T8" fmla="*/ 5 w 24"/>
                      <a:gd name="T9" fmla="*/ 48 h 65"/>
                      <a:gd name="T10" fmla="*/ 13 w 24"/>
                      <a:gd name="T11" fmla="*/ 64 h 65"/>
                      <a:gd name="T12" fmla="*/ 23 w 24"/>
                      <a:gd name="T13" fmla="*/ 57 h 65"/>
                      <a:gd name="T14" fmla="*/ 16 w 24"/>
                      <a:gd name="T15" fmla="*/ 45 h 65"/>
                      <a:gd name="T16" fmla="*/ 13 w 24"/>
                      <a:gd name="T17" fmla="*/ 32 h 65"/>
                      <a:gd name="T18" fmla="*/ 11 w 24"/>
                      <a:gd name="T19" fmla="*/ 18 h 65"/>
                      <a:gd name="T20" fmla="*/ 14 w 24"/>
                      <a:gd name="T21" fmla="*/ 2 h 65"/>
                      <a:gd name="T22" fmla="*/ 0 w 24"/>
                      <a:gd name="T23" fmla="*/ 0 h 65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24"/>
                      <a:gd name="T37" fmla="*/ 0 h 65"/>
                      <a:gd name="T38" fmla="*/ 24 w 24"/>
                      <a:gd name="T39" fmla="*/ 65 h 65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24" h="65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" y="17"/>
                        </a:lnTo>
                        <a:lnTo>
                          <a:pt x="2" y="32"/>
                        </a:lnTo>
                        <a:lnTo>
                          <a:pt x="5" y="48"/>
                        </a:lnTo>
                        <a:lnTo>
                          <a:pt x="13" y="64"/>
                        </a:lnTo>
                        <a:lnTo>
                          <a:pt x="23" y="57"/>
                        </a:lnTo>
                        <a:lnTo>
                          <a:pt x="16" y="45"/>
                        </a:lnTo>
                        <a:lnTo>
                          <a:pt x="13" y="32"/>
                        </a:lnTo>
                        <a:lnTo>
                          <a:pt x="11" y="18"/>
                        </a:lnTo>
                        <a:lnTo>
                          <a:pt x="14" y="2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86" name="Freeform 203"/>
                  <p:cNvSpPr>
                    <a:spLocks/>
                  </p:cNvSpPr>
                  <p:nvPr/>
                </p:nvSpPr>
                <p:spPr bwMode="auto">
                  <a:xfrm>
                    <a:off x="5309" y="2194"/>
                    <a:ext cx="110" cy="81"/>
                  </a:xfrm>
                  <a:custGeom>
                    <a:avLst/>
                    <a:gdLst>
                      <a:gd name="T0" fmla="*/ 109 w 110"/>
                      <a:gd name="T1" fmla="*/ 1 h 81"/>
                      <a:gd name="T2" fmla="*/ 109 w 110"/>
                      <a:gd name="T3" fmla="*/ 1 h 81"/>
                      <a:gd name="T4" fmla="*/ 92 w 110"/>
                      <a:gd name="T5" fmla="*/ 0 h 81"/>
                      <a:gd name="T6" fmla="*/ 73 w 110"/>
                      <a:gd name="T7" fmla="*/ 3 h 81"/>
                      <a:gd name="T8" fmla="*/ 55 w 110"/>
                      <a:gd name="T9" fmla="*/ 8 h 81"/>
                      <a:gd name="T10" fmla="*/ 39 w 110"/>
                      <a:gd name="T11" fmla="*/ 18 h 81"/>
                      <a:gd name="T12" fmla="*/ 25 w 110"/>
                      <a:gd name="T13" fmla="*/ 30 h 81"/>
                      <a:gd name="T14" fmla="*/ 14 w 110"/>
                      <a:gd name="T15" fmla="*/ 44 h 81"/>
                      <a:gd name="T16" fmla="*/ 6 w 110"/>
                      <a:gd name="T17" fmla="*/ 61 h 81"/>
                      <a:gd name="T18" fmla="*/ 0 w 110"/>
                      <a:gd name="T19" fmla="*/ 78 h 81"/>
                      <a:gd name="T20" fmla="*/ 13 w 110"/>
                      <a:gd name="T21" fmla="*/ 80 h 81"/>
                      <a:gd name="T22" fmla="*/ 16 w 110"/>
                      <a:gd name="T23" fmla="*/ 63 h 81"/>
                      <a:gd name="T24" fmla="*/ 24 w 110"/>
                      <a:gd name="T25" fmla="*/ 49 h 81"/>
                      <a:gd name="T26" fmla="*/ 35 w 110"/>
                      <a:gd name="T27" fmla="*/ 37 h 81"/>
                      <a:gd name="T28" fmla="*/ 46 w 110"/>
                      <a:gd name="T29" fmla="*/ 27 h 81"/>
                      <a:gd name="T30" fmla="*/ 59 w 110"/>
                      <a:gd name="T31" fmla="*/ 20 h 81"/>
                      <a:gd name="T32" fmla="*/ 74 w 110"/>
                      <a:gd name="T33" fmla="*/ 14 h 81"/>
                      <a:gd name="T34" fmla="*/ 90 w 110"/>
                      <a:gd name="T35" fmla="*/ 11 h 81"/>
                      <a:gd name="T36" fmla="*/ 107 w 110"/>
                      <a:gd name="T37" fmla="*/ 15 h 81"/>
                      <a:gd name="T38" fmla="*/ 109 w 110"/>
                      <a:gd name="T39" fmla="*/ 1 h 81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110"/>
                      <a:gd name="T61" fmla="*/ 0 h 81"/>
                      <a:gd name="T62" fmla="*/ 110 w 110"/>
                      <a:gd name="T63" fmla="*/ 81 h 81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110" h="81">
                        <a:moveTo>
                          <a:pt x="109" y="1"/>
                        </a:moveTo>
                        <a:lnTo>
                          <a:pt x="109" y="1"/>
                        </a:lnTo>
                        <a:lnTo>
                          <a:pt x="92" y="0"/>
                        </a:lnTo>
                        <a:lnTo>
                          <a:pt x="73" y="3"/>
                        </a:lnTo>
                        <a:lnTo>
                          <a:pt x="55" y="8"/>
                        </a:lnTo>
                        <a:lnTo>
                          <a:pt x="39" y="18"/>
                        </a:lnTo>
                        <a:lnTo>
                          <a:pt x="25" y="30"/>
                        </a:lnTo>
                        <a:lnTo>
                          <a:pt x="14" y="44"/>
                        </a:lnTo>
                        <a:lnTo>
                          <a:pt x="6" y="61"/>
                        </a:lnTo>
                        <a:lnTo>
                          <a:pt x="0" y="78"/>
                        </a:lnTo>
                        <a:lnTo>
                          <a:pt x="13" y="80"/>
                        </a:lnTo>
                        <a:lnTo>
                          <a:pt x="16" y="63"/>
                        </a:lnTo>
                        <a:lnTo>
                          <a:pt x="24" y="49"/>
                        </a:lnTo>
                        <a:lnTo>
                          <a:pt x="35" y="37"/>
                        </a:lnTo>
                        <a:lnTo>
                          <a:pt x="46" y="27"/>
                        </a:lnTo>
                        <a:lnTo>
                          <a:pt x="59" y="20"/>
                        </a:lnTo>
                        <a:lnTo>
                          <a:pt x="74" y="14"/>
                        </a:lnTo>
                        <a:lnTo>
                          <a:pt x="90" y="11"/>
                        </a:lnTo>
                        <a:lnTo>
                          <a:pt x="107" y="15"/>
                        </a:lnTo>
                        <a:lnTo>
                          <a:pt x="109" y="1"/>
                        </a:lnTo>
                      </a:path>
                    </a:pathLst>
                  </a:custGeom>
                  <a:solidFill>
                    <a:srgbClr val="FFFF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87" name="Freeform 204"/>
                  <p:cNvSpPr>
                    <a:spLocks/>
                  </p:cNvSpPr>
                  <p:nvPr/>
                </p:nvSpPr>
                <p:spPr bwMode="auto">
                  <a:xfrm>
                    <a:off x="5417" y="2196"/>
                    <a:ext cx="81" cy="110"/>
                  </a:xfrm>
                  <a:custGeom>
                    <a:avLst/>
                    <a:gdLst>
                      <a:gd name="T0" fmla="*/ 79 w 81"/>
                      <a:gd name="T1" fmla="*/ 109 h 110"/>
                      <a:gd name="T2" fmla="*/ 79 w 81"/>
                      <a:gd name="T3" fmla="*/ 109 h 110"/>
                      <a:gd name="T4" fmla="*/ 80 w 81"/>
                      <a:gd name="T5" fmla="*/ 92 h 110"/>
                      <a:gd name="T6" fmla="*/ 77 w 81"/>
                      <a:gd name="T7" fmla="*/ 73 h 110"/>
                      <a:gd name="T8" fmla="*/ 72 w 81"/>
                      <a:gd name="T9" fmla="*/ 55 h 110"/>
                      <a:gd name="T10" fmla="*/ 62 w 81"/>
                      <a:gd name="T11" fmla="*/ 39 h 110"/>
                      <a:gd name="T12" fmla="*/ 51 w 81"/>
                      <a:gd name="T13" fmla="*/ 25 h 110"/>
                      <a:gd name="T14" fmla="*/ 36 w 81"/>
                      <a:gd name="T15" fmla="*/ 14 h 110"/>
                      <a:gd name="T16" fmla="*/ 19 w 81"/>
                      <a:gd name="T17" fmla="*/ 5 h 110"/>
                      <a:gd name="T18" fmla="*/ 2 w 81"/>
                      <a:gd name="T19" fmla="*/ 0 h 110"/>
                      <a:gd name="T20" fmla="*/ 0 w 81"/>
                      <a:gd name="T21" fmla="*/ 13 h 110"/>
                      <a:gd name="T22" fmla="*/ 17 w 81"/>
                      <a:gd name="T23" fmla="*/ 16 h 110"/>
                      <a:gd name="T24" fmla="*/ 31 w 81"/>
                      <a:gd name="T25" fmla="*/ 24 h 110"/>
                      <a:gd name="T26" fmla="*/ 44 w 81"/>
                      <a:gd name="T27" fmla="*/ 35 h 110"/>
                      <a:gd name="T28" fmla="*/ 53 w 81"/>
                      <a:gd name="T29" fmla="*/ 46 h 110"/>
                      <a:gd name="T30" fmla="*/ 60 w 81"/>
                      <a:gd name="T31" fmla="*/ 59 h 110"/>
                      <a:gd name="T32" fmla="*/ 66 w 81"/>
                      <a:gd name="T33" fmla="*/ 73 h 110"/>
                      <a:gd name="T34" fmla="*/ 69 w 81"/>
                      <a:gd name="T35" fmla="*/ 90 h 110"/>
                      <a:gd name="T36" fmla="*/ 66 w 81"/>
                      <a:gd name="T37" fmla="*/ 107 h 110"/>
                      <a:gd name="T38" fmla="*/ 79 w 81"/>
                      <a:gd name="T39" fmla="*/ 109 h 110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81"/>
                      <a:gd name="T61" fmla="*/ 0 h 110"/>
                      <a:gd name="T62" fmla="*/ 81 w 81"/>
                      <a:gd name="T63" fmla="*/ 110 h 110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81" h="110">
                        <a:moveTo>
                          <a:pt x="79" y="109"/>
                        </a:moveTo>
                        <a:lnTo>
                          <a:pt x="79" y="109"/>
                        </a:lnTo>
                        <a:lnTo>
                          <a:pt x="80" y="92"/>
                        </a:lnTo>
                        <a:lnTo>
                          <a:pt x="77" y="73"/>
                        </a:lnTo>
                        <a:lnTo>
                          <a:pt x="72" y="55"/>
                        </a:lnTo>
                        <a:lnTo>
                          <a:pt x="62" y="39"/>
                        </a:lnTo>
                        <a:lnTo>
                          <a:pt x="51" y="25"/>
                        </a:lnTo>
                        <a:lnTo>
                          <a:pt x="36" y="14"/>
                        </a:lnTo>
                        <a:lnTo>
                          <a:pt x="19" y="5"/>
                        </a:lnTo>
                        <a:lnTo>
                          <a:pt x="2" y="0"/>
                        </a:lnTo>
                        <a:lnTo>
                          <a:pt x="0" y="13"/>
                        </a:lnTo>
                        <a:lnTo>
                          <a:pt x="17" y="16"/>
                        </a:lnTo>
                        <a:lnTo>
                          <a:pt x="31" y="24"/>
                        </a:lnTo>
                        <a:lnTo>
                          <a:pt x="44" y="35"/>
                        </a:lnTo>
                        <a:lnTo>
                          <a:pt x="53" y="46"/>
                        </a:lnTo>
                        <a:lnTo>
                          <a:pt x="60" y="59"/>
                        </a:lnTo>
                        <a:lnTo>
                          <a:pt x="66" y="73"/>
                        </a:lnTo>
                        <a:lnTo>
                          <a:pt x="69" y="90"/>
                        </a:lnTo>
                        <a:lnTo>
                          <a:pt x="66" y="107"/>
                        </a:lnTo>
                        <a:lnTo>
                          <a:pt x="79" y="109"/>
                        </a:lnTo>
                      </a:path>
                    </a:pathLst>
                  </a:custGeom>
                  <a:solidFill>
                    <a:srgbClr val="FFFF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88" name="Freeform 205"/>
                  <p:cNvSpPr>
                    <a:spLocks/>
                  </p:cNvSpPr>
                  <p:nvPr/>
                </p:nvSpPr>
                <p:spPr bwMode="auto">
                  <a:xfrm>
                    <a:off x="5386" y="2303"/>
                    <a:ext cx="110" cy="81"/>
                  </a:xfrm>
                  <a:custGeom>
                    <a:avLst/>
                    <a:gdLst>
                      <a:gd name="T0" fmla="*/ 0 w 110"/>
                      <a:gd name="T1" fmla="*/ 79 h 81"/>
                      <a:gd name="T2" fmla="*/ 0 w 110"/>
                      <a:gd name="T3" fmla="*/ 79 h 81"/>
                      <a:gd name="T4" fmla="*/ 18 w 110"/>
                      <a:gd name="T5" fmla="*/ 80 h 81"/>
                      <a:gd name="T6" fmla="*/ 36 w 110"/>
                      <a:gd name="T7" fmla="*/ 77 h 81"/>
                      <a:gd name="T8" fmla="*/ 54 w 110"/>
                      <a:gd name="T9" fmla="*/ 72 h 81"/>
                      <a:gd name="T10" fmla="*/ 70 w 110"/>
                      <a:gd name="T11" fmla="*/ 62 h 81"/>
                      <a:gd name="T12" fmla="*/ 84 w 110"/>
                      <a:gd name="T13" fmla="*/ 51 h 81"/>
                      <a:gd name="T14" fmla="*/ 95 w 110"/>
                      <a:gd name="T15" fmla="*/ 36 h 81"/>
                      <a:gd name="T16" fmla="*/ 104 w 110"/>
                      <a:gd name="T17" fmla="*/ 19 h 81"/>
                      <a:gd name="T18" fmla="*/ 109 w 110"/>
                      <a:gd name="T19" fmla="*/ 2 h 81"/>
                      <a:gd name="T20" fmla="*/ 96 w 110"/>
                      <a:gd name="T21" fmla="*/ 0 h 81"/>
                      <a:gd name="T22" fmla="*/ 93 w 110"/>
                      <a:gd name="T23" fmla="*/ 17 h 81"/>
                      <a:gd name="T24" fmla="*/ 85 w 110"/>
                      <a:gd name="T25" fmla="*/ 31 h 81"/>
                      <a:gd name="T26" fmla="*/ 75 w 110"/>
                      <a:gd name="T27" fmla="*/ 43 h 81"/>
                      <a:gd name="T28" fmla="*/ 63 w 110"/>
                      <a:gd name="T29" fmla="*/ 53 h 81"/>
                      <a:gd name="T30" fmla="*/ 51 w 110"/>
                      <a:gd name="T31" fmla="*/ 60 h 81"/>
                      <a:gd name="T32" fmla="*/ 36 w 110"/>
                      <a:gd name="T33" fmla="*/ 66 h 81"/>
                      <a:gd name="T34" fmla="*/ 20 w 110"/>
                      <a:gd name="T35" fmla="*/ 69 h 81"/>
                      <a:gd name="T36" fmla="*/ 2 w 110"/>
                      <a:gd name="T37" fmla="*/ 65 h 81"/>
                      <a:gd name="T38" fmla="*/ 0 w 110"/>
                      <a:gd name="T39" fmla="*/ 79 h 81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110"/>
                      <a:gd name="T61" fmla="*/ 0 h 81"/>
                      <a:gd name="T62" fmla="*/ 110 w 110"/>
                      <a:gd name="T63" fmla="*/ 81 h 81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110" h="81">
                        <a:moveTo>
                          <a:pt x="0" y="79"/>
                        </a:moveTo>
                        <a:lnTo>
                          <a:pt x="0" y="79"/>
                        </a:lnTo>
                        <a:lnTo>
                          <a:pt x="18" y="80"/>
                        </a:lnTo>
                        <a:lnTo>
                          <a:pt x="36" y="77"/>
                        </a:lnTo>
                        <a:lnTo>
                          <a:pt x="54" y="72"/>
                        </a:lnTo>
                        <a:lnTo>
                          <a:pt x="70" y="62"/>
                        </a:lnTo>
                        <a:lnTo>
                          <a:pt x="84" y="51"/>
                        </a:lnTo>
                        <a:lnTo>
                          <a:pt x="95" y="36"/>
                        </a:lnTo>
                        <a:lnTo>
                          <a:pt x="104" y="19"/>
                        </a:lnTo>
                        <a:lnTo>
                          <a:pt x="109" y="2"/>
                        </a:lnTo>
                        <a:lnTo>
                          <a:pt x="96" y="0"/>
                        </a:lnTo>
                        <a:lnTo>
                          <a:pt x="93" y="17"/>
                        </a:lnTo>
                        <a:lnTo>
                          <a:pt x="85" y="31"/>
                        </a:lnTo>
                        <a:lnTo>
                          <a:pt x="75" y="43"/>
                        </a:lnTo>
                        <a:lnTo>
                          <a:pt x="63" y="53"/>
                        </a:lnTo>
                        <a:lnTo>
                          <a:pt x="51" y="60"/>
                        </a:lnTo>
                        <a:lnTo>
                          <a:pt x="36" y="66"/>
                        </a:lnTo>
                        <a:lnTo>
                          <a:pt x="20" y="69"/>
                        </a:lnTo>
                        <a:lnTo>
                          <a:pt x="2" y="65"/>
                        </a:lnTo>
                        <a:lnTo>
                          <a:pt x="0" y="79"/>
                        </a:lnTo>
                      </a:path>
                    </a:pathLst>
                  </a:custGeom>
                  <a:solidFill>
                    <a:srgbClr val="FFFF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89" name="Freeform 206"/>
                  <p:cNvSpPr>
                    <a:spLocks/>
                  </p:cNvSpPr>
                  <p:nvPr/>
                </p:nvSpPr>
                <p:spPr bwMode="auto">
                  <a:xfrm>
                    <a:off x="5320" y="2327"/>
                    <a:ext cx="69" cy="56"/>
                  </a:xfrm>
                  <a:custGeom>
                    <a:avLst/>
                    <a:gdLst>
                      <a:gd name="T0" fmla="*/ 1 w 69"/>
                      <a:gd name="T1" fmla="*/ 9 h 56"/>
                      <a:gd name="T2" fmla="*/ 1 w 69"/>
                      <a:gd name="T3" fmla="*/ 9 h 56"/>
                      <a:gd name="T4" fmla="*/ 5 w 69"/>
                      <a:gd name="T5" fmla="*/ 16 h 56"/>
                      <a:gd name="T6" fmla="*/ 12 w 69"/>
                      <a:gd name="T7" fmla="*/ 25 h 56"/>
                      <a:gd name="T8" fmla="*/ 20 w 69"/>
                      <a:gd name="T9" fmla="*/ 32 h 56"/>
                      <a:gd name="T10" fmla="*/ 27 w 69"/>
                      <a:gd name="T11" fmla="*/ 39 h 56"/>
                      <a:gd name="T12" fmla="*/ 37 w 69"/>
                      <a:gd name="T13" fmla="*/ 43 h 56"/>
                      <a:gd name="T14" fmla="*/ 45 w 69"/>
                      <a:gd name="T15" fmla="*/ 47 h 56"/>
                      <a:gd name="T16" fmla="*/ 57 w 69"/>
                      <a:gd name="T17" fmla="*/ 52 h 56"/>
                      <a:gd name="T18" fmla="*/ 66 w 69"/>
                      <a:gd name="T19" fmla="*/ 55 h 56"/>
                      <a:gd name="T20" fmla="*/ 68 w 69"/>
                      <a:gd name="T21" fmla="*/ 41 h 56"/>
                      <a:gd name="T22" fmla="*/ 59 w 69"/>
                      <a:gd name="T23" fmla="*/ 41 h 56"/>
                      <a:gd name="T24" fmla="*/ 50 w 69"/>
                      <a:gd name="T25" fmla="*/ 37 h 56"/>
                      <a:gd name="T26" fmla="*/ 42 w 69"/>
                      <a:gd name="T27" fmla="*/ 32 h 56"/>
                      <a:gd name="T28" fmla="*/ 34 w 69"/>
                      <a:gd name="T29" fmla="*/ 28 h 56"/>
                      <a:gd name="T30" fmla="*/ 27 w 69"/>
                      <a:gd name="T31" fmla="*/ 21 h 56"/>
                      <a:gd name="T32" fmla="*/ 20 w 69"/>
                      <a:gd name="T33" fmla="*/ 15 h 56"/>
                      <a:gd name="T34" fmla="*/ 15 w 69"/>
                      <a:gd name="T35" fmla="*/ 10 h 56"/>
                      <a:gd name="T36" fmla="*/ 11 w 69"/>
                      <a:gd name="T37" fmla="*/ 2 h 56"/>
                      <a:gd name="T38" fmla="*/ 7 w 69"/>
                      <a:gd name="T39" fmla="*/ 0 h 56"/>
                      <a:gd name="T40" fmla="*/ 2 w 69"/>
                      <a:gd name="T41" fmla="*/ 0 h 56"/>
                      <a:gd name="T42" fmla="*/ 0 w 69"/>
                      <a:gd name="T43" fmla="*/ 5 h 56"/>
                      <a:gd name="T44" fmla="*/ 1 w 69"/>
                      <a:gd name="T45" fmla="*/ 9 h 5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w 69"/>
                      <a:gd name="T70" fmla="*/ 0 h 56"/>
                      <a:gd name="T71" fmla="*/ 69 w 69"/>
                      <a:gd name="T72" fmla="*/ 56 h 56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T69" t="T70" r="T71" b="T72"/>
                    <a:pathLst>
                      <a:path w="69" h="56">
                        <a:moveTo>
                          <a:pt x="1" y="9"/>
                        </a:moveTo>
                        <a:lnTo>
                          <a:pt x="1" y="9"/>
                        </a:lnTo>
                        <a:lnTo>
                          <a:pt x="5" y="16"/>
                        </a:lnTo>
                        <a:lnTo>
                          <a:pt x="12" y="25"/>
                        </a:lnTo>
                        <a:lnTo>
                          <a:pt x="20" y="32"/>
                        </a:lnTo>
                        <a:lnTo>
                          <a:pt x="27" y="39"/>
                        </a:lnTo>
                        <a:lnTo>
                          <a:pt x="37" y="43"/>
                        </a:lnTo>
                        <a:lnTo>
                          <a:pt x="45" y="47"/>
                        </a:lnTo>
                        <a:lnTo>
                          <a:pt x="57" y="52"/>
                        </a:lnTo>
                        <a:lnTo>
                          <a:pt x="66" y="55"/>
                        </a:lnTo>
                        <a:lnTo>
                          <a:pt x="68" y="41"/>
                        </a:lnTo>
                        <a:lnTo>
                          <a:pt x="59" y="41"/>
                        </a:lnTo>
                        <a:lnTo>
                          <a:pt x="50" y="37"/>
                        </a:lnTo>
                        <a:lnTo>
                          <a:pt x="42" y="32"/>
                        </a:lnTo>
                        <a:lnTo>
                          <a:pt x="34" y="28"/>
                        </a:lnTo>
                        <a:lnTo>
                          <a:pt x="27" y="21"/>
                        </a:lnTo>
                        <a:lnTo>
                          <a:pt x="20" y="15"/>
                        </a:lnTo>
                        <a:lnTo>
                          <a:pt x="15" y="10"/>
                        </a:lnTo>
                        <a:lnTo>
                          <a:pt x="11" y="2"/>
                        </a:lnTo>
                        <a:lnTo>
                          <a:pt x="7" y="0"/>
                        </a:lnTo>
                        <a:lnTo>
                          <a:pt x="2" y="0"/>
                        </a:lnTo>
                        <a:lnTo>
                          <a:pt x="0" y="5"/>
                        </a:lnTo>
                        <a:lnTo>
                          <a:pt x="1" y="9"/>
                        </a:lnTo>
                      </a:path>
                    </a:pathLst>
                  </a:custGeom>
                  <a:solidFill>
                    <a:srgbClr val="FFFF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90" name="Freeform 207"/>
                  <p:cNvSpPr>
                    <a:spLocks/>
                  </p:cNvSpPr>
                  <p:nvPr/>
                </p:nvSpPr>
                <p:spPr bwMode="auto">
                  <a:xfrm>
                    <a:off x="5346" y="2242"/>
                    <a:ext cx="113" cy="96"/>
                  </a:xfrm>
                  <a:custGeom>
                    <a:avLst/>
                    <a:gdLst>
                      <a:gd name="T0" fmla="*/ 64 w 113"/>
                      <a:gd name="T1" fmla="*/ 0 h 96"/>
                      <a:gd name="T2" fmla="*/ 75 w 113"/>
                      <a:gd name="T3" fmla="*/ 3 h 96"/>
                      <a:gd name="T4" fmla="*/ 85 w 113"/>
                      <a:gd name="T5" fmla="*/ 8 h 96"/>
                      <a:gd name="T6" fmla="*/ 94 w 113"/>
                      <a:gd name="T7" fmla="*/ 13 h 96"/>
                      <a:gd name="T8" fmla="*/ 101 w 113"/>
                      <a:gd name="T9" fmla="*/ 20 h 96"/>
                      <a:gd name="T10" fmla="*/ 106 w 113"/>
                      <a:gd name="T11" fmla="*/ 29 h 96"/>
                      <a:gd name="T12" fmla="*/ 111 w 113"/>
                      <a:gd name="T13" fmla="*/ 39 h 96"/>
                      <a:gd name="T14" fmla="*/ 112 w 113"/>
                      <a:gd name="T15" fmla="*/ 48 h 96"/>
                      <a:gd name="T16" fmla="*/ 111 w 113"/>
                      <a:gd name="T17" fmla="*/ 57 h 96"/>
                      <a:gd name="T18" fmla="*/ 108 w 113"/>
                      <a:gd name="T19" fmla="*/ 66 h 96"/>
                      <a:gd name="T20" fmla="*/ 104 w 113"/>
                      <a:gd name="T21" fmla="*/ 74 h 96"/>
                      <a:gd name="T22" fmla="*/ 97 w 113"/>
                      <a:gd name="T23" fmla="*/ 82 h 96"/>
                      <a:gd name="T24" fmla="*/ 89 w 113"/>
                      <a:gd name="T25" fmla="*/ 88 h 96"/>
                      <a:gd name="T26" fmla="*/ 80 w 113"/>
                      <a:gd name="T27" fmla="*/ 92 h 96"/>
                      <a:gd name="T28" fmla="*/ 70 w 113"/>
                      <a:gd name="T29" fmla="*/ 95 h 96"/>
                      <a:gd name="T30" fmla="*/ 59 w 113"/>
                      <a:gd name="T31" fmla="*/ 95 h 96"/>
                      <a:gd name="T32" fmla="*/ 47 w 113"/>
                      <a:gd name="T33" fmla="*/ 95 h 96"/>
                      <a:gd name="T34" fmla="*/ 37 w 113"/>
                      <a:gd name="T35" fmla="*/ 92 h 96"/>
                      <a:gd name="T36" fmla="*/ 27 w 113"/>
                      <a:gd name="T37" fmla="*/ 87 h 96"/>
                      <a:gd name="T38" fmla="*/ 18 w 113"/>
                      <a:gd name="T39" fmla="*/ 81 h 96"/>
                      <a:gd name="T40" fmla="*/ 11 w 113"/>
                      <a:gd name="T41" fmla="*/ 75 h 96"/>
                      <a:gd name="T42" fmla="*/ 6 w 113"/>
                      <a:gd name="T43" fmla="*/ 66 h 96"/>
                      <a:gd name="T44" fmla="*/ 1 w 113"/>
                      <a:gd name="T45" fmla="*/ 56 h 96"/>
                      <a:gd name="T46" fmla="*/ 0 w 113"/>
                      <a:gd name="T47" fmla="*/ 47 h 96"/>
                      <a:gd name="T48" fmla="*/ 1 w 113"/>
                      <a:gd name="T49" fmla="*/ 38 h 96"/>
                      <a:gd name="T50" fmla="*/ 4 w 113"/>
                      <a:gd name="T51" fmla="*/ 29 h 96"/>
                      <a:gd name="T52" fmla="*/ 8 w 113"/>
                      <a:gd name="T53" fmla="*/ 21 h 96"/>
                      <a:gd name="T54" fmla="*/ 15 w 113"/>
                      <a:gd name="T55" fmla="*/ 13 h 96"/>
                      <a:gd name="T56" fmla="*/ 23 w 113"/>
                      <a:gd name="T57" fmla="*/ 7 h 96"/>
                      <a:gd name="T58" fmla="*/ 32 w 113"/>
                      <a:gd name="T59" fmla="*/ 2 h 96"/>
                      <a:gd name="T60" fmla="*/ 42 w 113"/>
                      <a:gd name="T61" fmla="*/ 0 h 96"/>
                      <a:gd name="T62" fmla="*/ 53 w 113"/>
                      <a:gd name="T63" fmla="*/ 0 h 96"/>
                      <a:gd name="T64" fmla="*/ 64 w 113"/>
                      <a:gd name="T65" fmla="*/ 0 h 9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13"/>
                      <a:gd name="T100" fmla="*/ 0 h 96"/>
                      <a:gd name="T101" fmla="*/ 113 w 113"/>
                      <a:gd name="T102" fmla="*/ 96 h 9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13" h="96">
                        <a:moveTo>
                          <a:pt x="64" y="0"/>
                        </a:moveTo>
                        <a:lnTo>
                          <a:pt x="75" y="3"/>
                        </a:lnTo>
                        <a:lnTo>
                          <a:pt x="85" y="8"/>
                        </a:lnTo>
                        <a:lnTo>
                          <a:pt x="94" y="13"/>
                        </a:lnTo>
                        <a:lnTo>
                          <a:pt x="101" y="20"/>
                        </a:lnTo>
                        <a:lnTo>
                          <a:pt x="106" y="29"/>
                        </a:lnTo>
                        <a:lnTo>
                          <a:pt x="111" y="39"/>
                        </a:lnTo>
                        <a:lnTo>
                          <a:pt x="112" y="48"/>
                        </a:lnTo>
                        <a:lnTo>
                          <a:pt x="111" y="57"/>
                        </a:lnTo>
                        <a:lnTo>
                          <a:pt x="108" y="66"/>
                        </a:lnTo>
                        <a:lnTo>
                          <a:pt x="104" y="74"/>
                        </a:lnTo>
                        <a:lnTo>
                          <a:pt x="97" y="82"/>
                        </a:lnTo>
                        <a:lnTo>
                          <a:pt x="89" y="88"/>
                        </a:lnTo>
                        <a:lnTo>
                          <a:pt x="80" y="92"/>
                        </a:lnTo>
                        <a:lnTo>
                          <a:pt x="70" y="95"/>
                        </a:lnTo>
                        <a:lnTo>
                          <a:pt x="59" y="95"/>
                        </a:lnTo>
                        <a:lnTo>
                          <a:pt x="47" y="95"/>
                        </a:lnTo>
                        <a:lnTo>
                          <a:pt x="37" y="92"/>
                        </a:lnTo>
                        <a:lnTo>
                          <a:pt x="27" y="87"/>
                        </a:lnTo>
                        <a:lnTo>
                          <a:pt x="18" y="81"/>
                        </a:lnTo>
                        <a:lnTo>
                          <a:pt x="11" y="75"/>
                        </a:lnTo>
                        <a:lnTo>
                          <a:pt x="6" y="66"/>
                        </a:lnTo>
                        <a:lnTo>
                          <a:pt x="1" y="56"/>
                        </a:lnTo>
                        <a:lnTo>
                          <a:pt x="0" y="47"/>
                        </a:lnTo>
                        <a:lnTo>
                          <a:pt x="1" y="38"/>
                        </a:lnTo>
                        <a:lnTo>
                          <a:pt x="4" y="29"/>
                        </a:lnTo>
                        <a:lnTo>
                          <a:pt x="8" y="21"/>
                        </a:lnTo>
                        <a:lnTo>
                          <a:pt x="15" y="13"/>
                        </a:lnTo>
                        <a:lnTo>
                          <a:pt x="23" y="7"/>
                        </a:lnTo>
                        <a:lnTo>
                          <a:pt x="32" y="2"/>
                        </a:lnTo>
                        <a:lnTo>
                          <a:pt x="42" y="0"/>
                        </a:lnTo>
                        <a:lnTo>
                          <a:pt x="53" y="0"/>
                        </a:lnTo>
                        <a:lnTo>
                          <a:pt x="64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DCF4FB"/>
                      </a:gs>
                      <a:gs pos="100000">
                        <a:srgbClr val="00B2E5"/>
                      </a:gs>
                    </a:gsLst>
                    <a:path path="rect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91" name="Freeform 208"/>
                  <p:cNvSpPr>
                    <a:spLocks/>
                  </p:cNvSpPr>
                  <p:nvPr/>
                </p:nvSpPr>
                <p:spPr bwMode="auto">
                  <a:xfrm>
                    <a:off x="5409" y="2235"/>
                    <a:ext cx="56" cy="66"/>
                  </a:xfrm>
                  <a:custGeom>
                    <a:avLst/>
                    <a:gdLst>
                      <a:gd name="T0" fmla="*/ 55 w 56"/>
                      <a:gd name="T1" fmla="*/ 65 h 66"/>
                      <a:gd name="T2" fmla="*/ 55 w 56"/>
                      <a:gd name="T3" fmla="*/ 65 h 66"/>
                      <a:gd name="T4" fmla="*/ 54 w 56"/>
                      <a:gd name="T5" fmla="*/ 54 h 66"/>
                      <a:gd name="T6" fmla="*/ 53 w 56"/>
                      <a:gd name="T7" fmla="*/ 44 h 66"/>
                      <a:gd name="T8" fmla="*/ 47 w 56"/>
                      <a:gd name="T9" fmla="*/ 35 h 66"/>
                      <a:gd name="T10" fmla="*/ 42 w 56"/>
                      <a:gd name="T11" fmla="*/ 24 h 66"/>
                      <a:gd name="T12" fmla="*/ 34 w 56"/>
                      <a:gd name="T13" fmla="*/ 16 h 66"/>
                      <a:gd name="T14" fmla="*/ 25 w 56"/>
                      <a:gd name="T15" fmla="*/ 10 h 66"/>
                      <a:gd name="T16" fmla="*/ 13 w 56"/>
                      <a:gd name="T17" fmla="*/ 5 h 66"/>
                      <a:gd name="T18" fmla="*/ 2 w 56"/>
                      <a:gd name="T19" fmla="*/ 0 h 66"/>
                      <a:gd name="T20" fmla="*/ 0 w 56"/>
                      <a:gd name="T21" fmla="*/ 14 h 66"/>
                      <a:gd name="T22" fmla="*/ 11 w 56"/>
                      <a:gd name="T23" fmla="*/ 15 h 66"/>
                      <a:gd name="T24" fmla="*/ 20 w 56"/>
                      <a:gd name="T25" fmla="*/ 20 h 66"/>
                      <a:gd name="T26" fmla="*/ 27 w 56"/>
                      <a:gd name="T27" fmla="*/ 25 h 66"/>
                      <a:gd name="T28" fmla="*/ 33 w 56"/>
                      <a:gd name="T29" fmla="*/ 31 h 66"/>
                      <a:gd name="T30" fmla="*/ 38 w 56"/>
                      <a:gd name="T31" fmla="*/ 39 h 66"/>
                      <a:gd name="T32" fmla="*/ 41 w 56"/>
                      <a:gd name="T33" fmla="*/ 47 h 66"/>
                      <a:gd name="T34" fmla="*/ 43 w 56"/>
                      <a:gd name="T35" fmla="*/ 55 h 66"/>
                      <a:gd name="T36" fmla="*/ 41 w 56"/>
                      <a:gd name="T37" fmla="*/ 63 h 66"/>
                      <a:gd name="T38" fmla="*/ 55 w 56"/>
                      <a:gd name="T39" fmla="*/ 65 h 6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56"/>
                      <a:gd name="T61" fmla="*/ 0 h 66"/>
                      <a:gd name="T62" fmla="*/ 56 w 56"/>
                      <a:gd name="T63" fmla="*/ 66 h 66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56" h="66">
                        <a:moveTo>
                          <a:pt x="55" y="65"/>
                        </a:moveTo>
                        <a:lnTo>
                          <a:pt x="55" y="65"/>
                        </a:lnTo>
                        <a:lnTo>
                          <a:pt x="54" y="54"/>
                        </a:lnTo>
                        <a:lnTo>
                          <a:pt x="53" y="44"/>
                        </a:lnTo>
                        <a:lnTo>
                          <a:pt x="47" y="35"/>
                        </a:lnTo>
                        <a:lnTo>
                          <a:pt x="42" y="24"/>
                        </a:lnTo>
                        <a:lnTo>
                          <a:pt x="34" y="16"/>
                        </a:lnTo>
                        <a:lnTo>
                          <a:pt x="25" y="10"/>
                        </a:lnTo>
                        <a:lnTo>
                          <a:pt x="13" y="5"/>
                        </a:lnTo>
                        <a:lnTo>
                          <a:pt x="2" y="0"/>
                        </a:lnTo>
                        <a:lnTo>
                          <a:pt x="0" y="14"/>
                        </a:lnTo>
                        <a:lnTo>
                          <a:pt x="11" y="15"/>
                        </a:lnTo>
                        <a:lnTo>
                          <a:pt x="20" y="20"/>
                        </a:lnTo>
                        <a:lnTo>
                          <a:pt x="27" y="25"/>
                        </a:lnTo>
                        <a:lnTo>
                          <a:pt x="33" y="31"/>
                        </a:lnTo>
                        <a:lnTo>
                          <a:pt x="38" y="39"/>
                        </a:lnTo>
                        <a:lnTo>
                          <a:pt x="41" y="47"/>
                        </a:lnTo>
                        <a:lnTo>
                          <a:pt x="43" y="55"/>
                        </a:lnTo>
                        <a:lnTo>
                          <a:pt x="41" y="63"/>
                        </a:lnTo>
                        <a:lnTo>
                          <a:pt x="55" y="65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92" name="Freeform 209"/>
                  <p:cNvSpPr>
                    <a:spLocks/>
                  </p:cNvSpPr>
                  <p:nvPr/>
                </p:nvSpPr>
                <p:spPr bwMode="auto">
                  <a:xfrm>
                    <a:off x="5393" y="2297"/>
                    <a:ext cx="72" cy="47"/>
                  </a:xfrm>
                  <a:custGeom>
                    <a:avLst/>
                    <a:gdLst>
                      <a:gd name="T0" fmla="*/ 0 w 72"/>
                      <a:gd name="T1" fmla="*/ 46 h 47"/>
                      <a:gd name="T2" fmla="*/ 0 w 72"/>
                      <a:gd name="T3" fmla="*/ 46 h 47"/>
                      <a:gd name="T4" fmla="*/ 11 w 72"/>
                      <a:gd name="T5" fmla="*/ 46 h 47"/>
                      <a:gd name="T6" fmla="*/ 24 w 72"/>
                      <a:gd name="T7" fmla="*/ 45 h 47"/>
                      <a:gd name="T8" fmla="*/ 35 w 72"/>
                      <a:gd name="T9" fmla="*/ 43 h 47"/>
                      <a:gd name="T10" fmla="*/ 46 w 72"/>
                      <a:gd name="T11" fmla="*/ 37 h 47"/>
                      <a:gd name="T12" fmla="*/ 54 w 72"/>
                      <a:gd name="T13" fmla="*/ 29 h 47"/>
                      <a:gd name="T14" fmla="*/ 62 w 72"/>
                      <a:gd name="T15" fmla="*/ 22 h 47"/>
                      <a:gd name="T16" fmla="*/ 67 w 72"/>
                      <a:gd name="T17" fmla="*/ 13 h 47"/>
                      <a:gd name="T18" fmla="*/ 71 w 72"/>
                      <a:gd name="T19" fmla="*/ 3 h 47"/>
                      <a:gd name="T20" fmla="*/ 58 w 72"/>
                      <a:gd name="T21" fmla="*/ 0 h 47"/>
                      <a:gd name="T22" fmla="*/ 56 w 72"/>
                      <a:gd name="T23" fmla="*/ 9 h 47"/>
                      <a:gd name="T24" fmla="*/ 53 w 72"/>
                      <a:gd name="T25" fmla="*/ 15 h 47"/>
                      <a:gd name="T26" fmla="*/ 47 w 72"/>
                      <a:gd name="T27" fmla="*/ 22 h 47"/>
                      <a:gd name="T28" fmla="*/ 39 w 72"/>
                      <a:gd name="T29" fmla="*/ 28 h 47"/>
                      <a:gd name="T30" fmla="*/ 31 w 72"/>
                      <a:gd name="T31" fmla="*/ 31 h 47"/>
                      <a:gd name="T32" fmla="*/ 23 w 72"/>
                      <a:gd name="T33" fmla="*/ 34 h 47"/>
                      <a:gd name="T34" fmla="*/ 13 w 72"/>
                      <a:gd name="T35" fmla="*/ 35 h 47"/>
                      <a:gd name="T36" fmla="*/ 2 w 72"/>
                      <a:gd name="T37" fmla="*/ 33 h 47"/>
                      <a:gd name="T38" fmla="*/ 0 w 72"/>
                      <a:gd name="T39" fmla="*/ 46 h 47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72"/>
                      <a:gd name="T61" fmla="*/ 0 h 47"/>
                      <a:gd name="T62" fmla="*/ 72 w 72"/>
                      <a:gd name="T63" fmla="*/ 47 h 47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72" h="47">
                        <a:moveTo>
                          <a:pt x="0" y="46"/>
                        </a:moveTo>
                        <a:lnTo>
                          <a:pt x="0" y="46"/>
                        </a:lnTo>
                        <a:lnTo>
                          <a:pt x="11" y="46"/>
                        </a:lnTo>
                        <a:lnTo>
                          <a:pt x="24" y="45"/>
                        </a:lnTo>
                        <a:lnTo>
                          <a:pt x="35" y="43"/>
                        </a:lnTo>
                        <a:lnTo>
                          <a:pt x="46" y="37"/>
                        </a:lnTo>
                        <a:lnTo>
                          <a:pt x="54" y="29"/>
                        </a:lnTo>
                        <a:lnTo>
                          <a:pt x="62" y="22"/>
                        </a:lnTo>
                        <a:lnTo>
                          <a:pt x="67" y="13"/>
                        </a:lnTo>
                        <a:lnTo>
                          <a:pt x="71" y="3"/>
                        </a:lnTo>
                        <a:lnTo>
                          <a:pt x="58" y="0"/>
                        </a:lnTo>
                        <a:lnTo>
                          <a:pt x="56" y="9"/>
                        </a:lnTo>
                        <a:lnTo>
                          <a:pt x="53" y="15"/>
                        </a:lnTo>
                        <a:lnTo>
                          <a:pt x="47" y="22"/>
                        </a:lnTo>
                        <a:lnTo>
                          <a:pt x="39" y="28"/>
                        </a:lnTo>
                        <a:lnTo>
                          <a:pt x="31" y="31"/>
                        </a:lnTo>
                        <a:lnTo>
                          <a:pt x="23" y="34"/>
                        </a:lnTo>
                        <a:lnTo>
                          <a:pt x="13" y="35"/>
                        </a:lnTo>
                        <a:lnTo>
                          <a:pt x="2" y="33"/>
                        </a:lnTo>
                        <a:lnTo>
                          <a:pt x="0" y="46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93" name="Freeform 210"/>
                  <p:cNvSpPr>
                    <a:spLocks/>
                  </p:cNvSpPr>
                  <p:nvPr/>
                </p:nvSpPr>
                <p:spPr bwMode="auto">
                  <a:xfrm>
                    <a:off x="5340" y="2278"/>
                    <a:ext cx="56" cy="66"/>
                  </a:xfrm>
                  <a:custGeom>
                    <a:avLst/>
                    <a:gdLst>
                      <a:gd name="T0" fmla="*/ 0 w 56"/>
                      <a:gd name="T1" fmla="*/ 0 h 66"/>
                      <a:gd name="T2" fmla="*/ 0 w 56"/>
                      <a:gd name="T3" fmla="*/ 0 h 66"/>
                      <a:gd name="T4" fmla="*/ 1 w 56"/>
                      <a:gd name="T5" fmla="*/ 11 h 66"/>
                      <a:gd name="T6" fmla="*/ 2 w 56"/>
                      <a:gd name="T7" fmla="*/ 21 h 66"/>
                      <a:gd name="T8" fmla="*/ 7 w 56"/>
                      <a:gd name="T9" fmla="*/ 31 h 66"/>
                      <a:gd name="T10" fmla="*/ 12 w 56"/>
                      <a:gd name="T11" fmla="*/ 41 h 66"/>
                      <a:gd name="T12" fmla="*/ 21 w 56"/>
                      <a:gd name="T13" fmla="*/ 50 h 66"/>
                      <a:gd name="T14" fmla="*/ 31 w 56"/>
                      <a:gd name="T15" fmla="*/ 56 h 66"/>
                      <a:gd name="T16" fmla="*/ 43 w 56"/>
                      <a:gd name="T17" fmla="*/ 61 h 66"/>
                      <a:gd name="T18" fmla="*/ 53 w 56"/>
                      <a:gd name="T19" fmla="*/ 65 h 66"/>
                      <a:gd name="T20" fmla="*/ 55 w 56"/>
                      <a:gd name="T21" fmla="*/ 52 h 66"/>
                      <a:gd name="T22" fmla="*/ 45 w 56"/>
                      <a:gd name="T23" fmla="*/ 50 h 66"/>
                      <a:gd name="T24" fmla="*/ 36 w 56"/>
                      <a:gd name="T25" fmla="*/ 45 h 66"/>
                      <a:gd name="T26" fmla="*/ 28 w 56"/>
                      <a:gd name="T27" fmla="*/ 40 h 66"/>
                      <a:gd name="T28" fmla="*/ 22 w 56"/>
                      <a:gd name="T29" fmla="*/ 35 h 66"/>
                      <a:gd name="T30" fmla="*/ 16 w 56"/>
                      <a:gd name="T31" fmla="*/ 26 h 66"/>
                      <a:gd name="T32" fmla="*/ 14 w 56"/>
                      <a:gd name="T33" fmla="*/ 18 h 66"/>
                      <a:gd name="T34" fmla="*/ 12 w 56"/>
                      <a:gd name="T35" fmla="*/ 10 h 66"/>
                      <a:gd name="T36" fmla="*/ 14 w 56"/>
                      <a:gd name="T37" fmla="*/ 2 h 66"/>
                      <a:gd name="T38" fmla="*/ 0 w 56"/>
                      <a:gd name="T39" fmla="*/ 0 h 6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56"/>
                      <a:gd name="T61" fmla="*/ 0 h 66"/>
                      <a:gd name="T62" fmla="*/ 56 w 56"/>
                      <a:gd name="T63" fmla="*/ 66 h 66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56" h="6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" y="11"/>
                        </a:lnTo>
                        <a:lnTo>
                          <a:pt x="2" y="21"/>
                        </a:lnTo>
                        <a:lnTo>
                          <a:pt x="7" y="31"/>
                        </a:lnTo>
                        <a:lnTo>
                          <a:pt x="12" y="41"/>
                        </a:lnTo>
                        <a:lnTo>
                          <a:pt x="21" y="50"/>
                        </a:lnTo>
                        <a:lnTo>
                          <a:pt x="31" y="56"/>
                        </a:lnTo>
                        <a:lnTo>
                          <a:pt x="43" y="61"/>
                        </a:lnTo>
                        <a:lnTo>
                          <a:pt x="53" y="65"/>
                        </a:lnTo>
                        <a:lnTo>
                          <a:pt x="55" y="52"/>
                        </a:lnTo>
                        <a:lnTo>
                          <a:pt x="45" y="50"/>
                        </a:lnTo>
                        <a:lnTo>
                          <a:pt x="36" y="45"/>
                        </a:lnTo>
                        <a:lnTo>
                          <a:pt x="28" y="40"/>
                        </a:lnTo>
                        <a:lnTo>
                          <a:pt x="22" y="35"/>
                        </a:lnTo>
                        <a:lnTo>
                          <a:pt x="16" y="26"/>
                        </a:lnTo>
                        <a:lnTo>
                          <a:pt x="14" y="18"/>
                        </a:lnTo>
                        <a:lnTo>
                          <a:pt x="12" y="10"/>
                        </a:lnTo>
                        <a:lnTo>
                          <a:pt x="14" y="2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94" name="Freeform 211"/>
                  <p:cNvSpPr>
                    <a:spLocks/>
                  </p:cNvSpPr>
                  <p:nvPr/>
                </p:nvSpPr>
                <p:spPr bwMode="auto">
                  <a:xfrm>
                    <a:off x="5340" y="2235"/>
                    <a:ext cx="72" cy="47"/>
                  </a:xfrm>
                  <a:custGeom>
                    <a:avLst/>
                    <a:gdLst>
                      <a:gd name="T0" fmla="*/ 71 w 72"/>
                      <a:gd name="T1" fmla="*/ 0 h 47"/>
                      <a:gd name="T2" fmla="*/ 71 w 72"/>
                      <a:gd name="T3" fmla="*/ 0 h 47"/>
                      <a:gd name="T4" fmla="*/ 60 w 72"/>
                      <a:gd name="T5" fmla="*/ 1 h 47"/>
                      <a:gd name="T6" fmla="*/ 47 w 72"/>
                      <a:gd name="T7" fmla="*/ 1 h 47"/>
                      <a:gd name="T8" fmla="*/ 36 w 72"/>
                      <a:gd name="T9" fmla="*/ 4 h 47"/>
                      <a:gd name="T10" fmla="*/ 25 w 72"/>
                      <a:gd name="T11" fmla="*/ 9 h 47"/>
                      <a:gd name="T12" fmla="*/ 16 w 72"/>
                      <a:gd name="T13" fmla="*/ 17 h 47"/>
                      <a:gd name="T14" fmla="*/ 8 w 72"/>
                      <a:gd name="T15" fmla="*/ 24 h 47"/>
                      <a:gd name="T16" fmla="*/ 4 w 72"/>
                      <a:gd name="T17" fmla="*/ 33 h 47"/>
                      <a:gd name="T18" fmla="*/ 0 w 72"/>
                      <a:gd name="T19" fmla="*/ 43 h 47"/>
                      <a:gd name="T20" fmla="*/ 13 w 72"/>
                      <a:gd name="T21" fmla="*/ 46 h 47"/>
                      <a:gd name="T22" fmla="*/ 15 w 72"/>
                      <a:gd name="T23" fmla="*/ 38 h 47"/>
                      <a:gd name="T24" fmla="*/ 18 w 72"/>
                      <a:gd name="T25" fmla="*/ 31 h 47"/>
                      <a:gd name="T26" fmla="*/ 24 w 72"/>
                      <a:gd name="T27" fmla="*/ 24 h 47"/>
                      <a:gd name="T28" fmla="*/ 32 w 72"/>
                      <a:gd name="T29" fmla="*/ 18 h 47"/>
                      <a:gd name="T30" fmla="*/ 39 w 72"/>
                      <a:gd name="T31" fmla="*/ 15 h 47"/>
                      <a:gd name="T32" fmla="*/ 49 w 72"/>
                      <a:gd name="T33" fmla="*/ 13 h 47"/>
                      <a:gd name="T34" fmla="*/ 58 w 72"/>
                      <a:gd name="T35" fmla="*/ 12 h 47"/>
                      <a:gd name="T36" fmla="*/ 69 w 72"/>
                      <a:gd name="T37" fmla="*/ 13 h 47"/>
                      <a:gd name="T38" fmla="*/ 71 w 72"/>
                      <a:gd name="T39" fmla="*/ 0 h 47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72"/>
                      <a:gd name="T61" fmla="*/ 0 h 47"/>
                      <a:gd name="T62" fmla="*/ 72 w 72"/>
                      <a:gd name="T63" fmla="*/ 47 h 47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72" h="47">
                        <a:moveTo>
                          <a:pt x="71" y="0"/>
                        </a:moveTo>
                        <a:lnTo>
                          <a:pt x="71" y="0"/>
                        </a:lnTo>
                        <a:lnTo>
                          <a:pt x="60" y="1"/>
                        </a:lnTo>
                        <a:lnTo>
                          <a:pt x="47" y="1"/>
                        </a:lnTo>
                        <a:lnTo>
                          <a:pt x="36" y="4"/>
                        </a:lnTo>
                        <a:lnTo>
                          <a:pt x="25" y="9"/>
                        </a:lnTo>
                        <a:lnTo>
                          <a:pt x="16" y="17"/>
                        </a:lnTo>
                        <a:lnTo>
                          <a:pt x="8" y="24"/>
                        </a:lnTo>
                        <a:lnTo>
                          <a:pt x="4" y="33"/>
                        </a:lnTo>
                        <a:lnTo>
                          <a:pt x="0" y="43"/>
                        </a:lnTo>
                        <a:lnTo>
                          <a:pt x="13" y="46"/>
                        </a:lnTo>
                        <a:lnTo>
                          <a:pt x="15" y="38"/>
                        </a:lnTo>
                        <a:lnTo>
                          <a:pt x="18" y="31"/>
                        </a:lnTo>
                        <a:lnTo>
                          <a:pt x="24" y="24"/>
                        </a:lnTo>
                        <a:lnTo>
                          <a:pt x="32" y="18"/>
                        </a:lnTo>
                        <a:lnTo>
                          <a:pt x="39" y="15"/>
                        </a:lnTo>
                        <a:lnTo>
                          <a:pt x="49" y="13"/>
                        </a:lnTo>
                        <a:lnTo>
                          <a:pt x="58" y="12"/>
                        </a:lnTo>
                        <a:lnTo>
                          <a:pt x="69" y="13"/>
                        </a:lnTo>
                        <a:lnTo>
                          <a:pt x="71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95" name="Freeform 212"/>
                  <p:cNvSpPr>
                    <a:spLocks/>
                  </p:cNvSpPr>
                  <p:nvPr/>
                </p:nvSpPr>
                <p:spPr bwMode="auto">
                  <a:xfrm>
                    <a:off x="5677" y="2298"/>
                    <a:ext cx="8" cy="14"/>
                  </a:xfrm>
                  <a:custGeom>
                    <a:avLst/>
                    <a:gdLst>
                      <a:gd name="T0" fmla="*/ 7 w 8"/>
                      <a:gd name="T1" fmla="*/ 0 h 14"/>
                      <a:gd name="T2" fmla="*/ 2 w 8"/>
                      <a:gd name="T3" fmla="*/ 2 h 14"/>
                      <a:gd name="T4" fmla="*/ 0 w 8"/>
                      <a:gd name="T5" fmla="*/ 5 h 14"/>
                      <a:gd name="T6" fmla="*/ 1 w 8"/>
                      <a:gd name="T7" fmla="*/ 10 h 14"/>
                      <a:gd name="T8" fmla="*/ 5 w 8"/>
                      <a:gd name="T9" fmla="*/ 13 h 14"/>
                      <a:gd name="T10" fmla="*/ 7 w 8"/>
                      <a:gd name="T11" fmla="*/ 0 h 1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8"/>
                      <a:gd name="T19" fmla="*/ 0 h 14"/>
                      <a:gd name="T20" fmla="*/ 8 w 8"/>
                      <a:gd name="T21" fmla="*/ 14 h 1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8" h="14">
                        <a:moveTo>
                          <a:pt x="7" y="0"/>
                        </a:moveTo>
                        <a:lnTo>
                          <a:pt x="2" y="2"/>
                        </a:lnTo>
                        <a:lnTo>
                          <a:pt x="0" y="5"/>
                        </a:lnTo>
                        <a:lnTo>
                          <a:pt x="1" y="10"/>
                        </a:lnTo>
                        <a:lnTo>
                          <a:pt x="5" y="13"/>
                        </a:lnTo>
                        <a:lnTo>
                          <a:pt x="7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96" name="Freeform 213"/>
                  <p:cNvSpPr>
                    <a:spLocks/>
                  </p:cNvSpPr>
                  <p:nvPr/>
                </p:nvSpPr>
                <p:spPr bwMode="auto">
                  <a:xfrm>
                    <a:off x="5682" y="2298"/>
                    <a:ext cx="30" cy="73"/>
                  </a:xfrm>
                  <a:custGeom>
                    <a:avLst/>
                    <a:gdLst>
                      <a:gd name="T0" fmla="*/ 10 w 30"/>
                      <a:gd name="T1" fmla="*/ 72 h 73"/>
                      <a:gd name="T2" fmla="*/ 9 w 30"/>
                      <a:gd name="T3" fmla="*/ 72 h 73"/>
                      <a:gd name="T4" fmla="*/ 19 w 30"/>
                      <a:gd name="T5" fmla="*/ 67 h 73"/>
                      <a:gd name="T6" fmla="*/ 27 w 30"/>
                      <a:gd name="T7" fmla="*/ 57 h 73"/>
                      <a:gd name="T8" fmla="*/ 29 w 30"/>
                      <a:gd name="T9" fmla="*/ 46 h 73"/>
                      <a:gd name="T10" fmla="*/ 27 w 30"/>
                      <a:gd name="T11" fmla="*/ 35 h 73"/>
                      <a:gd name="T12" fmla="*/ 25 w 30"/>
                      <a:gd name="T13" fmla="*/ 23 h 73"/>
                      <a:gd name="T14" fmla="*/ 18 w 30"/>
                      <a:gd name="T15" fmla="*/ 12 h 73"/>
                      <a:gd name="T16" fmla="*/ 11 w 30"/>
                      <a:gd name="T17" fmla="*/ 4 h 73"/>
                      <a:gd name="T18" fmla="*/ 2 w 30"/>
                      <a:gd name="T19" fmla="*/ 0 h 73"/>
                      <a:gd name="T20" fmla="*/ 0 w 30"/>
                      <a:gd name="T21" fmla="*/ 13 h 73"/>
                      <a:gd name="T22" fmla="*/ 4 w 30"/>
                      <a:gd name="T23" fmla="*/ 14 h 73"/>
                      <a:gd name="T24" fmla="*/ 8 w 30"/>
                      <a:gd name="T25" fmla="*/ 19 h 73"/>
                      <a:gd name="T26" fmla="*/ 13 w 30"/>
                      <a:gd name="T27" fmla="*/ 27 h 73"/>
                      <a:gd name="T28" fmla="*/ 17 w 30"/>
                      <a:gd name="T29" fmla="*/ 36 h 73"/>
                      <a:gd name="T30" fmla="*/ 18 w 30"/>
                      <a:gd name="T31" fmla="*/ 44 h 73"/>
                      <a:gd name="T32" fmla="*/ 16 w 30"/>
                      <a:gd name="T33" fmla="*/ 52 h 73"/>
                      <a:gd name="T34" fmla="*/ 13 w 30"/>
                      <a:gd name="T35" fmla="*/ 57 h 73"/>
                      <a:gd name="T36" fmla="*/ 8 w 30"/>
                      <a:gd name="T37" fmla="*/ 61 h 73"/>
                      <a:gd name="T38" fmla="*/ 7 w 30"/>
                      <a:gd name="T39" fmla="*/ 61 h 73"/>
                      <a:gd name="T40" fmla="*/ 10 w 30"/>
                      <a:gd name="T41" fmla="*/ 72 h 73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30"/>
                      <a:gd name="T64" fmla="*/ 0 h 73"/>
                      <a:gd name="T65" fmla="*/ 30 w 30"/>
                      <a:gd name="T66" fmla="*/ 73 h 73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30" h="73">
                        <a:moveTo>
                          <a:pt x="10" y="72"/>
                        </a:moveTo>
                        <a:lnTo>
                          <a:pt x="9" y="72"/>
                        </a:lnTo>
                        <a:lnTo>
                          <a:pt x="19" y="67"/>
                        </a:lnTo>
                        <a:lnTo>
                          <a:pt x="27" y="57"/>
                        </a:lnTo>
                        <a:lnTo>
                          <a:pt x="29" y="46"/>
                        </a:lnTo>
                        <a:lnTo>
                          <a:pt x="27" y="35"/>
                        </a:lnTo>
                        <a:lnTo>
                          <a:pt x="25" y="23"/>
                        </a:lnTo>
                        <a:lnTo>
                          <a:pt x="18" y="12"/>
                        </a:lnTo>
                        <a:lnTo>
                          <a:pt x="11" y="4"/>
                        </a:lnTo>
                        <a:lnTo>
                          <a:pt x="2" y="0"/>
                        </a:lnTo>
                        <a:lnTo>
                          <a:pt x="0" y="13"/>
                        </a:lnTo>
                        <a:lnTo>
                          <a:pt x="4" y="14"/>
                        </a:lnTo>
                        <a:lnTo>
                          <a:pt x="8" y="19"/>
                        </a:lnTo>
                        <a:lnTo>
                          <a:pt x="13" y="27"/>
                        </a:lnTo>
                        <a:lnTo>
                          <a:pt x="17" y="36"/>
                        </a:lnTo>
                        <a:lnTo>
                          <a:pt x="18" y="44"/>
                        </a:lnTo>
                        <a:lnTo>
                          <a:pt x="16" y="52"/>
                        </a:lnTo>
                        <a:lnTo>
                          <a:pt x="13" y="57"/>
                        </a:lnTo>
                        <a:lnTo>
                          <a:pt x="8" y="61"/>
                        </a:lnTo>
                        <a:lnTo>
                          <a:pt x="7" y="61"/>
                        </a:lnTo>
                        <a:lnTo>
                          <a:pt x="10" y="72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97" name="Freeform 214"/>
                  <p:cNvSpPr>
                    <a:spLocks/>
                  </p:cNvSpPr>
                  <p:nvPr/>
                </p:nvSpPr>
                <p:spPr bwMode="auto">
                  <a:xfrm>
                    <a:off x="5552" y="2359"/>
                    <a:ext cx="140" cy="109"/>
                  </a:xfrm>
                  <a:custGeom>
                    <a:avLst/>
                    <a:gdLst>
                      <a:gd name="T0" fmla="*/ 0 w 140"/>
                      <a:gd name="T1" fmla="*/ 103 h 109"/>
                      <a:gd name="T2" fmla="*/ 19 w 140"/>
                      <a:gd name="T3" fmla="*/ 108 h 109"/>
                      <a:gd name="T4" fmla="*/ 38 w 140"/>
                      <a:gd name="T5" fmla="*/ 102 h 109"/>
                      <a:gd name="T6" fmla="*/ 59 w 140"/>
                      <a:gd name="T7" fmla="*/ 88 h 109"/>
                      <a:gd name="T8" fmla="*/ 79 w 140"/>
                      <a:gd name="T9" fmla="*/ 68 h 109"/>
                      <a:gd name="T10" fmla="*/ 98 w 140"/>
                      <a:gd name="T11" fmla="*/ 49 h 109"/>
                      <a:gd name="T12" fmla="*/ 115 w 140"/>
                      <a:gd name="T13" fmla="*/ 31 h 109"/>
                      <a:gd name="T14" fmla="*/ 128 w 140"/>
                      <a:gd name="T15" fmla="*/ 18 h 109"/>
                      <a:gd name="T16" fmla="*/ 139 w 140"/>
                      <a:gd name="T17" fmla="*/ 12 h 109"/>
                      <a:gd name="T18" fmla="*/ 135 w 140"/>
                      <a:gd name="T19" fmla="*/ 0 h 109"/>
                      <a:gd name="T20" fmla="*/ 121 w 140"/>
                      <a:gd name="T21" fmla="*/ 9 h 109"/>
                      <a:gd name="T22" fmla="*/ 104 w 140"/>
                      <a:gd name="T23" fmla="*/ 24 h 109"/>
                      <a:gd name="T24" fmla="*/ 88 w 140"/>
                      <a:gd name="T25" fmla="*/ 42 h 109"/>
                      <a:gd name="T26" fmla="*/ 69 w 140"/>
                      <a:gd name="T27" fmla="*/ 61 h 109"/>
                      <a:gd name="T28" fmla="*/ 52 w 140"/>
                      <a:gd name="T29" fmla="*/ 79 h 109"/>
                      <a:gd name="T30" fmla="*/ 34 w 140"/>
                      <a:gd name="T31" fmla="*/ 92 h 109"/>
                      <a:gd name="T32" fmla="*/ 18 w 140"/>
                      <a:gd name="T33" fmla="*/ 96 h 109"/>
                      <a:gd name="T34" fmla="*/ 8 w 140"/>
                      <a:gd name="T35" fmla="*/ 93 h 109"/>
                      <a:gd name="T36" fmla="*/ 0 w 140"/>
                      <a:gd name="T37" fmla="*/ 103 h 109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140"/>
                      <a:gd name="T58" fmla="*/ 0 h 109"/>
                      <a:gd name="T59" fmla="*/ 140 w 140"/>
                      <a:gd name="T60" fmla="*/ 109 h 109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140" h="109">
                        <a:moveTo>
                          <a:pt x="0" y="103"/>
                        </a:moveTo>
                        <a:lnTo>
                          <a:pt x="19" y="108"/>
                        </a:lnTo>
                        <a:lnTo>
                          <a:pt x="38" y="102"/>
                        </a:lnTo>
                        <a:lnTo>
                          <a:pt x="59" y="88"/>
                        </a:lnTo>
                        <a:lnTo>
                          <a:pt x="79" y="68"/>
                        </a:lnTo>
                        <a:lnTo>
                          <a:pt x="98" y="49"/>
                        </a:lnTo>
                        <a:lnTo>
                          <a:pt x="115" y="31"/>
                        </a:lnTo>
                        <a:lnTo>
                          <a:pt x="128" y="18"/>
                        </a:lnTo>
                        <a:lnTo>
                          <a:pt x="139" y="12"/>
                        </a:lnTo>
                        <a:lnTo>
                          <a:pt x="135" y="0"/>
                        </a:lnTo>
                        <a:lnTo>
                          <a:pt x="121" y="9"/>
                        </a:lnTo>
                        <a:lnTo>
                          <a:pt x="104" y="24"/>
                        </a:lnTo>
                        <a:lnTo>
                          <a:pt x="88" y="42"/>
                        </a:lnTo>
                        <a:lnTo>
                          <a:pt x="69" y="61"/>
                        </a:lnTo>
                        <a:lnTo>
                          <a:pt x="52" y="79"/>
                        </a:lnTo>
                        <a:lnTo>
                          <a:pt x="34" y="92"/>
                        </a:lnTo>
                        <a:lnTo>
                          <a:pt x="18" y="96"/>
                        </a:lnTo>
                        <a:lnTo>
                          <a:pt x="8" y="93"/>
                        </a:lnTo>
                        <a:lnTo>
                          <a:pt x="0" y="103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98" name="Freeform 215"/>
                  <p:cNvSpPr>
                    <a:spLocks/>
                  </p:cNvSpPr>
                  <p:nvPr/>
                </p:nvSpPr>
                <p:spPr bwMode="auto">
                  <a:xfrm>
                    <a:off x="5551" y="2452"/>
                    <a:ext cx="10" cy="12"/>
                  </a:xfrm>
                  <a:custGeom>
                    <a:avLst/>
                    <a:gdLst>
                      <a:gd name="T0" fmla="*/ 9 w 10"/>
                      <a:gd name="T1" fmla="*/ 1 h 12"/>
                      <a:gd name="T2" fmla="*/ 5 w 10"/>
                      <a:gd name="T3" fmla="*/ 0 h 12"/>
                      <a:gd name="T4" fmla="*/ 0 w 10"/>
                      <a:gd name="T5" fmla="*/ 2 h 12"/>
                      <a:gd name="T6" fmla="*/ 0 w 10"/>
                      <a:gd name="T7" fmla="*/ 7 h 12"/>
                      <a:gd name="T8" fmla="*/ 2 w 10"/>
                      <a:gd name="T9" fmla="*/ 11 h 12"/>
                      <a:gd name="T10" fmla="*/ 9 w 10"/>
                      <a:gd name="T11" fmla="*/ 1 h 1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0"/>
                      <a:gd name="T19" fmla="*/ 0 h 12"/>
                      <a:gd name="T20" fmla="*/ 10 w 10"/>
                      <a:gd name="T21" fmla="*/ 12 h 1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0" h="12">
                        <a:moveTo>
                          <a:pt x="9" y="1"/>
                        </a:moveTo>
                        <a:lnTo>
                          <a:pt x="5" y="0"/>
                        </a:lnTo>
                        <a:lnTo>
                          <a:pt x="0" y="2"/>
                        </a:lnTo>
                        <a:lnTo>
                          <a:pt x="0" y="7"/>
                        </a:lnTo>
                        <a:lnTo>
                          <a:pt x="2" y="11"/>
                        </a:lnTo>
                        <a:lnTo>
                          <a:pt x="9" y="1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99" name="Freeform 216"/>
                  <p:cNvSpPr>
                    <a:spLocks/>
                  </p:cNvSpPr>
                  <p:nvPr/>
                </p:nvSpPr>
                <p:spPr bwMode="auto">
                  <a:xfrm>
                    <a:off x="5541" y="2399"/>
                    <a:ext cx="12" cy="7"/>
                  </a:xfrm>
                  <a:custGeom>
                    <a:avLst/>
                    <a:gdLst>
                      <a:gd name="T0" fmla="*/ 11 w 12"/>
                      <a:gd name="T1" fmla="*/ 6 h 7"/>
                      <a:gd name="T2" fmla="*/ 10 w 12"/>
                      <a:gd name="T3" fmla="*/ 2 h 7"/>
                      <a:gd name="T4" fmla="*/ 6 w 12"/>
                      <a:gd name="T5" fmla="*/ 0 h 7"/>
                      <a:gd name="T6" fmla="*/ 2 w 12"/>
                      <a:gd name="T7" fmla="*/ 1 h 7"/>
                      <a:gd name="T8" fmla="*/ 0 w 12"/>
                      <a:gd name="T9" fmla="*/ 4 h 7"/>
                      <a:gd name="T10" fmla="*/ 11 w 12"/>
                      <a:gd name="T11" fmla="*/ 6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2"/>
                      <a:gd name="T19" fmla="*/ 0 h 7"/>
                      <a:gd name="T20" fmla="*/ 12 w 12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2" h="7">
                        <a:moveTo>
                          <a:pt x="11" y="6"/>
                        </a:moveTo>
                        <a:lnTo>
                          <a:pt x="10" y="2"/>
                        </a:lnTo>
                        <a:lnTo>
                          <a:pt x="6" y="0"/>
                        </a:lnTo>
                        <a:lnTo>
                          <a:pt x="2" y="1"/>
                        </a:lnTo>
                        <a:lnTo>
                          <a:pt x="0" y="4"/>
                        </a:lnTo>
                        <a:lnTo>
                          <a:pt x="11" y="6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300" name="Freeform 217"/>
                  <p:cNvSpPr>
                    <a:spLocks/>
                  </p:cNvSpPr>
                  <p:nvPr/>
                </p:nvSpPr>
                <p:spPr bwMode="auto">
                  <a:xfrm>
                    <a:off x="5532" y="2403"/>
                    <a:ext cx="24" cy="58"/>
                  </a:xfrm>
                  <a:custGeom>
                    <a:avLst/>
                    <a:gdLst>
                      <a:gd name="T0" fmla="*/ 23 w 24"/>
                      <a:gd name="T1" fmla="*/ 46 h 58"/>
                      <a:gd name="T2" fmla="*/ 12 w 24"/>
                      <a:gd name="T3" fmla="*/ 36 h 58"/>
                      <a:gd name="T4" fmla="*/ 11 w 24"/>
                      <a:gd name="T5" fmla="*/ 28 h 58"/>
                      <a:gd name="T6" fmla="*/ 15 w 24"/>
                      <a:gd name="T7" fmla="*/ 15 h 58"/>
                      <a:gd name="T8" fmla="*/ 20 w 24"/>
                      <a:gd name="T9" fmla="*/ 2 h 58"/>
                      <a:gd name="T10" fmla="*/ 9 w 24"/>
                      <a:gd name="T11" fmla="*/ 0 h 58"/>
                      <a:gd name="T12" fmla="*/ 4 w 24"/>
                      <a:gd name="T13" fmla="*/ 13 h 58"/>
                      <a:gd name="T14" fmla="*/ 0 w 24"/>
                      <a:gd name="T15" fmla="*/ 26 h 58"/>
                      <a:gd name="T16" fmla="*/ 3 w 24"/>
                      <a:gd name="T17" fmla="*/ 43 h 58"/>
                      <a:gd name="T18" fmla="*/ 19 w 24"/>
                      <a:gd name="T19" fmla="*/ 57 h 58"/>
                      <a:gd name="T20" fmla="*/ 23 w 24"/>
                      <a:gd name="T21" fmla="*/ 46 h 58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24"/>
                      <a:gd name="T34" fmla="*/ 0 h 58"/>
                      <a:gd name="T35" fmla="*/ 24 w 24"/>
                      <a:gd name="T36" fmla="*/ 58 h 58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24" h="58">
                        <a:moveTo>
                          <a:pt x="23" y="46"/>
                        </a:moveTo>
                        <a:lnTo>
                          <a:pt x="12" y="36"/>
                        </a:lnTo>
                        <a:lnTo>
                          <a:pt x="11" y="28"/>
                        </a:lnTo>
                        <a:lnTo>
                          <a:pt x="15" y="15"/>
                        </a:lnTo>
                        <a:lnTo>
                          <a:pt x="20" y="2"/>
                        </a:lnTo>
                        <a:lnTo>
                          <a:pt x="9" y="0"/>
                        </a:lnTo>
                        <a:lnTo>
                          <a:pt x="4" y="13"/>
                        </a:lnTo>
                        <a:lnTo>
                          <a:pt x="0" y="26"/>
                        </a:lnTo>
                        <a:lnTo>
                          <a:pt x="3" y="43"/>
                        </a:lnTo>
                        <a:lnTo>
                          <a:pt x="19" y="57"/>
                        </a:lnTo>
                        <a:lnTo>
                          <a:pt x="23" y="46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301" name="Freeform 218"/>
                  <p:cNvSpPr>
                    <a:spLocks/>
                  </p:cNvSpPr>
                  <p:nvPr/>
                </p:nvSpPr>
                <p:spPr bwMode="auto">
                  <a:xfrm>
                    <a:off x="5551" y="2450"/>
                    <a:ext cx="10" cy="12"/>
                  </a:xfrm>
                  <a:custGeom>
                    <a:avLst/>
                    <a:gdLst>
                      <a:gd name="T0" fmla="*/ 0 w 10"/>
                      <a:gd name="T1" fmla="*/ 11 h 12"/>
                      <a:gd name="T2" fmla="*/ 4 w 10"/>
                      <a:gd name="T3" fmla="*/ 10 h 12"/>
                      <a:gd name="T4" fmla="*/ 8 w 10"/>
                      <a:gd name="T5" fmla="*/ 8 h 12"/>
                      <a:gd name="T6" fmla="*/ 9 w 10"/>
                      <a:gd name="T7" fmla="*/ 3 h 12"/>
                      <a:gd name="T8" fmla="*/ 5 w 10"/>
                      <a:gd name="T9" fmla="*/ 0 h 12"/>
                      <a:gd name="T10" fmla="*/ 0 w 10"/>
                      <a:gd name="T11" fmla="*/ 11 h 1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0"/>
                      <a:gd name="T19" fmla="*/ 0 h 12"/>
                      <a:gd name="T20" fmla="*/ 10 w 10"/>
                      <a:gd name="T21" fmla="*/ 12 h 1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0" h="12">
                        <a:moveTo>
                          <a:pt x="0" y="11"/>
                        </a:moveTo>
                        <a:lnTo>
                          <a:pt x="4" y="10"/>
                        </a:lnTo>
                        <a:lnTo>
                          <a:pt x="8" y="8"/>
                        </a:lnTo>
                        <a:lnTo>
                          <a:pt x="9" y="3"/>
                        </a:lnTo>
                        <a:lnTo>
                          <a:pt x="5" y="0"/>
                        </a:lnTo>
                        <a:lnTo>
                          <a:pt x="0" y="11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302" name="Freeform 219"/>
                  <p:cNvSpPr>
                    <a:spLocks/>
                  </p:cNvSpPr>
                  <p:nvPr/>
                </p:nvSpPr>
                <p:spPr bwMode="auto">
                  <a:xfrm>
                    <a:off x="5677" y="2299"/>
                    <a:ext cx="12" cy="10"/>
                  </a:xfrm>
                  <a:custGeom>
                    <a:avLst/>
                    <a:gdLst>
                      <a:gd name="T0" fmla="*/ 10 w 12"/>
                      <a:gd name="T1" fmla="*/ 9 h 10"/>
                      <a:gd name="T2" fmla="*/ 11 w 12"/>
                      <a:gd name="T3" fmla="*/ 5 h 10"/>
                      <a:gd name="T4" fmla="*/ 9 w 12"/>
                      <a:gd name="T5" fmla="*/ 0 h 10"/>
                      <a:gd name="T6" fmla="*/ 4 w 12"/>
                      <a:gd name="T7" fmla="*/ 0 h 10"/>
                      <a:gd name="T8" fmla="*/ 0 w 12"/>
                      <a:gd name="T9" fmla="*/ 2 h 10"/>
                      <a:gd name="T10" fmla="*/ 10 w 12"/>
                      <a:gd name="T11" fmla="*/ 9 h 1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2"/>
                      <a:gd name="T19" fmla="*/ 0 h 10"/>
                      <a:gd name="T20" fmla="*/ 12 w 12"/>
                      <a:gd name="T21" fmla="*/ 10 h 1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2" h="10">
                        <a:moveTo>
                          <a:pt x="10" y="9"/>
                        </a:moveTo>
                        <a:lnTo>
                          <a:pt x="11" y="5"/>
                        </a:lnTo>
                        <a:lnTo>
                          <a:pt x="9" y="0"/>
                        </a:lnTo>
                        <a:lnTo>
                          <a:pt x="4" y="0"/>
                        </a:lnTo>
                        <a:lnTo>
                          <a:pt x="0" y="2"/>
                        </a:lnTo>
                        <a:lnTo>
                          <a:pt x="10" y="9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303" name="Freeform 220"/>
                  <p:cNvSpPr>
                    <a:spLocks/>
                  </p:cNvSpPr>
                  <p:nvPr/>
                </p:nvSpPr>
                <p:spPr bwMode="auto">
                  <a:xfrm>
                    <a:off x="5586" y="2300"/>
                    <a:ext cx="102" cy="101"/>
                  </a:xfrm>
                  <a:custGeom>
                    <a:avLst/>
                    <a:gdLst>
                      <a:gd name="T0" fmla="*/ 11 w 102"/>
                      <a:gd name="T1" fmla="*/ 100 h 101"/>
                      <a:gd name="T2" fmla="*/ 17 w 102"/>
                      <a:gd name="T3" fmla="*/ 87 h 101"/>
                      <a:gd name="T4" fmla="*/ 26 w 102"/>
                      <a:gd name="T5" fmla="*/ 75 h 101"/>
                      <a:gd name="T6" fmla="*/ 40 w 102"/>
                      <a:gd name="T7" fmla="*/ 60 h 101"/>
                      <a:gd name="T8" fmla="*/ 53 w 102"/>
                      <a:gd name="T9" fmla="*/ 48 h 101"/>
                      <a:gd name="T10" fmla="*/ 68 w 102"/>
                      <a:gd name="T11" fmla="*/ 37 h 101"/>
                      <a:gd name="T12" fmla="*/ 81 w 102"/>
                      <a:gd name="T13" fmla="*/ 27 h 101"/>
                      <a:gd name="T14" fmla="*/ 94 w 102"/>
                      <a:gd name="T15" fmla="*/ 16 h 101"/>
                      <a:gd name="T16" fmla="*/ 101 w 102"/>
                      <a:gd name="T17" fmla="*/ 8 h 101"/>
                      <a:gd name="T18" fmla="*/ 91 w 102"/>
                      <a:gd name="T19" fmla="*/ 0 h 101"/>
                      <a:gd name="T20" fmla="*/ 84 w 102"/>
                      <a:gd name="T21" fmla="*/ 9 h 101"/>
                      <a:gd name="T22" fmla="*/ 74 w 102"/>
                      <a:gd name="T23" fmla="*/ 17 h 101"/>
                      <a:gd name="T24" fmla="*/ 61 w 102"/>
                      <a:gd name="T25" fmla="*/ 27 h 101"/>
                      <a:gd name="T26" fmla="*/ 47 w 102"/>
                      <a:gd name="T27" fmla="*/ 39 h 101"/>
                      <a:gd name="T28" fmla="*/ 30 w 102"/>
                      <a:gd name="T29" fmla="*/ 53 h 101"/>
                      <a:gd name="T30" fmla="*/ 17 w 102"/>
                      <a:gd name="T31" fmla="*/ 67 h 101"/>
                      <a:gd name="T32" fmla="*/ 7 w 102"/>
                      <a:gd name="T33" fmla="*/ 82 h 101"/>
                      <a:gd name="T34" fmla="*/ 0 w 102"/>
                      <a:gd name="T35" fmla="*/ 98 h 101"/>
                      <a:gd name="T36" fmla="*/ 11 w 102"/>
                      <a:gd name="T37" fmla="*/ 100 h 101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102"/>
                      <a:gd name="T58" fmla="*/ 0 h 101"/>
                      <a:gd name="T59" fmla="*/ 102 w 102"/>
                      <a:gd name="T60" fmla="*/ 101 h 101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102" h="101">
                        <a:moveTo>
                          <a:pt x="11" y="100"/>
                        </a:moveTo>
                        <a:lnTo>
                          <a:pt x="17" y="87"/>
                        </a:lnTo>
                        <a:lnTo>
                          <a:pt x="26" y="75"/>
                        </a:lnTo>
                        <a:lnTo>
                          <a:pt x="40" y="60"/>
                        </a:lnTo>
                        <a:lnTo>
                          <a:pt x="53" y="48"/>
                        </a:lnTo>
                        <a:lnTo>
                          <a:pt x="68" y="37"/>
                        </a:lnTo>
                        <a:lnTo>
                          <a:pt x="81" y="27"/>
                        </a:lnTo>
                        <a:lnTo>
                          <a:pt x="94" y="16"/>
                        </a:lnTo>
                        <a:lnTo>
                          <a:pt x="101" y="8"/>
                        </a:lnTo>
                        <a:lnTo>
                          <a:pt x="91" y="0"/>
                        </a:lnTo>
                        <a:lnTo>
                          <a:pt x="84" y="9"/>
                        </a:lnTo>
                        <a:lnTo>
                          <a:pt x="74" y="17"/>
                        </a:lnTo>
                        <a:lnTo>
                          <a:pt x="61" y="27"/>
                        </a:lnTo>
                        <a:lnTo>
                          <a:pt x="47" y="39"/>
                        </a:lnTo>
                        <a:lnTo>
                          <a:pt x="30" y="53"/>
                        </a:lnTo>
                        <a:lnTo>
                          <a:pt x="17" y="67"/>
                        </a:lnTo>
                        <a:lnTo>
                          <a:pt x="7" y="82"/>
                        </a:lnTo>
                        <a:lnTo>
                          <a:pt x="0" y="98"/>
                        </a:lnTo>
                        <a:lnTo>
                          <a:pt x="11" y="10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304" name="Freeform 221"/>
                  <p:cNvSpPr>
                    <a:spLocks/>
                  </p:cNvSpPr>
                  <p:nvPr/>
                </p:nvSpPr>
                <p:spPr bwMode="auto">
                  <a:xfrm>
                    <a:off x="5587" y="2398"/>
                    <a:ext cx="12" cy="7"/>
                  </a:xfrm>
                  <a:custGeom>
                    <a:avLst/>
                    <a:gdLst>
                      <a:gd name="T0" fmla="*/ 0 w 12"/>
                      <a:gd name="T1" fmla="*/ 0 h 7"/>
                      <a:gd name="T2" fmla="*/ 0 w 12"/>
                      <a:gd name="T3" fmla="*/ 4 h 7"/>
                      <a:gd name="T4" fmla="*/ 5 w 12"/>
                      <a:gd name="T5" fmla="*/ 6 h 7"/>
                      <a:gd name="T6" fmla="*/ 9 w 12"/>
                      <a:gd name="T7" fmla="*/ 6 h 7"/>
                      <a:gd name="T8" fmla="*/ 11 w 12"/>
                      <a:gd name="T9" fmla="*/ 2 h 7"/>
                      <a:gd name="T10" fmla="*/ 0 w 12"/>
                      <a:gd name="T11" fmla="*/ 0 h 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2"/>
                      <a:gd name="T19" fmla="*/ 0 h 7"/>
                      <a:gd name="T20" fmla="*/ 12 w 12"/>
                      <a:gd name="T21" fmla="*/ 7 h 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2" h="7">
                        <a:moveTo>
                          <a:pt x="0" y="0"/>
                        </a:moveTo>
                        <a:lnTo>
                          <a:pt x="0" y="4"/>
                        </a:lnTo>
                        <a:lnTo>
                          <a:pt x="5" y="6"/>
                        </a:lnTo>
                        <a:lnTo>
                          <a:pt x="9" y="6"/>
                        </a:lnTo>
                        <a:lnTo>
                          <a:pt x="11" y="2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305" name="Freeform 222"/>
                  <p:cNvSpPr>
                    <a:spLocks/>
                  </p:cNvSpPr>
                  <p:nvPr/>
                </p:nvSpPr>
                <p:spPr bwMode="auto">
                  <a:xfrm>
                    <a:off x="5152" y="2492"/>
                    <a:ext cx="14" cy="9"/>
                  </a:xfrm>
                  <a:custGeom>
                    <a:avLst/>
                    <a:gdLst>
                      <a:gd name="T0" fmla="*/ 13 w 14"/>
                      <a:gd name="T1" fmla="*/ 4 h 9"/>
                      <a:gd name="T2" fmla="*/ 10 w 14"/>
                      <a:gd name="T3" fmla="*/ 1 h 9"/>
                      <a:gd name="T4" fmla="*/ 6 w 14"/>
                      <a:gd name="T5" fmla="*/ 0 h 9"/>
                      <a:gd name="T6" fmla="*/ 1 w 14"/>
                      <a:gd name="T7" fmla="*/ 4 h 9"/>
                      <a:gd name="T8" fmla="*/ 0 w 14"/>
                      <a:gd name="T9" fmla="*/ 8 h 9"/>
                      <a:gd name="T10" fmla="*/ 13 w 14"/>
                      <a:gd name="T11" fmla="*/ 4 h 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4"/>
                      <a:gd name="T19" fmla="*/ 0 h 9"/>
                      <a:gd name="T20" fmla="*/ 14 w 14"/>
                      <a:gd name="T21" fmla="*/ 9 h 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4" h="9">
                        <a:moveTo>
                          <a:pt x="13" y="4"/>
                        </a:moveTo>
                        <a:lnTo>
                          <a:pt x="10" y="1"/>
                        </a:lnTo>
                        <a:lnTo>
                          <a:pt x="6" y="0"/>
                        </a:lnTo>
                        <a:lnTo>
                          <a:pt x="1" y="4"/>
                        </a:lnTo>
                        <a:lnTo>
                          <a:pt x="0" y="8"/>
                        </a:lnTo>
                        <a:lnTo>
                          <a:pt x="13" y="4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306" name="Freeform 223"/>
                  <p:cNvSpPr>
                    <a:spLocks/>
                  </p:cNvSpPr>
                  <p:nvPr/>
                </p:nvSpPr>
                <p:spPr bwMode="auto">
                  <a:xfrm>
                    <a:off x="5152" y="2495"/>
                    <a:ext cx="106" cy="109"/>
                  </a:xfrm>
                  <a:custGeom>
                    <a:avLst/>
                    <a:gdLst>
                      <a:gd name="T0" fmla="*/ 105 w 106"/>
                      <a:gd name="T1" fmla="*/ 97 h 109"/>
                      <a:gd name="T2" fmla="*/ 84 w 106"/>
                      <a:gd name="T3" fmla="*/ 90 h 109"/>
                      <a:gd name="T4" fmla="*/ 66 w 106"/>
                      <a:gd name="T5" fmla="*/ 81 h 109"/>
                      <a:gd name="T6" fmla="*/ 52 w 106"/>
                      <a:gd name="T7" fmla="*/ 71 h 109"/>
                      <a:gd name="T8" fmla="*/ 40 w 106"/>
                      <a:gd name="T9" fmla="*/ 59 h 109"/>
                      <a:gd name="T10" fmla="*/ 30 w 106"/>
                      <a:gd name="T11" fmla="*/ 44 h 109"/>
                      <a:gd name="T12" fmla="*/ 22 w 106"/>
                      <a:gd name="T13" fmla="*/ 30 h 109"/>
                      <a:gd name="T14" fmla="*/ 16 w 106"/>
                      <a:gd name="T15" fmla="*/ 15 h 109"/>
                      <a:gd name="T16" fmla="*/ 12 w 106"/>
                      <a:gd name="T17" fmla="*/ 0 h 109"/>
                      <a:gd name="T18" fmla="*/ 0 w 106"/>
                      <a:gd name="T19" fmla="*/ 4 h 109"/>
                      <a:gd name="T20" fmla="*/ 4 w 106"/>
                      <a:gd name="T21" fmla="*/ 19 h 109"/>
                      <a:gd name="T22" fmla="*/ 13 w 106"/>
                      <a:gd name="T23" fmla="*/ 34 h 109"/>
                      <a:gd name="T24" fmla="*/ 21 w 106"/>
                      <a:gd name="T25" fmla="*/ 51 h 109"/>
                      <a:gd name="T26" fmla="*/ 31 w 106"/>
                      <a:gd name="T27" fmla="*/ 66 h 109"/>
                      <a:gd name="T28" fmla="*/ 45 w 106"/>
                      <a:gd name="T29" fmla="*/ 80 h 109"/>
                      <a:gd name="T30" fmla="*/ 61 w 106"/>
                      <a:gd name="T31" fmla="*/ 92 h 109"/>
                      <a:gd name="T32" fmla="*/ 82 w 106"/>
                      <a:gd name="T33" fmla="*/ 101 h 109"/>
                      <a:gd name="T34" fmla="*/ 103 w 106"/>
                      <a:gd name="T35" fmla="*/ 108 h 109"/>
                      <a:gd name="T36" fmla="*/ 105 w 106"/>
                      <a:gd name="T37" fmla="*/ 97 h 109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106"/>
                      <a:gd name="T58" fmla="*/ 0 h 109"/>
                      <a:gd name="T59" fmla="*/ 106 w 106"/>
                      <a:gd name="T60" fmla="*/ 109 h 109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106" h="109">
                        <a:moveTo>
                          <a:pt x="105" y="97"/>
                        </a:moveTo>
                        <a:lnTo>
                          <a:pt x="84" y="90"/>
                        </a:lnTo>
                        <a:lnTo>
                          <a:pt x="66" y="81"/>
                        </a:lnTo>
                        <a:lnTo>
                          <a:pt x="52" y="71"/>
                        </a:lnTo>
                        <a:lnTo>
                          <a:pt x="40" y="59"/>
                        </a:lnTo>
                        <a:lnTo>
                          <a:pt x="30" y="44"/>
                        </a:lnTo>
                        <a:lnTo>
                          <a:pt x="22" y="30"/>
                        </a:lnTo>
                        <a:lnTo>
                          <a:pt x="16" y="15"/>
                        </a:lnTo>
                        <a:lnTo>
                          <a:pt x="12" y="0"/>
                        </a:lnTo>
                        <a:lnTo>
                          <a:pt x="0" y="4"/>
                        </a:lnTo>
                        <a:lnTo>
                          <a:pt x="4" y="19"/>
                        </a:lnTo>
                        <a:lnTo>
                          <a:pt x="13" y="34"/>
                        </a:lnTo>
                        <a:lnTo>
                          <a:pt x="21" y="51"/>
                        </a:lnTo>
                        <a:lnTo>
                          <a:pt x="31" y="66"/>
                        </a:lnTo>
                        <a:lnTo>
                          <a:pt x="45" y="80"/>
                        </a:lnTo>
                        <a:lnTo>
                          <a:pt x="61" y="92"/>
                        </a:lnTo>
                        <a:lnTo>
                          <a:pt x="82" y="101"/>
                        </a:lnTo>
                        <a:lnTo>
                          <a:pt x="103" y="108"/>
                        </a:lnTo>
                        <a:lnTo>
                          <a:pt x="105" y="97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307" name="Freeform 224"/>
                  <p:cNvSpPr>
                    <a:spLocks/>
                  </p:cNvSpPr>
                  <p:nvPr/>
                </p:nvSpPr>
                <p:spPr bwMode="auto">
                  <a:xfrm>
                    <a:off x="5256" y="2591"/>
                    <a:ext cx="9" cy="14"/>
                  </a:xfrm>
                  <a:custGeom>
                    <a:avLst/>
                    <a:gdLst>
                      <a:gd name="T0" fmla="*/ 0 w 9"/>
                      <a:gd name="T1" fmla="*/ 13 h 14"/>
                      <a:gd name="T2" fmla="*/ 4 w 9"/>
                      <a:gd name="T3" fmla="*/ 11 h 14"/>
                      <a:gd name="T4" fmla="*/ 8 w 9"/>
                      <a:gd name="T5" fmla="*/ 8 h 14"/>
                      <a:gd name="T6" fmla="*/ 6 w 9"/>
                      <a:gd name="T7" fmla="*/ 3 h 14"/>
                      <a:gd name="T8" fmla="*/ 2 w 9"/>
                      <a:gd name="T9" fmla="*/ 0 h 14"/>
                      <a:gd name="T10" fmla="*/ 0 w 9"/>
                      <a:gd name="T11" fmla="*/ 13 h 1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"/>
                      <a:gd name="T19" fmla="*/ 0 h 14"/>
                      <a:gd name="T20" fmla="*/ 9 w 9"/>
                      <a:gd name="T21" fmla="*/ 14 h 1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" h="14">
                        <a:moveTo>
                          <a:pt x="0" y="13"/>
                        </a:moveTo>
                        <a:lnTo>
                          <a:pt x="4" y="11"/>
                        </a:lnTo>
                        <a:lnTo>
                          <a:pt x="8" y="8"/>
                        </a:lnTo>
                        <a:lnTo>
                          <a:pt x="6" y="3"/>
                        </a:lnTo>
                        <a:lnTo>
                          <a:pt x="2" y="0"/>
                        </a:lnTo>
                        <a:lnTo>
                          <a:pt x="0" y="13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3" name="Line 226"/>
              <p:cNvSpPr>
                <a:spLocks noChangeShapeType="1"/>
              </p:cNvSpPr>
              <p:nvPr/>
            </p:nvSpPr>
            <p:spPr bwMode="auto">
              <a:xfrm flipH="1" flipV="1">
                <a:off x="2209059" y="1143883"/>
                <a:ext cx="1143828" cy="1980836"/>
              </a:xfrm>
              <a:prstGeom prst="line">
                <a:avLst/>
              </a:prstGeom>
              <a:noFill/>
              <a:ln w="28575">
                <a:solidFill>
                  <a:srgbClr val="1F497D"/>
                </a:solidFill>
                <a:round/>
                <a:headEnd type="triangle" w="med" len="med"/>
                <a:tailEnd type="none" w="sm" len="sm"/>
              </a:ln>
              <a:ex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 dirty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84" name="Line 227"/>
              <p:cNvSpPr>
                <a:spLocks noChangeShapeType="1"/>
              </p:cNvSpPr>
              <p:nvPr/>
            </p:nvSpPr>
            <p:spPr bwMode="auto">
              <a:xfrm flipH="1" flipV="1">
                <a:off x="4800468" y="1143883"/>
                <a:ext cx="1447583" cy="1980836"/>
              </a:xfrm>
              <a:prstGeom prst="line">
                <a:avLst/>
              </a:prstGeom>
              <a:noFill/>
              <a:ln w="28575">
                <a:solidFill>
                  <a:srgbClr val="1F497D"/>
                </a:solidFill>
                <a:round/>
                <a:headEnd type="triangle" w="med" len="med"/>
                <a:tailEnd/>
              </a:ln>
              <a:ex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 dirty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85" name="Line 228"/>
              <p:cNvSpPr>
                <a:spLocks noChangeShapeType="1"/>
              </p:cNvSpPr>
              <p:nvPr/>
            </p:nvSpPr>
            <p:spPr bwMode="auto">
              <a:xfrm flipH="1">
                <a:off x="2286580" y="3581834"/>
                <a:ext cx="1371643" cy="1980836"/>
              </a:xfrm>
              <a:prstGeom prst="line">
                <a:avLst/>
              </a:prstGeom>
              <a:noFill/>
              <a:ln w="28575">
                <a:solidFill>
                  <a:srgbClr val="1F497D"/>
                </a:solidFill>
                <a:round/>
                <a:headEnd type="triangle" w="med" len="med"/>
                <a:tailEnd/>
              </a:ln>
              <a:ex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 dirty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86" name="Line 229"/>
              <p:cNvSpPr>
                <a:spLocks noChangeShapeType="1"/>
              </p:cNvSpPr>
              <p:nvPr/>
            </p:nvSpPr>
            <p:spPr bwMode="auto">
              <a:xfrm flipH="1">
                <a:off x="5430127" y="3505648"/>
                <a:ext cx="1142245" cy="2057022"/>
              </a:xfrm>
              <a:prstGeom prst="line">
                <a:avLst/>
              </a:prstGeom>
              <a:noFill/>
              <a:ln w="28575">
                <a:solidFill>
                  <a:srgbClr val="1F497D"/>
                </a:solidFill>
                <a:round/>
                <a:headEnd type="triangle" w="med" len="med"/>
                <a:tailEnd/>
              </a:ln>
              <a:ex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 dirty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pic>
            <p:nvPicPr>
              <p:cNvPr id="46147" name="Picture 4" descr="ani09"/>
              <p:cNvPicPr>
                <a:picLocks noChangeAspect="1" noChangeArrowheads="1" noCrop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46761" y="3191164"/>
                <a:ext cx="244475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6" name="Group 154"/>
              <p:cNvGrpSpPr>
                <a:grpSpLocks/>
              </p:cNvGrpSpPr>
              <p:nvPr/>
            </p:nvGrpSpPr>
            <p:grpSpPr bwMode="auto">
              <a:xfrm>
                <a:off x="152400" y="2514600"/>
                <a:ext cx="1327239" cy="2590800"/>
                <a:chOff x="656" y="2066"/>
                <a:chExt cx="633" cy="649"/>
              </a:xfrm>
            </p:grpSpPr>
            <p:sp>
              <p:nvSpPr>
                <p:cNvPr id="46238" name="Freeform 155"/>
                <p:cNvSpPr>
                  <a:spLocks/>
                </p:cNvSpPr>
                <p:nvPr/>
              </p:nvSpPr>
              <p:spPr bwMode="auto">
                <a:xfrm>
                  <a:off x="660" y="2070"/>
                  <a:ext cx="629" cy="329"/>
                </a:xfrm>
                <a:custGeom>
                  <a:avLst/>
                  <a:gdLst>
                    <a:gd name="T0" fmla="*/ 603 w 629"/>
                    <a:gd name="T1" fmla="*/ 166 h 329"/>
                    <a:gd name="T2" fmla="*/ 495 w 629"/>
                    <a:gd name="T3" fmla="*/ 115 h 329"/>
                    <a:gd name="T4" fmla="*/ 404 w 629"/>
                    <a:gd name="T5" fmla="*/ 74 h 329"/>
                    <a:gd name="T6" fmla="*/ 330 w 629"/>
                    <a:gd name="T7" fmla="*/ 44 h 329"/>
                    <a:gd name="T8" fmla="*/ 231 w 629"/>
                    <a:gd name="T9" fmla="*/ 10 h 329"/>
                    <a:gd name="T10" fmla="*/ 159 w 629"/>
                    <a:gd name="T11" fmla="*/ 3 h 329"/>
                    <a:gd name="T12" fmla="*/ 127 w 629"/>
                    <a:gd name="T13" fmla="*/ 0 h 329"/>
                    <a:gd name="T14" fmla="*/ 65 w 629"/>
                    <a:gd name="T15" fmla="*/ 14 h 329"/>
                    <a:gd name="T16" fmla="*/ 27 w 629"/>
                    <a:gd name="T17" fmla="*/ 19 h 329"/>
                    <a:gd name="T18" fmla="*/ 3 w 629"/>
                    <a:gd name="T19" fmla="*/ 38 h 329"/>
                    <a:gd name="T20" fmla="*/ 0 w 629"/>
                    <a:gd name="T21" fmla="*/ 50 h 329"/>
                    <a:gd name="T22" fmla="*/ 11 w 629"/>
                    <a:gd name="T23" fmla="*/ 58 h 329"/>
                    <a:gd name="T24" fmla="*/ 36 w 629"/>
                    <a:gd name="T25" fmla="*/ 43 h 329"/>
                    <a:gd name="T26" fmla="*/ 73 w 629"/>
                    <a:gd name="T27" fmla="*/ 34 h 329"/>
                    <a:gd name="T28" fmla="*/ 126 w 629"/>
                    <a:gd name="T29" fmla="*/ 33 h 329"/>
                    <a:gd name="T30" fmla="*/ 169 w 629"/>
                    <a:gd name="T31" fmla="*/ 32 h 329"/>
                    <a:gd name="T32" fmla="*/ 238 w 629"/>
                    <a:gd name="T33" fmla="*/ 44 h 329"/>
                    <a:gd name="T34" fmla="*/ 307 w 629"/>
                    <a:gd name="T35" fmla="*/ 70 h 329"/>
                    <a:gd name="T36" fmla="*/ 356 w 629"/>
                    <a:gd name="T37" fmla="*/ 97 h 329"/>
                    <a:gd name="T38" fmla="*/ 408 w 629"/>
                    <a:gd name="T39" fmla="*/ 144 h 329"/>
                    <a:gd name="T40" fmla="*/ 439 w 629"/>
                    <a:gd name="T41" fmla="*/ 191 h 329"/>
                    <a:gd name="T42" fmla="*/ 449 w 629"/>
                    <a:gd name="T43" fmla="*/ 249 h 329"/>
                    <a:gd name="T44" fmla="*/ 443 w 629"/>
                    <a:gd name="T45" fmla="*/ 300 h 329"/>
                    <a:gd name="T46" fmla="*/ 440 w 629"/>
                    <a:gd name="T47" fmla="*/ 326 h 329"/>
                    <a:gd name="T48" fmla="*/ 488 w 629"/>
                    <a:gd name="T49" fmla="*/ 328 h 329"/>
                    <a:gd name="T50" fmla="*/ 501 w 629"/>
                    <a:gd name="T51" fmla="*/ 294 h 329"/>
                    <a:gd name="T52" fmla="*/ 536 w 629"/>
                    <a:gd name="T53" fmla="*/ 262 h 329"/>
                    <a:gd name="T54" fmla="*/ 574 w 629"/>
                    <a:gd name="T55" fmla="*/ 239 h 329"/>
                    <a:gd name="T56" fmla="*/ 614 w 629"/>
                    <a:gd name="T57" fmla="*/ 264 h 329"/>
                    <a:gd name="T58" fmla="*/ 628 w 629"/>
                    <a:gd name="T59" fmla="*/ 204 h 329"/>
                    <a:gd name="T60" fmla="*/ 603 w 629"/>
                    <a:gd name="T61" fmla="*/ 166 h 32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w 629"/>
                    <a:gd name="T94" fmla="*/ 0 h 329"/>
                    <a:gd name="T95" fmla="*/ 629 w 629"/>
                    <a:gd name="T96" fmla="*/ 329 h 329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T93" t="T94" r="T95" b="T96"/>
                  <a:pathLst>
                    <a:path w="629" h="329">
                      <a:moveTo>
                        <a:pt x="603" y="166"/>
                      </a:moveTo>
                      <a:lnTo>
                        <a:pt x="495" y="115"/>
                      </a:lnTo>
                      <a:lnTo>
                        <a:pt x="404" y="74"/>
                      </a:lnTo>
                      <a:lnTo>
                        <a:pt x="330" y="44"/>
                      </a:lnTo>
                      <a:lnTo>
                        <a:pt x="231" y="10"/>
                      </a:lnTo>
                      <a:lnTo>
                        <a:pt x="159" y="3"/>
                      </a:lnTo>
                      <a:lnTo>
                        <a:pt x="127" y="0"/>
                      </a:lnTo>
                      <a:lnTo>
                        <a:pt x="65" y="14"/>
                      </a:lnTo>
                      <a:lnTo>
                        <a:pt x="27" y="19"/>
                      </a:lnTo>
                      <a:lnTo>
                        <a:pt x="3" y="38"/>
                      </a:lnTo>
                      <a:lnTo>
                        <a:pt x="0" y="50"/>
                      </a:lnTo>
                      <a:lnTo>
                        <a:pt x="11" y="58"/>
                      </a:lnTo>
                      <a:lnTo>
                        <a:pt x="36" y="43"/>
                      </a:lnTo>
                      <a:lnTo>
                        <a:pt x="73" y="34"/>
                      </a:lnTo>
                      <a:lnTo>
                        <a:pt x="126" y="33"/>
                      </a:lnTo>
                      <a:lnTo>
                        <a:pt x="169" y="32"/>
                      </a:lnTo>
                      <a:lnTo>
                        <a:pt x="238" y="44"/>
                      </a:lnTo>
                      <a:lnTo>
                        <a:pt x="307" y="70"/>
                      </a:lnTo>
                      <a:lnTo>
                        <a:pt x="356" y="97"/>
                      </a:lnTo>
                      <a:lnTo>
                        <a:pt x="408" y="144"/>
                      </a:lnTo>
                      <a:lnTo>
                        <a:pt x="439" y="191"/>
                      </a:lnTo>
                      <a:lnTo>
                        <a:pt x="449" y="249"/>
                      </a:lnTo>
                      <a:lnTo>
                        <a:pt x="443" y="300"/>
                      </a:lnTo>
                      <a:lnTo>
                        <a:pt x="440" y="326"/>
                      </a:lnTo>
                      <a:lnTo>
                        <a:pt x="488" y="328"/>
                      </a:lnTo>
                      <a:lnTo>
                        <a:pt x="501" y="294"/>
                      </a:lnTo>
                      <a:lnTo>
                        <a:pt x="536" y="262"/>
                      </a:lnTo>
                      <a:lnTo>
                        <a:pt x="574" y="239"/>
                      </a:lnTo>
                      <a:lnTo>
                        <a:pt x="614" y="264"/>
                      </a:lnTo>
                      <a:lnTo>
                        <a:pt x="628" y="204"/>
                      </a:lnTo>
                      <a:lnTo>
                        <a:pt x="603" y="166"/>
                      </a:lnTo>
                    </a:path>
                  </a:pathLst>
                </a:custGeom>
                <a:gradFill rotWithShape="1">
                  <a:gsLst>
                    <a:gs pos="0">
                      <a:srgbClr val="FF0000"/>
                    </a:gs>
                    <a:gs pos="100000">
                      <a:srgbClr val="760000"/>
                    </a:gs>
                  </a:gsLst>
                  <a:lin ang="5400000" scaled="1"/>
                </a:gradFill>
                <a:ln w="12700" cap="rnd">
                  <a:solidFill>
                    <a:srgbClr val="FFFF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239" name="Freeform 156"/>
                <p:cNvSpPr>
                  <a:spLocks/>
                </p:cNvSpPr>
                <p:nvPr/>
              </p:nvSpPr>
              <p:spPr bwMode="auto">
                <a:xfrm>
                  <a:off x="672" y="2100"/>
                  <a:ext cx="439" cy="600"/>
                </a:xfrm>
                <a:custGeom>
                  <a:avLst/>
                  <a:gdLst>
                    <a:gd name="T0" fmla="*/ 311 w 439"/>
                    <a:gd name="T1" fmla="*/ 468 h 600"/>
                    <a:gd name="T2" fmla="*/ 236 w 439"/>
                    <a:gd name="T3" fmla="*/ 527 h 600"/>
                    <a:gd name="T4" fmla="*/ 225 w 439"/>
                    <a:gd name="T5" fmla="*/ 531 h 600"/>
                    <a:gd name="T6" fmla="*/ 217 w 439"/>
                    <a:gd name="T7" fmla="*/ 536 h 600"/>
                    <a:gd name="T8" fmla="*/ 210 w 439"/>
                    <a:gd name="T9" fmla="*/ 540 h 600"/>
                    <a:gd name="T10" fmla="*/ 204 w 439"/>
                    <a:gd name="T11" fmla="*/ 540 h 600"/>
                    <a:gd name="T12" fmla="*/ 196 w 439"/>
                    <a:gd name="T13" fmla="*/ 545 h 600"/>
                    <a:gd name="T14" fmla="*/ 190 w 439"/>
                    <a:gd name="T15" fmla="*/ 545 h 600"/>
                    <a:gd name="T16" fmla="*/ 187 w 439"/>
                    <a:gd name="T17" fmla="*/ 549 h 600"/>
                    <a:gd name="T18" fmla="*/ 183 w 439"/>
                    <a:gd name="T19" fmla="*/ 549 h 600"/>
                    <a:gd name="T20" fmla="*/ 179 w 439"/>
                    <a:gd name="T21" fmla="*/ 554 h 600"/>
                    <a:gd name="T22" fmla="*/ 172 w 439"/>
                    <a:gd name="T23" fmla="*/ 558 h 600"/>
                    <a:gd name="T24" fmla="*/ 127 w 439"/>
                    <a:gd name="T25" fmla="*/ 581 h 600"/>
                    <a:gd name="T26" fmla="*/ 86 w 439"/>
                    <a:gd name="T27" fmla="*/ 599 h 600"/>
                    <a:gd name="T28" fmla="*/ 37 w 439"/>
                    <a:gd name="T29" fmla="*/ 599 h 600"/>
                    <a:gd name="T30" fmla="*/ 52 w 439"/>
                    <a:gd name="T31" fmla="*/ 540 h 600"/>
                    <a:gd name="T32" fmla="*/ 101 w 439"/>
                    <a:gd name="T33" fmla="*/ 459 h 600"/>
                    <a:gd name="T34" fmla="*/ 139 w 439"/>
                    <a:gd name="T35" fmla="*/ 396 h 600"/>
                    <a:gd name="T36" fmla="*/ 180 w 439"/>
                    <a:gd name="T37" fmla="*/ 306 h 600"/>
                    <a:gd name="T38" fmla="*/ 182 w 439"/>
                    <a:gd name="T39" fmla="*/ 234 h 600"/>
                    <a:gd name="T40" fmla="*/ 172 w 439"/>
                    <a:gd name="T41" fmla="*/ 185 h 600"/>
                    <a:gd name="T42" fmla="*/ 141 w 439"/>
                    <a:gd name="T43" fmla="*/ 140 h 600"/>
                    <a:gd name="T44" fmla="*/ 69 w 439"/>
                    <a:gd name="T45" fmla="*/ 81 h 600"/>
                    <a:gd name="T46" fmla="*/ 19 w 439"/>
                    <a:gd name="T47" fmla="*/ 45 h 600"/>
                    <a:gd name="T48" fmla="*/ 0 w 439"/>
                    <a:gd name="T49" fmla="*/ 32 h 600"/>
                    <a:gd name="T50" fmla="*/ 23 w 439"/>
                    <a:gd name="T51" fmla="*/ 14 h 600"/>
                    <a:gd name="T52" fmla="*/ 75 w 439"/>
                    <a:gd name="T53" fmla="*/ 0 h 600"/>
                    <a:gd name="T54" fmla="*/ 136 w 439"/>
                    <a:gd name="T55" fmla="*/ 0 h 600"/>
                    <a:gd name="T56" fmla="*/ 202 w 439"/>
                    <a:gd name="T57" fmla="*/ 5 h 600"/>
                    <a:gd name="T58" fmla="*/ 282 w 439"/>
                    <a:gd name="T59" fmla="*/ 27 h 600"/>
                    <a:gd name="T60" fmla="*/ 357 w 439"/>
                    <a:gd name="T61" fmla="*/ 68 h 600"/>
                    <a:gd name="T62" fmla="*/ 410 w 439"/>
                    <a:gd name="T63" fmla="*/ 126 h 600"/>
                    <a:gd name="T64" fmla="*/ 438 w 439"/>
                    <a:gd name="T65" fmla="*/ 198 h 600"/>
                    <a:gd name="T66" fmla="*/ 428 w 439"/>
                    <a:gd name="T67" fmla="*/ 257 h 600"/>
                    <a:gd name="T68" fmla="*/ 428 w 439"/>
                    <a:gd name="T69" fmla="*/ 288 h 600"/>
                    <a:gd name="T70" fmla="*/ 414 w 439"/>
                    <a:gd name="T71" fmla="*/ 329 h 600"/>
                    <a:gd name="T72" fmla="*/ 374 w 439"/>
                    <a:gd name="T73" fmla="*/ 392 h 600"/>
                    <a:gd name="T74" fmla="*/ 351 w 439"/>
                    <a:gd name="T75" fmla="*/ 428 h 600"/>
                    <a:gd name="T76" fmla="*/ 311 w 439"/>
                    <a:gd name="T77" fmla="*/ 468 h 600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439"/>
                    <a:gd name="T118" fmla="*/ 0 h 600"/>
                    <a:gd name="T119" fmla="*/ 439 w 439"/>
                    <a:gd name="T120" fmla="*/ 600 h 600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439" h="600">
                      <a:moveTo>
                        <a:pt x="311" y="468"/>
                      </a:moveTo>
                      <a:lnTo>
                        <a:pt x="236" y="527"/>
                      </a:lnTo>
                      <a:lnTo>
                        <a:pt x="225" y="531"/>
                      </a:lnTo>
                      <a:lnTo>
                        <a:pt x="217" y="536"/>
                      </a:lnTo>
                      <a:lnTo>
                        <a:pt x="210" y="540"/>
                      </a:lnTo>
                      <a:lnTo>
                        <a:pt x="204" y="540"/>
                      </a:lnTo>
                      <a:lnTo>
                        <a:pt x="196" y="545"/>
                      </a:lnTo>
                      <a:lnTo>
                        <a:pt x="190" y="545"/>
                      </a:lnTo>
                      <a:lnTo>
                        <a:pt x="187" y="549"/>
                      </a:lnTo>
                      <a:lnTo>
                        <a:pt x="183" y="549"/>
                      </a:lnTo>
                      <a:lnTo>
                        <a:pt x="179" y="554"/>
                      </a:lnTo>
                      <a:lnTo>
                        <a:pt x="172" y="558"/>
                      </a:lnTo>
                      <a:lnTo>
                        <a:pt x="127" y="581"/>
                      </a:lnTo>
                      <a:lnTo>
                        <a:pt x="86" y="599"/>
                      </a:lnTo>
                      <a:lnTo>
                        <a:pt x="37" y="599"/>
                      </a:lnTo>
                      <a:lnTo>
                        <a:pt x="52" y="540"/>
                      </a:lnTo>
                      <a:lnTo>
                        <a:pt x="101" y="459"/>
                      </a:lnTo>
                      <a:lnTo>
                        <a:pt x="139" y="396"/>
                      </a:lnTo>
                      <a:lnTo>
                        <a:pt x="180" y="306"/>
                      </a:lnTo>
                      <a:lnTo>
                        <a:pt x="182" y="234"/>
                      </a:lnTo>
                      <a:lnTo>
                        <a:pt x="172" y="185"/>
                      </a:lnTo>
                      <a:lnTo>
                        <a:pt x="141" y="140"/>
                      </a:lnTo>
                      <a:lnTo>
                        <a:pt x="69" y="81"/>
                      </a:lnTo>
                      <a:lnTo>
                        <a:pt x="19" y="45"/>
                      </a:lnTo>
                      <a:lnTo>
                        <a:pt x="0" y="32"/>
                      </a:lnTo>
                      <a:lnTo>
                        <a:pt x="23" y="14"/>
                      </a:lnTo>
                      <a:lnTo>
                        <a:pt x="75" y="0"/>
                      </a:lnTo>
                      <a:lnTo>
                        <a:pt x="136" y="0"/>
                      </a:lnTo>
                      <a:lnTo>
                        <a:pt x="202" y="5"/>
                      </a:lnTo>
                      <a:lnTo>
                        <a:pt x="282" y="27"/>
                      </a:lnTo>
                      <a:lnTo>
                        <a:pt x="357" y="68"/>
                      </a:lnTo>
                      <a:lnTo>
                        <a:pt x="410" y="126"/>
                      </a:lnTo>
                      <a:lnTo>
                        <a:pt x="438" y="198"/>
                      </a:lnTo>
                      <a:lnTo>
                        <a:pt x="428" y="257"/>
                      </a:lnTo>
                      <a:lnTo>
                        <a:pt x="428" y="288"/>
                      </a:lnTo>
                      <a:lnTo>
                        <a:pt x="414" y="329"/>
                      </a:lnTo>
                      <a:lnTo>
                        <a:pt x="374" y="392"/>
                      </a:lnTo>
                      <a:lnTo>
                        <a:pt x="351" y="428"/>
                      </a:lnTo>
                      <a:lnTo>
                        <a:pt x="311" y="468"/>
                      </a:lnTo>
                    </a:path>
                  </a:pathLst>
                </a:custGeom>
                <a:gradFill rotWithShape="1">
                  <a:gsLst>
                    <a:gs pos="0">
                      <a:srgbClr val="3366FF"/>
                    </a:gs>
                    <a:gs pos="100000">
                      <a:srgbClr val="182F76"/>
                    </a:gs>
                  </a:gsLst>
                  <a:lin ang="0" scaled="1"/>
                </a:gradFill>
                <a:ln w="12700" cap="rnd">
                  <a:solidFill>
                    <a:srgbClr val="FFFFFF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7" name="Group 157"/>
                <p:cNvGrpSpPr>
                  <a:grpSpLocks/>
                </p:cNvGrpSpPr>
                <p:nvPr/>
              </p:nvGrpSpPr>
              <p:grpSpPr bwMode="auto">
                <a:xfrm>
                  <a:off x="656" y="2066"/>
                  <a:ext cx="618" cy="649"/>
                  <a:chOff x="656" y="2066"/>
                  <a:chExt cx="618" cy="649"/>
                </a:xfrm>
              </p:grpSpPr>
              <p:sp>
                <p:nvSpPr>
                  <p:cNvPr id="46241" name="Freeform 158"/>
                  <p:cNvSpPr>
                    <a:spLocks/>
                  </p:cNvSpPr>
                  <p:nvPr/>
                </p:nvSpPr>
                <p:spPr bwMode="auto">
                  <a:xfrm>
                    <a:off x="777" y="2210"/>
                    <a:ext cx="11" cy="9"/>
                  </a:xfrm>
                  <a:custGeom>
                    <a:avLst/>
                    <a:gdLst>
                      <a:gd name="T0" fmla="*/ 1 w 11"/>
                      <a:gd name="T1" fmla="*/ 0 h 9"/>
                      <a:gd name="T2" fmla="*/ 0 w 11"/>
                      <a:gd name="T3" fmla="*/ 4 h 9"/>
                      <a:gd name="T4" fmla="*/ 3 w 11"/>
                      <a:gd name="T5" fmla="*/ 8 h 9"/>
                      <a:gd name="T6" fmla="*/ 6 w 11"/>
                      <a:gd name="T7" fmla="*/ 8 h 9"/>
                      <a:gd name="T8" fmla="*/ 10 w 11"/>
                      <a:gd name="T9" fmla="*/ 7 h 9"/>
                      <a:gd name="T10" fmla="*/ 1 w 11"/>
                      <a:gd name="T11" fmla="*/ 0 h 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1"/>
                      <a:gd name="T19" fmla="*/ 0 h 9"/>
                      <a:gd name="T20" fmla="*/ 11 w 11"/>
                      <a:gd name="T21" fmla="*/ 9 h 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1" h="9">
                        <a:moveTo>
                          <a:pt x="1" y="0"/>
                        </a:moveTo>
                        <a:lnTo>
                          <a:pt x="0" y="4"/>
                        </a:lnTo>
                        <a:lnTo>
                          <a:pt x="3" y="8"/>
                        </a:lnTo>
                        <a:lnTo>
                          <a:pt x="6" y="8"/>
                        </a:lnTo>
                        <a:lnTo>
                          <a:pt x="10" y="7"/>
                        </a:lnTo>
                        <a:lnTo>
                          <a:pt x="1" y="0"/>
                        </a:lnTo>
                      </a:path>
                    </a:pathLst>
                  </a:custGeom>
                  <a:solidFill>
                    <a:srgbClr val="D8191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42" name="Freeform 159"/>
                  <p:cNvSpPr>
                    <a:spLocks/>
                  </p:cNvSpPr>
                  <p:nvPr/>
                </p:nvSpPr>
                <p:spPr bwMode="auto">
                  <a:xfrm>
                    <a:off x="777" y="2178"/>
                    <a:ext cx="281" cy="39"/>
                  </a:xfrm>
                  <a:custGeom>
                    <a:avLst/>
                    <a:gdLst>
                      <a:gd name="T0" fmla="*/ 280 w 281"/>
                      <a:gd name="T1" fmla="*/ 16 h 39"/>
                      <a:gd name="T2" fmla="*/ 266 w 281"/>
                      <a:gd name="T3" fmla="*/ 12 h 39"/>
                      <a:gd name="T4" fmla="*/ 250 w 281"/>
                      <a:gd name="T5" fmla="*/ 9 h 39"/>
                      <a:gd name="T6" fmla="*/ 233 w 281"/>
                      <a:gd name="T7" fmla="*/ 7 h 39"/>
                      <a:gd name="T8" fmla="*/ 214 w 281"/>
                      <a:gd name="T9" fmla="*/ 5 h 39"/>
                      <a:gd name="T10" fmla="*/ 194 w 281"/>
                      <a:gd name="T11" fmla="*/ 3 h 39"/>
                      <a:gd name="T12" fmla="*/ 174 w 281"/>
                      <a:gd name="T13" fmla="*/ 1 h 39"/>
                      <a:gd name="T14" fmla="*/ 153 w 281"/>
                      <a:gd name="T15" fmla="*/ 1 h 39"/>
                      <a:gd name="T16" fmla="*/ 133 w 281"/>
                      <a:gd name="T17" fmla="*/ 0 h 39"/>
                      <a:gd name="T18" fmla="*/ 110 w 281"/>
                      <a:gd name="T19" fmla="*/ 1 h 39"/>
                      <a:gd name="T20" fmla="*/ 93 w 281"/>
                      <a:gd name="T21" fmla="*/ 2 h 39"/>
                      <a:gd name="T22" fmla="*/ 74 w 281"/>
                      <a:gd name="T23" fmla="*/ 4 h 39"/>
                      <a:gd name="T24" fmla="*/ 55 w 281"/>
                      <a:gd name="T25" fmla="*/ 8 h 39"/>
                      <a:gd name="T26" fmla="*/ 39 w 281"/>
                      <a:gd name="T27" fmla="*/ 11 h 39"/>
                      <a:gd name="T28" fmla="*/ 25 w 281"/>
                      <a:gd name="T29" fmla="*/ 16 h 39"/>
                      <a:gd name="T30" fmla="*/ 12 w 281"/>
                      <a:gd name="T31" fmla="*/ 22 h 39"/>
                      <a:gd name="T32" fmla="*/ 0 w 281"/>
                      <a:gd name="T33" fmla="*/ 31 h 39"/>
                      <a:gd name="T34" fmla="*/ 9 w 281"/>
                      <a:gd name="T35" fmla="*/ 38 h 39"/>
                      <a:gd name="T36" fmla="*/ 17 w 281"/>
                      <a:gd name="T37" fmla="*/ 31 h 39"/>
                      <a:gd name="T38" fmla="*/ 27 w 281"/>
                      <a:gd name="T39" fmla="*/ 25 h 39"/>
                      <a:gd name="T40" fmla="*/ 41 w 281"/>
                      <a:gd name="T41" fmla="*/ 21 h 39"/>
                      <a:gd name="T42" fmla="*/ 58 w 281"/>
                      <a:gd name="T43" fmla="*/ 17 h 39"/>
                      <a:gd name="T44" fmla="*/ 74 w 281"/>
                      <a:gd name="T45" fmla="*/ 14 h 39"/>
                      <a:gd name="T46" fmla="*/ 93 w 281"/>
                      <a:gd name="T47" fmla="*/ 11 h 39"/>
                      <a:gd name="T48" fmla="*/ 112 w 281"/>
                      <a:gd name="T49" fmla="*/ 10 h 39"/>
                      <a:gd name="T50" fmla="*/ 131 w 281"/>
                      <a:gd name="T51" fmla="*/ 10 h 39"/>
                      <a:gd name="T52" fmla="*/ 151 w 281"/>
                      <a:gd name="T53" fmla="*/ 10 h 39"/>
                      <a:gd name="T54" fmla="*/ 172 w 281"/>
                      <a:gd name="T55" fmla="*/ 11 h 39"/>
                      <a:gd name="T56" fmla="*/ 192 w 281"/>
                      <a:gd name="T57" fmla="*/ 12 h 39"/>
                      <a:gd name="T58" fmla="*/ 212 w 281"/>
                      <a:gd name="T59" fmla="*/ 14 h 39"/>
                      <a:gd name="T60" fmla="*/ 231 w 281"/>
                      <a:gd name="T61" fmla="*/ 17 h 39"/>
                      <a:gd name="T62" fmla="*/ 247 w 281"/>
                      <a:gd name="T63" fmla="*/ 21 h 39"/>
                      <a:gd name="T64" fmla="*/ 264 w 281"/>
                      <a:gd name="T65" fmla="*/ 24 h 39"/>
                      <a:gd name="T66" fmla="*/ 278 w 281"/>
                      <a:gd name="T67" fmla="*/ 25 h 39"/>
                      <a:gd name="T68" fmla="*/ 280 w 281"/>
                      <a:gd name="T69" fmla="*/ 16 h 39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281"/>
                      <a:gd name="T106" fmla="*/ 0 h 39"/>
                      <a:gd name="T107" fmla="*/ 281 w 281"/>
                      <a:gd name="T108" fmla="*/ 39 h 39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281" h="39">
                        <a:moveTo>
                          <a:pt x="280" y="16"/>
                        </a:moveTo>
                        <a:lnTo>
                          <a:pt x="266" y="12"/>
                        </a:lnTo>
                        <a:lnTo>
                          <a:pt x="250" y="9"/>
                        </a:lnTo>
                        <a:lnTo>
                          <a:pt x="233" y="7"/>
                        </a:lnTo>
                        <a:lnTo>
                          <a:pt x="214" y="5"/>
                        </a:lnTo>
                        <a:lnTo>
                          <a:pt x="194" y="3"/>
                        </a:lnTo>
                        <a:lnTo>
                          <a:pt x="174" y="1"/>
                        </a:lnTo>
                        <a:lnTo>
                          <a:pt x="153" y="1"/>
                        </a:lnTo>
                        <a:lnTo>
                          <a:pt x="133" y="0"/>
                        </a:lnTo>
                        <a:lnTo>
                          <a:pt x="110" y="1"/>
                        </a:lnTo>
                        <a:lnTo>
                          <a:pt x="93" y="2"/>
                        </a:lnTo>
                        <a:lnTo>
                          <a:pt x="74" y="4"/>
                        </a:lnTo>
                        <a:lnTo>
                          <a:pt x="55" y="8"/>
                        </a:lnTo>
                        <a:lnTo>
                          <a:pt x="39" y="11"/>
                        </a:lnTo>
                        <a:lnTo>
                          <a:pt x="25" y="16"/>
                        </a:lnTo>
                        <a:lnTo>
                          <a:pt x="12" y="22"/>
                        </a:lnTo>
                        <a:lnTo>
                          <a:pt x="0" y="31"/>
                        </a:lnTo>
                        <a:lnTo>
                          <a:pt x="9" y="38"/>
                        </a:lnTo>
                        <a:lnTo>
                          <a:pt x="17" y="31"/>
                        </a:lnTo>
                        <a:lnTo>
                          <a:pt x="27" y="25"/>
                        </a:lnTo>
                        <a:lnTo>
                          <a:pt x="41" y="21"/>
                        </a:lnTo>
                        <a:lnTo>
                          <a:pt x="58" y="17"/>
                        </a:lnTo>
                        <a:lnTo>
                          <a:pt x="74" y="14"/>
                        </a:lnTo>
                        <a:lnTo>
                          <a:pt x="93" y="11"/>
                        </a:lnTo>
                        <a:lnTo>
                          <a:pt x="112" y="10"/>
                        </a:lnTo>
                        <a:lnTo>
                          <a:pt x="131" y="10"/>
                        </a:lnTo>
                        <a:lnTo>
                          <a:pt x="151" y="10"/>
                        </a:lnTo>
                        <a:lnTo>
                          <a:pt x="172" y="11"/>
                        </a:lnTo>
                        <a:lnTo>
                          <a:pt x="192" y="12"/>
                        </a:lnTo>
                        <a:lnTo>
                          <a:pt x="212" y="14"/>
                        </a:lnTo>
                        <a:lnTo>
                          <a:pt x="231" y="17"/>
                        </a:lnTo>
                        <a:lnTo>
                          <a:pt x="247" y="21"/>
                        </a:lnTo>
                        <a:lnTo>
                          <a:pt x="264" y="24"/>
                        </a:lnTo>
                        <a:lnTo>
                          <a:pt x="278" y="25"/>
                        </a:lnTo>
                        <a:lnTo>
                          <a:pt x="280" y="16"/>
                        </a:lnTo>
                      </a:path>
                    </a:pathLst>
                  </a:custGeom>
                  <a:solidFill>
                    <a:srgbClr val="D8191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43" name="Freeform 160"/>
                  <p:cNvSpPr>
                    <a:spLocks/>
                  </p:cNvSpPr>
                  <p:nvPr/>
                </p:nvSpPr>
                <p:spPr bwMode="auto">
                  <a:xfrm>
                    <a:off x="1055" y="2195"/>
                    <a:ext cx="7" cy="9"/>
                  </a:xfrm>
                  <a:custGeom>
                    <a:avLst/>
                    <a:gdLst>
                      <a:gd name="T0" fmla="*/ 0 w 7"/>
                      <a:gd name="T1" fmla="*/ 8 h 9"/>
                      <a:gd name="T2" fmla="*/ 4 w 7"/>
                      <a:gd name="T3" fmla="*/ 8 h 9"/>
                      <a:gd name="T4" fmla="*/ 6 w 7"/>
                      <a:gd name="T5" fmla="*/ 5 h 9"/>
                      <a:gd name="T6" fmla="*/ 6 w 7"/>
                      <a:gd name="T7" fmla="*/ 1 h 9"/>
                      <a:gd name="T8" fmla="*/ 2 w 7"/>
                      <a:gd name="T9" fmla="*/ 0 h 9"/>
                      <a:gd name="T10" fmla="*/ 0 w 7"/>
                      <a:gd name="T11" fmla="*/ 8 h 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7"/>
                      <a:gd name="T19" fmla="*/ 0 h 9"/>
                      <a:gd name="T20" fmla="*/ 7 w 7"/>
                      <a:gd name="T21" fmla="*/ 9 h 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7" h="9">
                        <a:moveTo>
                          <a:pt x="0" y="8"/>
                        </a:moveTo>
                        <a:lnTo>
                          <a:pt x="4" y="8"/>
                        </a:lnTo>
                        <a:lnTo>
                          <a:pt x="6" y="5"/>
                        </a:lnTo>
                        <a:lnTo>
                          <a:pt x="6" y="1"/>
                        </a:lnTo>
                        <a:lnTo>
                          <a:pt x="2" y="0"/>
                        </a:lnTo>
                        <a:lnTo>
                          <a:pt x="0" y="8"/>
                        </a:lnTo>
                      </a:path>
                    </a:pathLst>
                  </a:custGeom>
                  <a:solidFill>
                    <a:srgbClr val="D8191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44" name="Freeform 161"/>
                  <p:cNvSpPr>
                    <a:spLocks/>
                  </p:cNvSpPr>
                  <p:nvPr/>
                </p:nvSpPr>
                <p:spPr bwMode="auto">
                  <a:xfrm>
                    <a:off x="842" y="2295"/>
                    <a:ext cx="8" cy="11"/>
                  </a:xfrm>
                  <a:custGeom>
                    <a:avLst/>
                    <a:gdLst>
                      <a:gd name="T0" fmla="*/ 2 w 8"/>
                      <a:gd name="T1" fmla="*/ 0 h 11"/>
                      <a:gd name="T2" fmla="*/ 0 w 8"/>
                      <a:gd name="T3" fmla="*/ 4 h 11"/>
                      <a:gd name="T4" fmla="*/ 0 w 8"/>
                      <a:gd name="T5" fmla="*/ 8 h 11"/>
                      <a:gd name="T6" fmla="*/ 4 w 8"/>
                      <a:gd name="T7" fmla="*/ 10 h 11"/>
                      <a:gd name="T8" fmla="*/ 7 w 8"/>
                      <a:gd name="T9" fmla="*/ 10 h 11"/>
                      <a:gd name="T10" fmla="*/ 2 w 8"/>
                      <a:gd name="T11" fmla="*/ 0 h 11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8"/>
                      <a:gd name="T19" fmla="*/ 0 h 11"/>
                      <a:gd name="T20" fmla="*/ 8 w 8"/>
                      <a:gd name="T21" fmla="*/ 11 h 11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8" h="11">
                        <a:moveTo>
                          <a:pt x="2" y="0"/>
                        </a:moveTo>
                        <a:lnTo>
                          <a:pt x="0" y="4"/>
                        </a:lnTo>
                        <a:lnTo>
                          <a:pt x="0" y="8"/>
                        </a:lnTo>
                        <a:lnTo>
                          <a:pt x="4" y="10"/>
                        </a:lnTo>
                        <a:lnTo>
                          <a:pt x="7" y="10"/>
                        </a:lnTo>
                        <a:lnTo>
                          <a:pt x="2" y="0"/>
                        </a:lnTo>
                      </a:path>
                    </a:pathLst>
                  </a:custGeom>
                  <a:solidFill>
                    <a:srgbClr val="D8191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45" name="Freeform 162"/>
                  <p:cNvSpPr>
                    <a:spLocks/>
                  </p:cNvSpPr>
                  <p:nvPr/>
                </p:nvSpPr>
                <p:spPr bwMode="auto">
                  <a:xfrm>
                    <a:off x="845" y="2230"/>
                    <a:ext cx="246" cy="76"/>
                  </a:xfrm>
                  <a:custGeom>
                    <a:avLst/>
                    <a:gdLst>
                      <a:gd name="T0" fmla="*/ 245 w 246"/>
                      <a:gd name="T1" fmla="*/ 12 h 76"/>
                      <a:gd name="T2" fmla="*/ 224 w 246"/>
                      <a:gd name="T3" fmla="*/ 5 h 76"/>
                      <a:gd name="T4" fmla="*/ 203 w 246"/>
                      <a:gd name="T5" fmla="*/ 2 h 76"/>
                      <a:gd name="T6" fmla="*/ 181 w 246"/>
                      <a:gd name="T7" fmla="*/ 1 h 76"/>
                      <a:gd name="T8" fmla="*/ 162 w 246"/>
                      <a:gd name="T9" fmla="*/ 0 h 76"/>
                      <a:gd name="T10" fmla="*/ 144 w 246"/>
                      <a:gd name="T11" fmla="*/ 2 h 76"/>
                      <a:gd name="T12" fmla="*/ 125 w 246"/>
                      <a:gd name="T13" fmla="*/ 5 h 76"/>
                      <a:gd name="T14" fmla="*/ 108 w 246"/>
                      <a:gd name="T15" fmla="*/ 9 h 76"/>
                      <a:gd name="T16" fmla="*/ 94 w 246"/>
                      <a:gd name="T17" fmla="*/ 14 h 76"/>
                      <a:gd name="T18" fmla="*/ 79 w 246"/>
                      <a:gd name="T19" fmla="*/ 20 h 76"/>
                      <a:gd name="T20" fmla="*/ 64 w 246"/>
                      <a:gd name="T21" fmla="*/ 27 h 76"/>
                      <a:gd name="T22" fmla="*/ 51 w 246"/>
                      <a:gd name="T23" fmla="*/ 35 h 76"/>
                      <a:gd name="T24" fmla="*/ 39 w 246"/>
                      <a:gd name="T25" fmla="*/ 41 h 76"/>
                      <a:gd name="T26" fmla="*/ 28 w 246"/>
                      <a:gd name="T27" fmla="*/ 48 h 76"/>
                      <a:gd name="T28" fmla="*/ 18 w 246"/>
                      <a:gd name="T29" fmla="*/ 54 h 76"/>
                      <a:gd name="T30" fmla="*/ 8 w 246"/>
                      <a:gd name="T31" fmla="*/ 60 h 76"/>
                      <a:gd name="T32" fmla="*/ 0 w 246"/>
                      <a:gd name="T33" fmla="*/ 66 h 76"/>
                      <a:gd name="T34" fmla="*/ 5 w 246"/>
                      <a:gd name="T35" fmla="*/ 75 h 76"/>
                      <a:gd name="T36" fmla="*/ 14 w 246"/>
                      <a:gd name="T37" fmla="*/ 69 h 76"/>
                      <a:gd name="T38" fmla="*/ 24 w 246"/>
                      <a:gd name="T39" fmla="*/ 63 h 76"/>
                      <a:gd name="T40" fmla="*/ 33 w 246"/>
                      <a:gd name="T41" fmla="*/ 56 h 76"/>
                      <a:gd name="T42" fmla="*/ 45 w 246"/>
                      <a:gd name="T43" fmla="*/ 50 h 76"/>
                      <a:gd name="T44" fmla="*/ 56 w 246"/>
                      <a:gd name="T45" fmla="*/ 43 h 76"/>
                      <a:gd name="T46" fmla="*/ 69 w 246"/>
                      <a:gd name="T47" fmla="*/ 35 h 76"/>
                      <a:gd name="T48" fmla="*/ 83 w 246"/>
                      <a:gd name="T49" fmla="*/ 30 h 76"/>
                      <a:gd name="T50" fmla="*/ 97 w 246"/>
                      <a:gd name="T51" fmla="*/ 25 h 76"/>
                      <a:gd name="T52" fmla="*/ 111 w 246"/>
                      <a:gd name="T53" fmla="*/ 19 h 76"/>
                      <a:gd name="T54" fmla="*/ 129 w 246"/>
                      <a:gd name="T55" fmla="*/ 15 h 76"/>
                      <a:gd name="T56" fmla="*/ 145 w 246"/>
                      <a:gd name="T57" fmla="*/ 11 h 76"/>
                      <a:gd name="T58" fmla="*/ 163 w 246"/>
                      <a:gd name="T59" fmla="*/ 11 h 76"/>
                      <a:gd name="T60" fmla="*/ 180 w 246"/>
                      <a:gd name="T61" fmla="*/ 10 h 76"/>
                      <a:gd name="T62" fmla="*/ 201 w 246"/>
                      <a:gd name="T63" fmla="*/ 12 h 76"/>
                      <a:gd name="T64" fmla="*/ 221 w 246"/>
                      <a:gd name="T65" fmla="*/ 16 h 76"/>
                      <a:gd name="T66" fmla="*/ 243 w 246"/>
                      <a:gd name="T67" fmla="*/ 22 h 76"/>
                      <a:gd name="T68" fmla="*/ 245 w 246"/>
                      <a:gd name="T69" fmla="*/ 12 h 7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246"/>
                      <a:gd name="T106" fmla="*/ 0 h 76"/>
                      <a:gd name="T107" fmla="*/ 246 w 246"/>
                      <a:gd name="T108" fmla="*/ 76 h 76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246" h="76">
                        <a:moveTo>
                          <a:pt x="245" y="12"/>
                        </a:moveTo>
                        <a:lnTo>
                          <a:pt x="224" y="5"/>
                        </a:lnTo>
                        <a:lnTo>
                          <a:pt x="203" y="2"/>
                        </a:lnTo>
                        <a:lnTo>
                          <a:pt x="181" y="1"/>
                        </a:lnTo>
                        <a:lnTo>
                          <a:pt x="162" y="0"/>
                        </a:lnTo>
                        <a:lnTo>
                          <a:pt x="144" y="2"/>
                        </a:lnTo>
                        <a:lnTo>
                          <a:pt x="125" y="5"/>
                        </a:lnTo>
                        <a:lnTo>
                          <a:pt x="108" y="9"/>
                        </a:lnTo>
                        <a:lnTo>
                          <a:pt x="94" y="14"/>
                        </a:lnTo>
                        <a:lnTo>
                          <a:pt x="79" y="20"/>
                        </a:lnTo>
                        <a:lnTo>
                          <a:pt x="64" y="27"/>
                        </a:lnTo>
                        <a:lnTo>
                          <a:pt x="51" y="35"/>
                        </a:lnTo>
                        <a:lnTo>
                          <a:pt x="39" y="41"/>
                        </a:lnTo>
                        <a:lnTo>
                          <a:pt x="28" y="48"/>
                        </a:lnTo>
                        <a:lnTo>
                          <a:pt x="18" y="54"/>
                        </a:lnTo>
                        <a:lnTo>
                          <a:pt x="8" y="60"/>
                        </a:lnTo>
                        <a:lnTo>
                          <a:pt x="0" y="66"/>
                        </a:lnTo>
                        <a:lnTo>
                          <a:pt x="5" y="75"/>
                        </a:lnTo>
                        <a:lnTo>
                          <a:pt x="14" y="69"/>
                        </a:lnTo>
                        <a:lnTo>
                          <a:pt x="24" y="63"/>
                        </a:lnTo>
                        <a:lnTo>
                          <a:pt x="33" y="56"/>
                        </a:lnTo>
                        <a:lnTo>
                          <a:pt x="45" y="50"/>
                        </a:lnTo>
                        <a:lnTo>
                          <a:pt x="56" y="43"/>
                        </a:lnTo>
                        <a:lnTo>
                          <a:pt x="69" y="35"/>
                        </a:lnTo>
                        <a:lnTo>
                          <a:pt x="83" y="30"/>
                        </a:lnTo>
                        <a:lnTo>
                          <a:pt x="97" y="25"/>
                        </a:lnTo>
                        <a:lnTo>
                          <a:pt x="111" y="19"/>
                        </a:lnTo>
                        <a:lnTo>
                          <a:pt x="129" y="15"/>
                        </a:lnTo>
                        <a:lnTo>
                          <a:pt x="145" y="11"/>
                        </a:lnTo>
                        <a:lnTo>
                          <a:pt x="163" y="11"/>
                        </a:lnTo>
                        <a:lnTo>
                          <a:pt x="180" y="10"/>
                        </a:lnTo>
                        <a:lnTo>
                          <a:pt x="201" y="12"/>
                        </a:lnTo>
                        <a:lnTo>
                          <a:pt x="221" y="16"/>
                        </a:lnTo>
                        <a:lnTo>
                          <a:pt x="243" y="22"/>
                        </a:lnTo>
                        <a:lnTo>
                          <a:pt x="245" y="12"/>
                        </a:lnTo>
                      </a:path>
                    </a:pathLst>
                  </a:custGeom>
                  <a:solidFill>
                    <a:srgbClr val="D8191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46" name="Freeform 163"/>
                  <p:cNvSpPr>
                    <a:spLocks/>
                  </p:cNvSpPr>
                  <p:nvPr/>
                </p:nvSpPr>
                <p:spPr bwMode="auto">
                  <a:xfrm>
                    <a:off x="1088" y="2243"/>
                    <a:ext cx="6" cy="10"/>
                  </a:xfrm>
                  <a:custGeom>
                    <a:avLst/>
                    <a:gdLst>
                      <a:gd name="T0" fmla="*/ 0 w 6"/>
                      <a:gd name="T1" fmla="*/ 9 h 10"/>
                      <a:gd name="T2" fmla="*/ 3 w 6"/>
                      <a:gd name="T3" fmla="*/ 9 h 10"/>
                      <a:gd name="T4" fmla="*/ 5 w 6"/>
                      <a:gd name="T5" fmla="*/ 5 h 10"/>
                      <a:gd name="T6" fmla="*/ 5 w 6"/>
                      <a:gd name="T7" fmla="*/ 2 h 10"/>
                      <a:gd name="T8" fmla="*/ 2 w 6"/>
                      <a:gd name="T9" fmla="*/ 0 h 10"/>
                      <a:gd name="T10" fmla="*/ 0 w 6"/>
                      <a:gd name="T11" fmla="*/ 9 h 1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6"/>
                      <a:gd name="T19" fmla="*/ 0 h 10"/>
                      <a:gd name="T20" fmla="*/ 6 w 6"/>
                      <a:gd name="T21" fmla="*/ 10 h 1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6" h="10">
                        <a:moveTo>
                          <a:pt x="0" y="9"/>
                        </a:moveTo>
                        <a:lnTo>
                          <a:pt x="3" y="9"/>
                        </a:lnTo>
                        <a:lnTo>
                          <a:pt x="5" y="5"/>
                        </a:lnTo>
                        <a:lnTo>
                          <a:pt x="5" y="2"/>
                        </a:lnTo>
                        <a:lnTo>
                          <a:pt x="2" y="0"/>
                        </a:lnTo>
                        <a:lnTo>
                          <a:pt x="0" y="9"/>
                        </a:lnTo>
                      </a:path>
                    </a:pathLst>
                  </a:custGeom>
                  <a:solidFill>
                    <a:srgbClr val="D8191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47" name="Freeform 164"/>
                  <p:cNvSpPr>
                    <a:spLocks/>
                  </p:cNvSpPr>
                  <p:nvPr/>
                </p:nvSpPr>
                <p:spPr bwMode="auto">
                  <a:xfrm>
                    <a:off x="709" y="2159"/>
                    <a:ext cx="149" cy="189"/>
                  </a:xfrm>
                  <a:custGeom>
                    <a:avLst/>
                    <a:gdLst>
                      <a:gd name="T0" fmla="*/ 0 w 149"/>
                      <a:gd name="T1" fmla="*/ 9 h 189"/>
                      <a:gd name="T2" fmla="*/ 0 w 149"/>
                      <a:gd name="T3" fmla="*/ 9 h 189"/>
                      <a:gd name="T4" fmla="*/ 19 w 149"/>
                      <a:gd name="T5" fmla="*/ 20 h 189"/>
                      <a:gd name="T6" fmla="*/ 40 w 149"/>
                      <a:gd name="T7" fmla="*/ 34 h 189"/>
                      <a:gd name="T8" fmla="*/ 62 w 149"/>
                      <a:gd name="T9" fmla="*/ 50 h 189"/>
                      <a:gd name="T10" fmla="*/ 85 w 149"/>
                      <a:gd name="T11" fmla="*/ 71 h 189"/>
                      <a:gd name="T12" fmla="*/ 103 w 149"/>
                      <a:gd name="T13" fmla="*/ 91 h 189"/>
                      <a:gd name="T14" fmla="*/ 121 w 149"/>
                      <a:gd name="T15" fmla="*/ 119 h 189"/>
                      <a:gd name="T16" fmla="*/ 132 w 149"/>
                      <a:gd name="T17" fmla="*/ 150 h 189"/>
                      <a:gd name="T18" fmla="*/ 139 w 149"/>
                      <a:gd name="T19" fmla="*/ 188 h 189"/>
                      <a:gd name="T20" fmla="*/ 148 w 149"/>
                      <a:gd name="T21" fmla="*/ 188 h 189"/>
                      <a:gd name="T22" fmla="*/ 143 w 149"/>
                      <a:gd name="T23" fmla="*/ 148 h 189"/>
                      <a:gd name="T24" fmla="*/ 129 w 149"/>
                      <a:gd name="T25" fmla="*/ 113 h 189"/>
                      <a:gd name="T26" fmla="*/ 112 w 149"/>
                      <a:gd name="T27" fmla="*/ 85 h 189"/>
                      <a:gd name="T28" fmla="*/ 91 w 149"/>
                      <a:gd name="T29" fmla="*/ 62 h 189"/>
                      <a:gd name="T30" fmla="*/ 69 w 149"/>
                      <a:gd name="T31" fmla="*/ 42 h 189"/>
                      <a:gd name="T32" fmla="*/ 44 w 149"/>
                      <a:gd name="T33" fmla="*/ 25 h 189"/>
                      <a:gd name="T34" fmla="*/ 23 w 149"/>
                      <a:gd name="T35" fmla="*/ 12 h 189"/>
                      <a:gd name="T36" fmla="*/ 5 w 149"/>
                      <a:gd name="T37" fmla="*/ 0 h 189"/>
                      <a:gd name="T38" fmla="*/ 0 w 149"/>
                      <a:gd name="T39" fmla="*/ 9 h 189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149"/>
                      <a:gd name="T61" fmla="*/ 0 h 189"/>
                      <a:gd name="T62" fmla="*/ 149 w 149"/>
                      <a:gd name="T63" fmla="*/ 189 h 189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149" h="189">
                        <a:moveTo>
                          <a:pt x="0" y="9"/>
                        </a:moveTo>
                        <a:lnTo>
                          <a:pt x="0" y="9"/>
                        </a:lnTo>
                        <a:lnTo>
                          <a:pt x="19" y="20"/>
                        </a:lnTo>
                        <a:lnTo>
                          <a:pt x="40" y="34"/>
                        </a:lnTo>
                        <a:lnTo>
                          <a:pt x="62" y="50"/>
                        </a:lnTo>
                        <a:lnTo>
                          <a:pt x="85" y="71"/>
                        </a:lnTo>
                        <a:lnTo>
                          <a:pt x="103" y="91"/>
                        </a:lnTo>
                        <a:lnTo>
                          <a:pt x="121" y="119"/>
                        </a:lnTo>
                        <a:lnTo>
                          <a:pt x="132" y="150"/>
                        </a:lnTo>
                        <a:lnTo>
                          <a:pt x="139" y="188"/>
                        </a:lnTo>
                        <a:lnTo>
                          <a:pt x="148" y="188"/>
                        </a:lnTo>
                        <a:lnTo>
                          <a:pt x="143" y="148"/>
                        </a:lnTo>
                        <a:lnTo>
                          <a:pt x="129" y="113"/>
                        </a:lnTo>
                        <a:lnTo>
                          <a:pt x="112" y="85"/>
                        </a:lnTo>
                        <a:lnTo>
                          <a:pt x="91" y="62"/>
                        </a:lnTo>
                        <a:lnTo>
                          <a:pt x="69" y="42"/>
                        </a:lnTo>
                        <a:lnTo>
                          <a:pt x="44" y="25"/>
                        </a:lnTo>
                        <a:lnTo>
                          <a:pt x="23" y="12"/>
                        </a:lnTo>
                        <a:lnTo>
                          <a:pt x="5" y="0"/>
                        </a:lnTo>
                        <a:lnTo>
                          <a:pt x="0" y="9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48" name="Freeform 165"/>
                  <p:cNvSpPr>
                    <a:spLocks/>
                  </p:cNvSpPr>
                  <p:nvPr/>
                </p:nvSpPr>
                <p:spPr bwMode="auto">
                  <a:xfrm>
                    <a:off x="656" y="2073"/>
                    <a:ext cx="75" cy="96"/>
                  </a:xfrm>
                  <a:custGeom>
                    <a:avLst/>
                    <a:gdLst>
                      <a:gd name="T0" fmla="*/ 71 w 75"/>
                      <a:gd name="T1" fmla="*/ 0 h 96"/>
                      <a:gd name="T2" fmla="*/ 71 w 75"/>
                      <a:gd name="T3" fmla="*/ 0 h 96"/>
                      <a:gd name="T4" fmla="*/ 37 w 75"/>
                      <a:gd name="T5" fmla="*/ 9 h 96"/>
                      <a:gd name="T6" fmla="*/ 13 w 75"/>
                      <a:gd name="T7" fmla="*/ 20 h 96"/>
                      <a:gd name="T8" fmla="*/ 1 w 75"/>
                      <a:gd name="T9" fmla="*/ 33 h 96"/>
                      <a:gd name="T10" fmla="*/ 0 w 75"/>
                      <a:gd name="T11" fmla="*/ 47 h 96"/>
                      <a:gd name="T12" fmla="*/ 7 w 75"/>
                      <a:gd name="T13" fmla="*/ 60 h 96"/>
                      <a:gd name="T14" fmla="*/ 19 w 75"/>
                      <a:gd name="T15" fmla="*/ 72 h 96"/>
                      <a:gd name="T16" fmla="*/ 35 w 75"/>
                      <a:gd name="T17" fmla="*/ 84 h 96"/>
                      <a:gd name="T18" fmla="*/ 53 w 75"/>
                      <a:gd name="T19" fmla="*/ 95 h 96"/>
                      <a:gd name="T20" fmla="*/ 58 w 75"/>
                      <a:gd name="T21" fmla="*/ 86 h 96"/>
                      <a:gd name="T22" fmla="*/ 40 w 75"/>
                      <a:gd name="T23" fmla="*/ 75 h 96"/>
                      <a:gd name="T24" fmla="*/ 25 w 75"/>
                      <a:gd name="T25" fmla="*/ 64 h 96"/>
                      <a:gd name="T26" fmla="*/ 15 w 75"/>
                      <a:gd name="T27" fmla="*/ 55 h 96"/>
                      <a:gd name="T28" fmla="*/ 10 w 75"/>
                      <a:gd name="T29" fmla="*/ 45 h 96"/>
                      <a:gd name="T30" fmla="*/ 10 w 75"/>
                      <a:gd name="T31" fmla="*/ 37 h 96"/>
                      <a:gd name="T32" fmla="*/ 18 w 75"/>
                      <a:gd name="T33" fmla="*/ 29 h 96"/>
                      <a:gd name="T34" fmla="*/ 40 w 75"/>
                      <a:gd name="T35" fmla="*/ 20 h 96"/>
                      <a:gd name="T36" fmla="*/ 74 w 75"/>
                      <a:gd name="T37" fmla="*/ 10 h 96"/>
                      <a:gd name="T38" fmla="*/ 71 w 75"/>
                      <a:gd name="T39" fmla="*/ 0 h 9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75"/>
                      <a:gd name="T61" fmla="*/ 0 h 96"/>
                      <a:gd name="T62" fmla="*/ 75 w 75"/>
                      <a:gd name="T63" fmla="*/ 96 h 96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75" h="96">
                        <a:moveTo>
                          <a:pt x="71" y="0"/>
                        </a:moveTo>
                        <a:lnTo>
                          <a:pt x="71" y="0"/>
                        </a:lnTo>
                        <a:lnTo>
                          <a:pt x="37" y="9"/>
                        </a:lnTo>
                        <a:lnTo>
                          <a:pt x="13" y="20"/>
                        </a:lnTo>
                        <a:lnTo>
                          <a:pt x="1" y="33"/>
                        </a:lnTo>
                        <a:lnTo>
                          <a:pt x="0" y="47"/>
                        </a:lnTo>
                        <a:lnTo>
                          <a:pt x="7" y="60"/>
                        </a:lnTo>
                        <a:lnTo>
                          <a:pt x="19" y="72"/>
                        </a:lnTo>
                        <a:lnTo>
                          <a:pt x="35" y="84"/>
                        </a:lnTo>
                        <a:lnTo>
                          <a:pt x="53" y="95"/>
                        </a:lnTo>
                        <a:lnTo>
                          <a:pt x="58" y="86"/>
                        </a:lnTo>
                        <a:lnTo>
                          <a:pt x="40" y="75"/>
                        </a:lnTo>
                        <a:lnTo>
                          <a:pt x="25" y="64"/>
                        </a:lnTo>
                        <a:lnTo>
                          <a:pt x="15" y="55"/>
                        </a:lnTo>
                        <a:lnTo>
                          <a:pt x="10" y="45"/>
                        </a:lnTo>
                        <a:lnTo>
                          <a:pt x="10" y="37"/>
                        </a:lnTo>
                        <a:lnTo>
                          <a:pt x="18" y="29"/>
                        </a:lnTo>
                        <a:lnTo>
                          <a:pt x="40" y="20"/>
                        </a:lnTo>
                        <a:lnTo>
                          <a:pt x="74" y="10"/>
                        </a:lnTo>
                        <a:lnTo>
                          <a:pt x="71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49" name="Freeform 166"/>
                  <p:cNvSpPr>
                    <a:spLocks/>
                  </p:cNvSpPr>
                  <p:nvPr/>
                </p:nvSpPr>
                <p:spPr bwMode="auto">
                  <a:xfrm>
                    <a:off x="728" y="2066"/>
                    <a:ext cx="546" cy="181"/>
                  </a:xfrm>
                  <a:custGeom>
                    <a:avLst/>
                    <a:gdLst>
                      <a:gd name="T0" fmla="*/ 545 w 546"/>
                      <a:gd name="T1" fmla="*/ 168 h 181"/>
                      <a:gd name="T2" fmla="*/ 545 w 546"/>
                      <a:gd name="T3" fmla="*/ 168 h 181"/>
                      <a:gd name="T4" fmla="*/ 526 w 546"/>
                      <a:gd name="T5" fmla="*/ 164 h 181"/>
                      <a:gd name="T6" fmla="*/ 504 w 546"/>
                      <a:gd name="T7" fmla="*/ 155 h 181"/>
                      <a:gd name="T8" fmla="*/ 479 w 546"/>
                      <a:gd name="T9" fmla="*/ 145 h 181"/>
                      <a:gd name="T10" fmla="*/ 451 w 546"/>
                      <a:gd name="T11" fmla="*/ 130 h 181"/>
                      <a:gd name="T12" fmla="*/ 421 w 546"/>
                      <a:gd name="T13" fmla="*/ 114 h 181"/>
                      <a:gd name="T14" fmla="*/ 390 w 546"/>
                      <a:gd name="T15" fmla="*/ 98 h 181"/>
                      <a:gd name="T16" fmla="*/ 353 w 546"/>
                      <a:gd name="T17" fmla="*/ 81 h 181"/>
                      <a:gd name="T18" fmla="*/ 318 w 546"/>
                      <a:gd name="T19" fmla="*/ 63 h 181"/>
                      <a:gd name="T20" fmla="*/ 279 w 546"/>
                      <a:gd name="T21" fmla="*/ 47 h 181"/>
                      <a:gd name="T22" fmla="*/ 240 w 546"/>
                      <a:gd name="T23" fmla="*/ 33 h 181"/>
                      <a:gd name="T24" fmla="*/ 201 w 546"/>
                      <a:gd name="T25" fmla="*/ 20 h 181"/>
                      <a:gd name="T26" fmla="*/ 162 w 546"/>
                      <a:gd name="T27" fmla="*/ 9 h 181"/>
                      <a:gd name="T28" fmla="*/ 122 w 546"/>
                      <a:gd name="T29" fmla="*/ 3 h 181"/>
                      <a:gd name="T30" fmla="*/ 82 w 546"/>
                      <a:gd name="T31" fmla="*/ 1 h 181"/>
                      <a:gd name="T32" fmla="*/ 40 w 546"/>
                      <a:gd name="T33" fmla="*/ 0 h 181"/>
                      <a:gd name="T34" fmla="*/ 0 w 546"/>
                      <a:gd name="T35" fmla="*/ 7 h 181"/>
                      <a:gd name="T36" fmla="*/ 3 w 546"/>
                      <a:gd name="T37" fmla="*/ 17 h 181"/>
                      <a:gd name="T38" fmla="*/ 41 w 546"/>
                      <a:gd name="T39" fmla="*/ 11 h 181"/>
                      <a:gd name="T40" fmla="*/ 80 w 546"/>
                      <a:gd name="T41" fmla="*/ 9 h 181"/>
                      <a:gd name="T42" fmla="*/ 120 w 546"/>
                      <a:gd name="T43" fmla="*/ 13 h 181"/>
                      <a:gd name="T44" fmla="*/ 159 w 546"/>
                      <a:gd name="T45" fmla="*/ 21 h 181"/>
                      <a:gd name="T46" fmla="*/ 199 w 546"/>
                      <a:gd name="T47" fmla="*/ 30 h 181"/>
                      <a:gd name="T48" fmla="*/ 239 w 546"/>
                      <a:gd name="T49" fmla="*/ 42 h 181"/>
                      <a:gd name="T50" fmla="*/ 278 w 546"/>
                      <a:gd name="T51" fmla="*/ 56 h 181"/>
                      <a:gd name="T52" fmla="*/ 314 w 546"/>
                      <a:gd name="T53" fmla="*/ 73 h 181"/>
                      <a:gd name="T54" fmla="*/ 349 w 546"/>
                      <a:gd name="T55" fmla="*/ 89 h 181"/>
                      <a:gd name="T56" fmla="*/ 385 w 546"/>
                      <a:gd name="T57" fmla="*/ 107 h 181"/>
                      <a:gd name="T58" fmla="*/ 417 w 546"/>
                      <a:gd name="T59" fmla="*/ 123 h 181"/>
                      <a:gd name="T60" fmla="*/ 447 w 546"/>
                      <a:gd name="T61" fmla="*/ 139 h 181"/>
                      <a:gd name="T62" fmla="*/ 475 w 546"/>
                      <a:gd name="T63" fmla="*/ 153 h 181"/>
                      <a:gd name="T64" fmla="*/ 500 w 546"/>
                      <a:gd name="T65" fmla="*/ 164 h 181"/>
                      <a:gd name="T66" fmla="*/ 524 w 546"/>
                      <a:gd name="T67" fmla="*/ 174 h 181"/>
                      <a:gd name="T68" fmla="*/ 543 w 546"/>
                      <a:gd name="T69" fmla="*/ 180 h 181"/>
                      <a:gd name="T70" fmla="*/ 545 w 546"/>
                      <a:gd name="T71" fmla="*/ 168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546"/>
                      <a:gd name="T109" fmla="*/ 0 h 181"/>
                      <a:gd name="T110" fmla="*/ 546 w 546"/>
                      <a:gd name="T111" fmla="*/ 181 h 18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546" h="181">
                        <a:moveTo>
                          <a:pt x="545" y="168"/>
                        </a:moveTo>
                        <a:lnTo>
                          <a:pt x="545" y="168"/>
                        </a:lnTo>
                        <a:lnTo>
                          <a:pt x="526" y="164"/>
                        </a:lnTo>
                        <a:lnTo>
                          <a:pt x="504" y="155"/>
                        </a:lnTo>
                        <a:lnTo>
                          <a:pt x="479" y="145"/>
                        </a:lnTo>
                        <a:lnTo>
                          <a:pt x="451" y="130"/>
                        </a:lnTo>
                        <a:lnTo>
                          <a:pt x="421" y="114"/>
                        </a:lnTo>
                        <a:lnTo>
                          <a:pt x="390" y="98"/>
                        </a:lnTo>
                        <a:lnTo>
                          <a:pt x="353" y="81"/>
                        </a:lnTo>
                        <a:lnTo>
                          <a:pt x="318" y="63"/>
                        </a:lnTo>
                        <a:lnTo>
                          <a:pt x="279" y="47"/>
                        </a:lnTo>
                        <a:lnTo>
                          <a:pt x="240" y="33"/>
                        </a:lnTo>
                        <a:lnTo>
                          <a:pt x="201" y="20"/>
                        </a:lnTo>
                        <a:lnTo>
                          <a:pt x="162" y="9"/>
                        </a:lnTo>
                        <a:lnTo>
                          <a:pt x="122" y="3"/>
                        </a:lnTo>
                        <a:lnTo>
                          <a:pt x="82" y="1"/>
                        </a:lnTo>
                        <a:lnTo>
                          <a:pt x="40" y="0"/>
                        </a:lnTo>
                        <a:lnTo>
                          <a:pt x="0" y="7"/>
                        </a:lnTo>
                        <a:lnTo>
                          <a:pt x="3" y="17"/>
                        </a:lnTo>
                        <a:lnTo>
                          <a:pt x="41" y="11"/>
                        </a:lnTo>
                        <a:lnTo>
                          <a:pt x="80" y="9"/>
                        </a:lnTo>
                        <a:lnTo>
                          <a:pt x="120" y="13"/>
                        </a:lnTo>
                        <a:lnTo>
                          <a:pt x="159" y="21"/>
                        </a:lnTo>
                        <a:lnTo>
                          <a:pt x="199" y="30"/>
                        </a:lnTo>
                        <a:lnTo>
                          <a:pt x="239" y="42"/>
                        </a:lnTo>
                        <a:lnTo>
                          <a:pt x="278" y="56"/>
                        </a:lnTo>
                        <a:lnTo>
                          <a:pt x="314" y="73"/>
                        </a:lnTo>
                        <a:lnTo>
                          <a:pt x="349" y="89"/>
                        </a:lnTo>
                        <a:lnTo>
                          <a:pt x="385" y="107"/>
                        </a:lnTo>
                        <a:lnTo>
                          <a:pt x="417" y="123"/>
                        </a:lnTo>
                        <a:lnTo>
                          <a:pt x="447" y="139"/>
                        </a:lnTo>
                        <a:lnTo>
                          <a:pt x="475" y="153"/>
                        </a:lnTo>
                        <a:lnTo>
                          <a:pt x="500" y="164"/>
                        </a:lnTo>
                        <a:lnTo>
                          <a:pt x="524" y="174"/>
                        </a:lnTo>
                        <a:lnTo>
                          <a:pt x="543" y="180"/>
                        </a:lnTo>
                        <a:lnTo>
                          <a:pt x="545" y="168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50" name="Freeform 167"/>
                  <p:cNvSpPr>
                    <a:spLocks/>
                  </p:cNvSpPr>
                  <p:nvPr/>
                </p:nvSpPr>
                <p:spPr bwMode="auto">
                  <a:xfrm>
                    <a:off x="709" y="2646"/>
                    <a:ext cx="139" cy="69"/>
                  </a:xfrm>
                  <a:custGeom>
                    <a:avLst/>
                    <a:gdLst>
                      <a:gd name="T0" fmla="*/ 15 w 139"/>
                      <a:gd name="T1" fmla="*/ 0 h 69"/>
                      <a:gd name="T2" fmla="*/ 15 w 139"/>
                      <a:gd name="T3" fmla="*/ 0 h 69"/>
                      <a:gd name="T4" fmla="*/ 7 w 139"/>
                      <a:gd name="T5" fmla="*/ 16 h 69"/>
                      <a:gd name="T6" fmla="*/ 2 w 139"/>
                      <a:gd name="T7" fmla="*/ 34 h 69"/>
                      <a:gd name="T8" fmla="*/ 0 w 139"/>
                      <a:gd name="T9" fmla="*/ 50 h 69"/>
                      <a:gd name="T10" fmla="*/ 8 w 139"/>
                      <a:gd name="T11" fmla="*/ 64 h 69"/>
                      <a:gd name="T12" fmla="*/ 25 w 139"/>
                      <a:gd name="T13" fmla="*/ 68 h 69"/>
                      <a:gd name="T14" fmla="*/ 49 w 139"/>
                      <a:gd name="T15" fmla="*/ 62 h 69"/>
                      <a:gd name="T16" fmla="*/ 87 w 139"/>
                      <a:gd name="T17" fmla="*/ 42 h 69"/>
                      <a:gd name="T18" fmla="*/ 138 w 139"/>
                      <a:gd name="T19" fmla="*/ 11 h 69"/>
                      <a:gd name="T20" fmla="*/ 132 w 139"/>
                      <a:gd name="T21" fmla="*/ 2 h 69"/>
                      <a:gd name="T22" fmla="*/ 81 w 139"/>
                      <a:gd name="T23" fmla="*/ 34 h 69"/>
                      <a:gd name="T24" fmla="*/ 46 w 139"/>
                      <a:gd name="T25" fmla="*/ 51 h 69"/>
                      <a:gd name="T26" fmla="*/ 24 w 139"/>
                      <a:gd name="T27" fmla="*/ 59 h 69"/>
                      <a:gd name="T28" fmla="*/ 13 w 139"/>
                      <a:gd name="T29" fmla="*/ 56 h 69"/>
                      <a:gd name="T30" fmla="*/ 10 w 139"/>
                      <a:gd name="T31" fmla="*/ 50 h 69"/>
                      <a:gd name="T32" fmla="*/ 13 w 139"/>
                      <a:gd name="T33" fmla="*/ 36 h 69"/>
                      <a:gd name="T34" fmla="*/ 17 w 139"/>
                      <a:gd name="T35" fmla="*/ 18 h 69"/>
                      <a:gd name="T36" fmla="*/ 23 w 139"/>
                      <a:gd name="T37" fmla="*/ 1 h 69"/>
                      <a:gd name="T38" fmla="*/ 15 w 139"/>
                      <a:gd name="T39" fmla="*/ 0 h 69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139"/>
                      <a:gd name="T61" fmla="*/ 0 h 69"/>
                      <a:gd name="T62" fmla="*/ 139 w 139"/>
                      <a:gd name="T63" fmla="*/ 69 h 69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139" h="69">
                        <a:moveTo>
                          <a:pt x="15" y="0"/>
                        </a:moveTo>
                        <a:lnTo>
                          <a:pt x="15" y="0"/>
                        </a:lnTo>
                        <a:lnTo>
                          <a:pt x="7" y="16"/>
                        </a:lnTo>
                        <a:lnTo>
                          <a:pt x="2" y="34"/>
                        </a:lnTo>
                        <a:lnTo>
                          <a:pt x="0" y="50"/>
                        </a:lnTo>
                        <a:lnTo>
                          <a:pt x="8" y="64"/>
                        </a:lnTo>
                        <a:lnTo>
                          <a:pt x="25" y="68"/>
                        </a:lnTo>
                        <a:lnTo>
                          <a:pt x="49" y="62"/>
                        </a:lnTo>
                        <a:lnTo>
                          <a:pt x="87" y="42"/>
                        </a:lnTo>
                        <a:lnTo>
                          <a:pt x="138" y="11"/>
                        </a:lnTo>
                        <a:lnTo>
                          <a:pt x="132" y="2"/>
                        </a:lnTo>
                        <a:lnTo>
                          <a:pt x="81" y="34"/>
                        </a:lnTo>
                        <a:lnTo>
                          <a:pt x="46" y="51"/>
                        </a:lnTo>
                        <a:lnTo>
                          <a:pt x="24" y="59"/>
                        </a:lnTo>
                        <a:lnTo>
                          <a:pt x="13" y="56"/>
                        </a:lnTo>
                        <a:lnTo>
                          <a:pt x="10" y="50"/>
                        </a:lnTo>
                        <a:lnTo>
                          <a:pt x="13" y="36"/>
                        </a:lnTo>
                        <a:lnTo>
                          <a:pt x="17" y="18"/>
                        </a:lnTo>
                        <a:lnTo>
                          <a:pt x="23" y="1"/>
                        </a:lnTo>
                        <a:lnTo>
                          <a:pt x="15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51" name="Freeform 168"/>
                  <p:cNvSpPr>
                    <a:spLocks/>
                  </p:cNvSpPr>
                  <p:nvPr/>
                </p:nvSpPr>
                <p:spPr bwMode="auto">
                  <a:xfrm>
                    <a:off x="723" y="2341"/>
                    <a:ext cx="135" cy="307"/>
                  </a:xfrm>
                  <a:custGeom>
                    <a:avLst/>
                    <a:gdLst>
                      <a:gd name="T0" fmla="*/ 125 w 135"/>
                      <a:gd name="T1" fmla="*/ 6 h 307"/>
                      <a:gd name="T2" fmla="*/ 125 w 135"/>
                      <a:gd name="T3" fmla="*/ 6 h 307"/>
                      <a:gd name="T4" fmla="*/ 125 w 135"/>
                      <a:gd name="T5" fmla="*/ 44 h 307"/>
                      <a:gd name="T6" fmla="*/ 116 w 135"/>
                      <a:gd name="T7" fmla="*/ 85 h 307"/>
                      <a:gd name="T8" fmla="*/ 98 w 135"/>
                      <a:gd name="T9" fmla="*/ 129 h 307"/>
                      <a:gd name="T10" fmla="*/ 76 w 135"/>
                      <a:gd name="T11" fmla="*/ 172 h 307"/>
                      <a:gd name="T12" fmla="*/ 52 w 135"/>
                      <a:gd name="T13" fmla="*/ 214 h 307"/>
                      <a:gd name="T14" fmla="*/ 31 w 135"/>
                      <a:gd name="T15" fmla="*/ 251 h 307"/>
                      <a:gd name="T16" fmla="*/ 12 w 135"/>
                      <a:gd name="T17" fmla="*/ 281 h 307"/>
                      <a:gd name="T18" fmla="*/ 0 w 135"/>
                      <a:gd name="T19" fmla="*/ 304 h 307"/>
                      <a:gd name="T20" fmla="*/ 9 w 135"/>
                      <a:gd name="T21" fmla="*/ 306 h 307"/>
                      <a:gd name="T22" fmla="*/ 20 w 135"/>
                      <a:gd name="T23" fmla="*/ 285 h 307"/>
                      <a:gd name="T24" fmla="*/ 39 w 135"/>
                      <a:gd name="T25" fmla="*/ 255 h 307"/>
                      <a:gd name="T26" fmla="*/ 62 w 135"/>
                      <a:gd name="T27" fmla="*/ 218 h 307"/>
                      <a:gd name="T28" fmla="*/ 85 w 135"/>
                      <a:gd name="T29" fmla="*/ 177 h 307"/>
                      <a:gd name="T30" fmla="*/ 107 w 135"/>
                      <a:gd name="T31" fmla="*/ 133 h 307"/>
                      <a:gd name="T32" fmla="*/ 124 w 135"/>
                      <a:gd name="T33" fmla="*/ 87 h 307"/>
                      <a:gd name="T34" fmla="*/ 134 w 135"/>
                      <a:gd name="T35" fmla="*/ 45 h 307"/>
                      <a:gd name="T36" fmla="*/ 134 w 135"/>
                      <a:gd name="T37" fmla="*/ 6 h 307"/>
                      <a:gd name="T38" fmla="*/ 133 w 135"/>
                      <a:gd name="T39" fmla="*/ 1 h 307"/>
                      <a:gd name="T40" fmla="*/ 129 w 135"/>
                      <a:gd name="T41" fmla="*/ 0 h 307"/>
                      <a:gd name="T42" fmla="*/ 126 w 135"/>
                      <a:gd name="T43" fmla="*/ 3 h 307"/>
                      <a:gd name="T44" fmla="*/ 125 w 135"/>
                      <a:gd name="T45" fmla="*/ 6 h 307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w 135"/>
                      <a:gd name="T70" fmla="*/ 0 h 307"/>
                      <a:gd name="T71" fmla="*/ 135 w 135"/>
                      <a:gd name="T72" fmla="*/ 307 h 307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T69" t="T70" r="T71" b="T72"/>
                    <a:pathLst>
                      <a:path w="135" h="307">
                        <a:moveTo>
                          <a:pt x="125" y="6"/>
                        </a:moveTo>
                        <a:lnTo>
                          <a:pt x="125" y="6"/>
                        </a:lnTo>
                        <a:lnTo>
                          <a:pt x="125" y="44"/>
                        </a:lnTo>
                        <a:lnTo>
                          <a:pt x="116" y="85"/>
                        </a:lnTo>
                        <a:lnTo>
                          <a:pt x="98" y="129"/>
                        </a:lnTo>
                        <a:lnTo>
                          <a:pt x="76" y="172"/>
                        </a:lnTo>
                        <a:lnTo>
                          <a:pt x="52" y="214"/>
                        </a:lnTo>
                        <a:lnTo>
                          <a:pt x="31" y="251"/>
                        </a:lnTo>
                        <a:lnTo>
                          <a:pt x="12" y="281"/>
                        </a:lnTo>
                        <a:lnTo>
                          <a:pt x="0" y="304"/>
                        </a:lnTo>
                        <a:lnTo>
                          <a:pt x="9" y="306"/>
                        </a:lnTo>
                        <a:lnTo>
                          <a:pt x="20" y="285"/>
                        </a:lnTo>
                        <a:lnTo>
                          <a:pt x="39" y="255"/>
                        </a:lnTo>
                        <a:lnTo>
                          <a:pt x="62" y="218"/>
                        </a:lnTo>
                        <a:lnTo>
                          <a:pt x="85" y="177"/>
                        </a:lnTo>
                        <a:lnTo>
                          <a:pt x="107" y="133"/>
                        </a:lnTo>
                        <a:lnTo>
                          <a:pt x="124" y="87"/>
                        </a:lnTo>
                        <a:lnTo>
                          <a:pt x="134" y="45"/>
                        </a:lnTo>
                        <a:lnTo>
                          <a:pt x="134" y="6"/>
                        </a:lnTo>
                        <a:lnTo>
                          <a:pt x="133" y="1"/>
                        </a:lnTo>
                        <a:lnTo>
                          <a:pt x="129" y="0"/>
                        </a:lnTo>
                        <a:lnTo>
                          <a:pt x="126" y="3"/>
                        </a:lnTo>
                        <a:lnTo>
                          <a:pt x="125" y="6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52" name="Freeform 169"/>
                  <p:cNvSpPr>
                    <a:spLocks/>
                  </p:cNvSpPr>
                  <p:nvPr/>
                </p:nvSpPr>
                <p:spPr bwMode="auto">
                  <a:xfrm>
                    <a:off x="984" y="2383"/>
                    <a:ext cx="166" cy="183"/>
                  </a:xfrm>
                  <a:custGeom>
                    <a:avLst/>
                    <a:gdLst>
                      <a:gd name="T0" fmla="*/ 165 w 166"/>
                      <a:gd name="T1" fmla="*/ 11 h 183"/>
                      <a:gd name="T2" fmla="*/ 147 w 166"/>
                      <a:gd name="T3" fmla="*/ 46 h 183"/>
                      <a:gd name="T4" fmla="*/ 127 w 166"/>
                      <a:gd name="T5" fmla="*/ 77 h 183"/>
                      <a:gd name="T6" fmla="*/ 104 w 166"/>
                      <a:gd name="T7" fmla="*/ 104 h 183"/>
                      <a:gd name="T8" fmla="*/ 82 w 166"/>
                      <a:gd name="T9" fmla="*/ 128 h 183"/>
                      <a:gd name="T10" fmla="*/ 58 w 166"/>
                      <a:gd name="T11" fmla="*/ 147 h 183"/>
                      <a:gd name="T12" fmla="*/ 36 w 166"/>
                      <a:gd name="T13" fmla="*/ 162 h 183"/>
                      <a:gd name="T14" fmla="*/ 16 w 166"/>
                      <a:gd name="T15" fmla="*/ 174 h 183"/>
                      <a:gd name="T16" fmla="*/ 0 w 166"/>
                      <a:gd name="T17" fmla="*/ 182 h 183"/>
                      <a:gd name="T18" fmla="*/ 22 w 166"/>
                      <a:gd name="T19" fmla="*/ 156 h 183"/>
                      <a:gd name="T20" fmla="*/ 42 w 166"/>
                      <a:gd name="T21" fmla="*/ 133 h 183"/>
                      <a:gd name="T22" fmla="*/ 58 w 166"/>
                      <a:gd name="T23" fmla="*/ 107 h 183"/>
                      <a:gd name="T24" fmla="*/ 74 w 166"/>
                      <a:gd name="T25" fmla="*/ 85 h 183"/>
                      <a:gd name="T26" fmla="*/ 87 w 166"/>
                      <a:gd name="T27" fmla="*/ 62 h 183"/>
                      <a:gd name="T28" fmla="*/ 98 w 166"/>
                      <a:gd name="T29" fmla="*/ 41 h 183"/>
                      <a:gd name="T30" fmla="*/ 107 w 166"/>
                      <a:gd name="T31" fmla="*/ 20 h 183"/>
                      <a:gd name="T32" fmla="*/ 113 w 166"/>
                      <a:gd name="T33" fmla="*/ 0 h 183"/>
                      <a:gd name="T34" fmla="*/ 165 w 166"/>
                      <a:gd name="T35" fmla="*/ 11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166"/>
                      <a:gd name="T55" fmla="*/ 0 h 183"/>
                      <a:gd name="T56" fmla="*/ 166 w 166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166" h="183">
                        <a:moveTo>
                          <a:pt x="165" y="11"/>
                        </a:moveTo>
                        <a:lnTo>
                          <a:pt x="147" y="46"/>
                        </a:lnTo>
                        <a:lnTo>
                          <a:pt x="127" y="77"/>
                        </a:lnTo>
                        <a:lnTo>
                          <a:pt x="104" y="104"/>
                        </a:lnTo>
                        <a:lnTo>
                          <a:pt x="82" y="128"/>
                        </a:lnTo>
                        <a:lnTo>
                          <a:pt x="58" y="147"/>
                        </a:lnTo>
                        <a:lnTo>
                          <a:pt x="36" y="162"/>
                        </a:lnTo>
                        <a:lnTo>
                          <a:pt x="16" y="174"/>
                        </a:lnTo>
                        <a:lnTo>
                          <a:pt x="0" y="182"/>
                        </a:lnTo>
                        <a:lnTo>
                          <a:pt x="22" y="156"/>
                        </a:lnTo>
                        <a:lnTo>
                          <a:pt x="42" y="133"/>
                        </a:lnTo>
                        <a:lnTo>
                          <a:pt x="58" y="107"/>
                        </a:lnTo>
                        <a:lnTo>
                          <a:pt x="74" y="85"/>
                        </a:lnTo>
                        <a:lnTo>
                          <a:pt x="87" y="62"/>
                        </a:lnTo>
                        <a:lnTo>
                          <a:pt x="98" y="41"/>
                        </a:lnTo>
                        <a:lnTo>
                          <a:pt x="107" y="20"/>
                        </a:lnTo>
                        <a:lnTo>
                          <a:pt x="113" y="0"/>
                        </a:lnTo>
                        <a:lnTo>
                          <a:pt x="165" y="11"/>
                        </a:lnTo>
                      </a:path>
                    </a:pathLst>
                  </a:custGeom>
                  <a:gradFill rotWithShape="1">
                    <a:gsLst>
                      <a:gs pos="0">
                        <a:srgbClr val="76231D"/>
                      </a:gs>
                      <a:gs pos="100000">
                        <a:srgbClr val="FF4C3F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53" name="Freeform 170"/>
                  <p:cNvSpPr>
                    <a:spLocks/>
                  </p:cNvSpPr>
                  <p:nvPr/>
                </p:nvSpPr>
                <p:spPr bwMode="auto">
                  <a:xfrm>
                    <a:off x="979" y="2361"/>
                    <a:ext cx="187" cy="211"/>
                  </a:xfrm>
                  <a:custGeom>
                    <a:avLst/>
                    <a:gdLst>
                      <a:gd name="T0" fmla="*/ 1 w 187"/>
                      <a:gd name="T1" fmla="*/ 201 h 211"/>
                      <a:gd name="T2" fmla="*/ 6 w 187"/>
                      <a:gd name="T3" fmla="*/ 210 h 211"/>
                      <a:gd name="T4" fmla="*/ 26 w 187"/>
                      <a:gd name="T5" fmla="*/ 201 h 211"/>
                      <a:gd name="T6" fmla="*/ 49 w 187"/>
                      <a:gd name="T7" fmla="*/ 187 h 211"/>
                      <a:gd name="T8" fmla="*/ 73 w 187"/>
                      <a:gd name="T9" fmla="*/ 169 h 211"/>
                      <a:gd name="T10" fmla="*/ 101 w 187"/>
                      <a:gd name="T11" fmla="*/ 145 h 211"/>
                      <a:gd name="T12" fmla="*/ 126 w 187"/>
                      <a:gd name="T13" fmla="*/ 117 h 211"/>
                      <a:gd name="T14" fmla="*/ 150 w 187"/>
                      <a:gd name="T15" fmla="*/ 83 h 211"/>
                      <a:gd name="T16" fmla="*/ 169 w 187"/>
                      <a:gd name="T17" fmla="*/ 46 h 211"/>
                      <a:gd name="T18" fmla="*/ 186 w 187"/>
                      <a:gd name="T19" fmla="*/ 2 h 211"/>
                      <a:gd name="T20" fmla="*/ 177 w 187"/>
                      <a:gd name="T21" fmla="*/ 0 h 211"/>
                      <a:gd name="T22" fmla="*/ 161 w 187"/>
                      <a:gd name="T23" fmla="*/ 42 h 211"/>
                      <a:gd name="T24" fmla="*/ 141 w 187"/>
                      <a:gd name="T25" fmla="*/ 79 h 211"/>
                      <a:gd name="T26" fmla="*/ 117 w 187"/>
                      <a:gd name="T27" fmla="*/ 110 h 211"/>
                      <a:gd name="T28" fmla="*/ 92 w 187"/>
                      <a:gd name="T29" fmla="*/ 138 h 211"/>
                      <a:gd name="T30" fmla="*/ 67 w 187"/>
                      <a:gd name="T31" fmla="*/ 161 h 211"/>
                      <a:gd name="T32" fmla="*/ 43 w 187"/>
                      <a:gd name="T33" fmla="*/ 179 h 211"/>
                      <a:gd name="T34" fmla="*/ 21 w 187"/>
                      <a:gd name="T35" fmla="*/ 192 h 211"/>
                      <a:gd name="T36" fmla="*/ 3 w 187"/>
                      <a:gd name="T37" fmla="*/ 200 h 211"/>
                      <a:gd name="T38" fmla="*/ 8 w 187"/>
                      <a:gd name="T39" fmla="*/ 208 h 211"/>
                      <a:gd name="T40" fmla="*/ 3 w 187"/>
                      <a:gd name="T41" fmla="*/ 200 h 211"/>
                      <a:gd name="T42" fmla="*/ 1 w 187"/>
                      <a:gd name="T43" fmla="*/ 201 h 211"/>
                      <a:gd name="T44" fmla="*/ 0 w 187"/>
                      <a:gd name="T45" fmla="*/ 205 h 211"/>
                      <a:gd name="T46" fmla="*/ 2 w 187"/>
                      <a:gd name="T47" fmla="*/ 209 h 211"/>
                      <a:gd name="T48" fmla="*/ 6 w 187"/>
                      <a:gd name="T49" fmla="*/ 210 h 211"/>
                      <a:gd name="T50" fmla="*/ 1 w 187"/>
                      <a:gd name="T51" fmla="*/ 201 h 211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187"/>
                      <a:gd name="T79" fmla="*/ 0 h 211"/>
                      <a:gd name="T80" fmla="*/ 187 w 187"/>
                      <a:gd name="T81" fmla="*/ 211 h 211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187" h="211">
                        <a:moveTo>
                          <a:pt x="1" y="201"/>
                        </a:moveTo>
                        <a:lnTo>
                          <a:pt x="6" y="210"/>
                        </a:lnTo>
                        <a:lnTo>
                          <a:pt x="26" y="201"/>
                        </a:lnTo>
                        <a:lnTo>
                          <a:pt x="49" y="187"/>
                        </a:lnTo>
                        <a:lnTo>
                          <a:pt x="73" y="169"/>
                        </a:lnTo>
                        <a:lnTo>
                          <a:pt x="101" y="145"/>
                        </a:lnTo>
                        <a:lnTo>
                          <a:pt x="126" y="117"/>
                        </a:lnTo>
                        <a:lnTo>
                          <a:pt x="150" y="83"/>
                        </a:lnTo>
                        <a:lnTo>
                          <a:pt x="169" y="46"/>
                        </a:lnTo>
                        <a:lnTo>
                          <a:pt x="186" y="2"/>
                        </a:lnTo>
                        <a:lnTo>
                          <a:pt x="177" y="0"/>
                        </a:lnTo>
                        <a:lnTo>
                          <a:pt x="161" y="42"/>
                        </a:lnTo>
                        <a:lnTo>
                          <a:pt x="141" y="79"/>
                        </a:lnTo>
                        <a:lnTo>
                          <a:pt x="117" y="110"/>
                        </a:lnTo>
                        <a:lnTo>
                          <a:pt x="92" y="138"/>
                        </a:lnTo>
                        <a:lnTo>
                          <a:pt x="67" y="161"/>
                        </a:lnTo>
                        <a:lnTo>
                          <a:pt x="43" y="179"/>
                        </a:lnTo>
                        <a:lnTo>
                          <a:pt x="21" y="192"/>
                        </a:lnTo>
                        <a:lnTo>
                          <a:pt x="3" y="200"/>
                        </a:lnTo>
                        <a:lnTo>
                          <a:pt x="8" y="208"/>
                        </a:lnTo>
                        <a:lnTo>
                          <a:pt x="3" y="200"/>
                        </a:lnTo>
                        <a:lnTo>
                          <a:pt x="1" y="201"/>
                        </a:lnTo>
                        <a:lnTo>
                          <a:pt x="0" y="205"/>
                        </a:lnTo>
                        <a:lnTo>
                          <a:pt x="2" y="209"/>
                        </a:lnTo>
                        <a:lnTo>
                          <a:pt x="6" y="210"/>
                        </a:lnTo>
                        <a:lnTo>
                          <a:pt x="1" y="201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54" name="Freeform 171"/>
                  <p:cNvSpPr>
                    <a:spLocks/>
                  </p:cNvSpPr>
                  <p:nvPr/>
                </p:nvSpPr>
                <p:spPr bwMode="auto">
                  <a:xfrm>
                    <a:off x="662" y="2096"/>
                    <a:ext cx="449" cy="474"/>
                  </a:xfrm>
                  <a:custGeom>
                    <a:avLst/>
                    <a:gdLst>
                      <a:gd name="T0" fmla="*/ 1 w 449"/>
                      <a:gd name="T1" fmla="*/ 38 h 474"/>
                      <a:gd name="T2" fmla="*/ 7 w 449"/>
                      <a:gd name="T3" fmla="*/ 38 h 474"/>
                      <a:gd name="T4" fmla="*/ 32 w 449"/>
                      <a:gd name="T5" fmla="*/ 24 h 474"/>
                      <a:gd name="T6" fmla="*/ 65 w 449"/>
                      <a:gd name="T7" fmla="*/ 14 h 474"/>
                      <a:gd name="T8" fmla="*/ 108 w 449"/>
                      <a:gd name="T9" fmla="*/ 10 h 474"/>
                      <a:gd name="T10" fmla="*/ 153 w 449"/>
                      <a:gd name="T11" fmla="*/ 11 h 474"/>
                      <a:gd name="T12" fmla="*/ 200 w 449"/>
                      <a:gd name="T13" fmla="*/ 18 h 474"/>
                      <a:gd name="T14" fmla="*/ 251 w 449"/>
                      <a:gd name="T15" fmla="*/ 29 h 474"/>
                      <a:gd name="T16" fmla="*/ 297 w 449"/>
                      <a:gd name="T17" fmla="*/ 45 h 474"/>
                      <a:gd name="T18" fmla="*/ 342 w 449"/>
                      <a:gd name="T19" fmla="*/ 69 h 474"/>
                      <a:gd name="T20" fmla="*/ 379 w 449"/>
                      <a:gd name="T21" fmla="*/ 97 h 474"/>
                      <a:gd name="T22" fmla="*/ 409 w 449"/>
                      <a:gd name="T23" fmla="*/ 131 h 474"/>
                      <a:gd name="T24" fmla="*/ 429 w 449"/>
                      <a:gd name="T25" fmla="*/ 171 h 474"/>
                      <a:gd name="T26" fmla="*/ 439 w 449"/>
                      <a:gd name="T27" fmla="*/ 217 h 474"/>
                      <a:gd name="T28" fmla="*/ 433 w 449"/>
                      <a:gd name="T29" fmla="*/ 269 h 474"/>
                      <a:gd name="T30" fmla="*/ 413 w 449"/>
                      <a:gd name="T31" fmla="*/ 328 h 474"/>
                      <a:gd name="T32" fmla="*/ 376 w 449"/>
                      <a:gd name="T33" fmla="*/ 395 h 474"/>
                      <a:gd name="T34" fmla="*/ 317 w 449"/>
                      <a:gd name="T35" fmla="*/ 466 h 474"/>
                      <a:gd name="T36" fmla="*/ 325 w 449"/>
                      <a:gd name="T37" fmla="*/ 473 h 474"/>
                      <a:gd name="T38" fmla="*/ 384 w 449"/>
                      <a:gd name="T39" fmla="*/ 399 h 474"/>
                      <a:gd name="T40" fmla="*/ 423 w 449"/>
                      <a:gd name="T41" fmla="*/ 332 h 474"/>
                      <a:gd name="T42" fmla="*/ 444 w 449"/>
                      <a:gd name="T43" fmla="*/ 271 h 474"/>
                      <a:gd name="T44" fmla="*/ 448 w 449"/>
                      <a:gd name="T45" fmla="*/ 216 h 474"/>
                      <a:gd name="T46" fmla="*/ 439 w 449"/>
                      <a:gd name="T47" fmla="*/ 168 h 474"/>
                      <a:gd name="T48" fmla="*/ 418 w 449"/>
                      <a:gd name="T49" fmla="*/ 126 h 474"/>
                      <a:gd name="T50" fmla="*/ 385 w 449"/>
                      <a:gd name="T51" fmla="*/ 89 h 474"/>
                      <a:gd name="T52" fmla="*/ 346 w 449"/>
                      <a:gd name="T53" fmla="*/ 60 h 474"/>
                      <a:gd name="T54" fmla="*/ 302 w 449"/>
                      <a:gd name="T55" fmla="*/ 36 h 474"/>
                      <a:gd name="T56" fmla="*/ 253 w 449"/>
                      <a:gd name="T57" fmla="*/ 19 h 474"/>
                      <a:gd name="T58" fmla="*/ 203 w 449"/>
                      <a:gd name="T59" fmla="*/ 7 h 474"/>
                      <a:gd name="T60" fmla="*/ 155 w 449"/>
                      <a:gd name="T61" fmla="*/ 1 h 474"/>
                      <a:gd name="T62" fmla="*/ 107 w 449"/>
                      <a:gd name="T63" fmla="*/ 0 h 474"/>
                      <a:gd name="T64" fmla="*/ 65 w 449"/>
                      <a:gd name="T65" fmla="*/ 5 h 474"/>
                      <a:gd name="T66" fmla="*/ 30 w 449"/>
                      <a:gd name="T67" fmla="*/ 13 h 474"/>
                      <a:gd name="T68" fmla="*/ 2 w 449"/>
                      <a:gd name="T69" fmla="*/ 30 h 474"/>
                      <a:gd name="T70" fmla="*/ 8 w 449"/>
                      <a:gd name="T71" fmla="*/ 29 h 474"/>
                      <a:gd name="T72" fmla="*/ 2 w 449"/>
                      <a:gd name="T73" fmla="*/ 30 h 474"/>
                      <a:gd name="T74" fmla="*/ 0 w 449"/>
                      <a:gd name="T75" fmla="*/ 32 h 474"/>
                      <a:gd name="T76" fmla="*/ 0 w 449"/>
                      <a:gd name="T77" fmla="*/ 37 h 474"/>
                      <a:gd name="T78" fmla="*/ 4 w 449"/>
                      <a:gd name="T79" fmla="*/ 38 h 474"/>
                      <a:gd name="T80" fmla="*/ 7 w 449"/>
                      <a:gd name="T81" fmla="*/ 38 h 474"/>
                      <a:gd name="T82" fmla="*/ 1 w 449"/>
                      <a:gd name="T83" fmla="*/ 38 h 474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449"/>
                      <a:gd name="T127" fmla="*/ 0 h 474"/>
                      <a:gd name="T128" fmla="*/ 449 w 449"/>
                      <a:gd name="T129" fmla="*/ 474 h 474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449" h="474">
                        <a:moveTo>
                          <a:pt x="1" y="38"/>
                        </a:moveTo>
                        <a:lnTo>
                          <a:pt x="7" y="38"/>
                        </a:lnTo>
                        <a:lnTo>
                          <a:pt x="32" y="24"/>
                        </a:lnTo>
                        <a:lnTo>
                          <a:pt x="65" y="14"/>
                        </a:lnTo>
                        <a:lnTo>
                          <a:pt x="108" y="10"/>
                        </a:lnTo>
                        <a:lnTo>
                          <a:pt x="153" y="11"/>
                        </a:lnTo>
                        <a:lnTo>
                          <a:pt x="200" y="18"/>
                        </a:lnTo>
                        <a:lnTo>
                          <a:pt x="251" y="29"/>
                        </a:lnTo>
                        <a:lnTo>
                          <a:pt x="297" y="45"/>
                        </a:lnTo>
                        <a:lnTo>
                          <a:pt x="342" y="69"/>
                        </a:lnTo>
                        <a:lnTo>
                          <a:pt x="379" y="97"/>
                        </a:lnTo>
                        <a:lnTo>
                          <a:pt x="409" y="131"/>
                        </a:lnTo>
                        <a:lnTo>
                          <a:pt x="429" y="171"/>
                        </a:lnTo>
                        <a:lnTo>
                          <a:pt x="439" y="217"/>
                        </a:lnTo>
                        <a:lnTo>
                          <a:pt x="433" y="269"/>
                        </a:lnTo>
                        <a:lnTo>
                          <a:pt x="413" y="328"/>
                        </a:lnTo>
                        <a:lnTo>
                          <a:pt x="376" y="395"/>
                        </a:lnTo>
                        <a:lnTo>
                          <a:pt x="317" y="466"/>
                        </a:lnTo>
                        <a:lnTo>
                          <a:pt x="325" y="473"/>
                        </a:lnTo>
                        <a:lnTo>
                          <a:pt x="384" y="399"/>
                        </a:lnTo>
                        <a:lnTo>
                          <a:pt x="423" y="332"/>
                        </a:lnTo>
                        <a:lnTo>
                          <a:pt x="444" y="271"/>
                        </a:lnTo>
                        <a:lnTo>
                          <a:pt x="448" y="216"/>
                        </a:lnTo>
                        <a:lnTo>
                          <a:pt x="439" y="168"/>
                        </a:lnTo>
                        <a:lnTo>
                          <a:pt x="418" y="126"/>
                        </a:lnTo>
                        <a:lnTo>
                          <a:pt x="385" y="89"/>
                        </a:lnTo>
                        <a:lnTo>
                          <a:pt x="346" y="60"/>
                        </a:lnTo>
                        <a:lnTo>
                          <a:pt x="302" y="36"/>
                        </a:lnTo>
                        <a:lnTo>
                          <a:pt x="253" y="19"/>
                        </a:lnTo>
                        <a:lnTo>
                          <a:pt x="203" y="7"/>
                        </a:lnTo>
                        <a:lnTo>
                          <a:pt x="155" y="1"/>
                        </a:lnTo>
                        <a:lnTo>
                          <a:pt x="107" y="0"/>
                        </a:lnTo>
                        <a:lnTo>
                          <a:pt x="65" y="5"/>
                        </a:lnTo>
                        <a:lnTo>
                          <a:pt x="30" y="13"/>
                        </a:lnTo>
                        <a:lnTo>
                          <a:pt x="2" y="30"/>
                        </a:lnTo>
                        <a:lnTo>
                          <a:pt x="8" y="29"/>
                        </a:lnTo>
                        <a:lnTo>
                          <a:pt x="2" y="30"/>
                        </a:lnTo>
                        <a:lnTo>
                          <a:pt x="0" y="32"/>
                        </a:lnTo>
                        <a:lnTo>
                          <a:pt x="0" y="37"/>
                        </a:lnTo>
                        <a:lnTo>
                          <a:pt x="4" y="38"/>
                        </a:lnTo>
                        <a:lnTo>
                          <a:pt x="7" y="38"/>
                        </a:lnTo>
                        <a:lnTo>
                          <a:pt x="1" y="38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55" name="Freeform 172"/>
                  <p:cNvSpPr>
                    <a:spLocks/>
                  </p:cNvSpPr>
                  <p:nvPr/>
                </p:nvSpPr>
                <p:spPr bwMode="auto">
                  <a:xfrm>
                    <a:off x="656" y="2074"/>
                    <a:ext cx="77" cy="61"/>
                  </a:xfrm>
                  <a:custGeom>
                    <a:avLst/>
                    <a:gdLst>
                      <a:gd name="T0" fmla="*/ 73 w 77"/>
                      <a:gd name="T1" fmla="*/ 0 h 61"/>
                      <a:gd name="T2" fmla="*/ 73 w 77"/>
                      <a:gd name="T3" fmla="*/ 0 h 61"/>
                      <a:gd name="T4" fmla="*/ 47 w 77"/>
                      <a:gd name="T5" fmla="*/ 6 h 61"/>
                      <a:gd name="T6" fmla="*/ 29 w 77"/>
                      <a:gd name="T7" fmla="*/ 13 h 61"/>
                      <a:gd name="T8" fmla="*/ 15 w 77"/>
                      <a:gd name="T9" fmla="*/ 21 h 61"/>
                      <a:gd name="T10" fmla="*/ 5 w 77"/>
                      <a:gd name="T11" fmla="*/ 29 h 61"/>
                      <a:gd name="T12" fmla="*/ 0 w 77"/>
                      <a:gd name="T13" fmla="*/ 38 h 61"/>
                      <a:gd name="T14" fmla="*/ 0 w 77"/>
                      <a:gd name="T15" fmla="*/ 45 h 61"/>
                      <a:gd name="T16" fmla="*/ 3 w 77"/>
                      <a:gd name="T17" fmla="*/ 54 h 61"/>
                      <a:gd name="T18" fmla="*/ 8 w 77"/>
                      <a:gd name="T19" fmla="*/ 60 h 61"/>
                      <a:gd name="T20" fmla="*/ 15 w 77"/>
                      <a:gd name="T21" fmla="*/ 51 h 61"/>
                      <a:gd name="T22" fmla="*/ 12 w 77"/>
                      <a:gd name="T23" fmla="*/ 48 h 61"/>
                      <a:gd name="T24" fmla="*/ 10 w 77"/>
                      <a:gd name="T25" fmla="*/ 45 h 61"/>
                      <a:gd name="T26" fmla="*/ 10 w 77"/>
                      <a:gd name="T27" fmla="*/ 40 h 61"/>
                      <a:gd name="T28" fmla="*/ 13 w 77"/>
                      <a:gd name="T29" fmla="*/ 35 h 61"/>
                      <a:gd name="T30" fmla="*/ 21 w 77"/>
                      <a:gd name="T31" fmla="*/ 30 h 61"/>
                      <a:gd name="T32" fmla="*/ 32 w 77"/>
                      <a:gd name="T33" fmla="*/ 24 h 61"/>
                      <a:gd name="T34" fmla="*/ 50 w 77"/>
                      <a:gd name="T35" fmla="*/ 16 h 61"/>
                      <a:gd name="T36" fmla="*/ 76 w 77"/>
                      <a:gd name="T37" fmla="*/ 9 h 61"/>
                      <a:gd name="T38" fmla="*/ 73 w 77"/>
                      <a:gd name="T39" fmla="*/ 0 h 61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77"/>
                      <a:gd name="T61" fmla="*/ 0 h 61"/>
                      <a:gd name="T62" fmla="*/ 77 w 77"/>
                      <a:gd name="T63" fmla="*/ 61 h 61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77" h="61">
                        <a:moveTo>
                          <a:pt x="73" y="0"/>
                        </a:moveTo>
                        <a:lnTo>
                          <a:pt x="73" y="0"/>
                        </a:lnTo>
                        <a:lnTo>
                          <a:pt x="47" y="6"/>
                        </a:lnTo>
                        <a:lnTo>
                          <a:pt x="29" y="13"/>
                        </a:lnTo>
                        <a:lnTo>
                          <a:pt x="15" y="21"/>
                        </a:lnTo>
                        <a:lnTo>
                          <a:pt x="5" y="29"/>
                        </a:lnTo>
                        <a:lnTo>
                          <a:pt x="0" y="38"/>
                        </a:lnTo>
                        <a:lnTo>
                          <a:pt x="0" y="45"/>
                        </a:lnTo>
                        <a:lnTo>
                          <a:pt x="3" y="54"/>
                        </a:lnTo>
                        <a:lnTo>
                          <a:pt x="8" y="60"/>
                        </a:lnTo>
                        <a:lnTo>
                          <a:pt x="15" y="51"/>
                        </a:lnTo>
                        <a:lnTo>
                          <a:pt x="12" y="48"/>
                        </a:lnTo>
                        <a:lnTo>
                          <a:pt x="10" y="45"/>
                        </a:lnTo>
                        <a:lnTo>
                          <a:pt x="10" y="40"/>
                        </a:lnTo>
                        <a:lnTo>
                          <a:pt x="13" y="35"/>
                        </a:lnTo>
                        <a:lnTo>
                          <a:pt x="21" y="30"/>
                        </a:lnTo>
                        <a:lnTo>
                          <a:pt x="32" y="24"/>
                        </a:lnTo>
                        <a:lnTo>
                          <a:pt x="50" y="16"/>
                        </a:lnTo>
                        <a:lnTo>
                          <a:pt x="76" y="9"/>
                        </a:lnTo>
                        <a:lnTo>
                          <a:pt x="73" y="0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56" name="Freeform 173"/>
                  <p:cNvSpPr>
                    <a:spLocks/>
                  </p:cNvSpPr>
                  <p:nvPr/>
                </p:nvSpPr>
                <p:spPr bwMode="auto">
                  <a:xfrm>
                    <a:off x="728" y="2066"/>
                    <a:ext cx="546" cy="181"/>
                  </a:xfrm>
                  <a:custGeom>
                    <a:avLst/>
                    <a:gdLst>
                      <a:gd name="T0" fmla="*/ 545 w 546"/>
                      <a:gd name="T1" fmla="*/ 168 h 181"/>
                      <a:gd name="T2" fmla="*/ 545 w 546"/>
                      <a:gd name="T3" fmla="*/ 168 h 181"/>
                      <a:gd name="T4" fmla="*/ 526 w 546"/>
                      <a:gd name="T5" fmla="*/ 164 h 181"/>
                      <a:gd name="T6" fmla="*/ 504 w 546"/>
                      <a:gd name="T7" fmla="*/ 155 h 181"/>
                      <a:gd name="T8" fmla="*/ 479 w 546"/>
                      <a:gd name="T9" fmla="*/ 145 h 181"/>
                      <a:gd name="T10" fmla="*/ 451 w 546"/>
                      <a:gd name="T11" fmla="*/ 130 h 181"/>
                      <a:gd name="T12" fmla="*/ 421 w 546"/>
                      <a:gd name="T13" fmla="*/ 114 h 181"/>
                      <a:gd name="T14" fmla="*/ 390 w 546"/>
                      <a:gd name="T15" fmla="*/ 98 h 181"/>
                      <a:gd name="T16" fmla="*/ 353 w 546"/>
                      <a:gd name="T17" fmla="*/ 81 h 181"/>
                      <a:gd name="T18" fmla="*/ 318 w 546"/>
                      <a:gd name="T19" fmla="*/ 63 h 181"/>
                      <a:gd name="T20" fmla="*/ 279 w 546"/>
                      <a:gd name="T21" fmla="*/ 47 h 181"/>
                      <a:gd name="T22" fmla="*/ 240 w 546"/>
                      <a:gd name="T23" fmla="*/ 33 h 181"/>
                      <a:gd name="T24" fmla="*/ 201 w 546"/>
                      <a:gd name="T25" fmla="*/ 20 h 181"/>
                      <a:gd name="T26" fmla="*/ 162 w 546"/>
                      <a:gd name="T27" fmla="*/ 9 h 181"/>
                      <a:gd name="T28" fmla="*/ 122 w 546"/>
                      <a:gd name="T29" fmla="*/ 3 h 181"/>
                      <a:gd name="T30" fmla="*/ 82 w 546"/>
                      <a:gd name="T31" fmla="*/ 1 h 181"/>
                      <a:gd name="T32" fmla="*/ 40 w 546"/>
                      <a:gd name="T33" fmla="*/ 0 h 181"/>
                      <a:gd name="T34" fmla="*/ 0 w 546"/>
                      <a:gd name="T35" fmla="*/ 7 h 181"/>
                      <a:gd name="T36" fmla="*/ 3 w 546"/>
                      <a:gd name="T37" fmla="*/ 17 h 181"/>
                      <a:gd name="T38" fmla="*/ 41 w 546"/>
                      <a:gd name="T39" fmla="*/ 11 h 181"/>
                      <a:gd name="T40" fmla="*/ 80 w 546"/>
                      <a:gd name="T41" fmla="*/ 9 h 181"/>
                      <a:gd name="T42" fmla="*/ 120 w 546"/>
                      <a:gd name="T43" fmla="*/ 13 h 181"/>
                      <a:gd name="T44" fmla="*/ 159 w 546"/>
                      <a:gd name="T45" fmla="*/ 21 h 181"/>
                      <a:gd name="T46" fmla="*/ 199 w 546"/>
                      <a:gd name="T47" fmla="*/ 30 h 181"/>
                      <a:gd name="T48" fmla="*/ 239 w 546"/>
                      <a:gd name="T49" fmla="*/ 42 h 181"/>
                      <a:gd name="T50" fmla="*/ 278 w 546"/>
                      <a:gd name="T51" fmla="*/ 56 h 181"/>
                      <a:gd name="T52" fmla="*/ 314 w 546"/>
                      <a:gd name="T53" fmla="*/ 73 h 181"/>
                      <a:gd name="T54" fmla="*/ 349 w 546"/>
                      <a:gd name="T55" fmla="*/ 89 h 181"/>
                      <a:gd name="T56" fmla="*/ 385 w 546"/>
                      <a:gd name="T57" fmla="*/ 107 h 181"/>
                      <a:gd name="T58" fmla="*/ 417 w 546"/>
                      <a:gd name="T59" fmla="*/ 123 h 181"/>
                      <a:gd name="T60" fmla="*/ 447 w 546"/>
                      <a:gd name="T61" fmla="*/ 139 h 181"/>
                      <a:gd name="T62" fmla="*/ 475 w 546"/>
                      <a:gd name="T63" fmla="*/ 153 h 181"/>
                      <a:gd name="T64" fmla="*/ 500 w 546"/>
                      <a:gd name="T65" fmla="*/ 164 h 181"/>
                      <a:gd name="T66" fmla="*/ 524 w 546"/>
                      <a:gd name="T67" fmla="*/ 174 h 181"/>
                      <a:gd name="T68" fmla="*/ 543 w 546"/>
                      <a:gd name="T69" fmla="*/ 180 h 181"/>
                      <a:gd name="T70" fmla="*/ 545 w 546"/>
                      <a:gd name="T71" fmla="*/ 168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546"/>
                      <a:gd name="T109" fmla="*/ 0 h 181"/>
                      <a:gd name="T110" fmla="*/ 546 w 546"/>
                      <a:gd name="T111" fmla="*/ 181 h 18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546" h="181">
                        <a:moveTo>
                          <a:pt x="545" y="168"/>
                        </a:moveTo>
                        <a:lnTo>
                          <a:pt x="545" y="168"/>
                        </a:lnTo>
                        <a:lnTo>
                          <a:pt x="526" y="164"/>
                        </a:lnTo>
                        <a:lnTo>
                          <a:pt x="504" y="155"/>
                        </a:lnTo>
                        <a:lnTo>
                          <a:pt x="479" y="145"/>
                        </a:lnTo>
                        <a:lnTo>
                          <a:pt x="451" y="130"/>
                        </a:lnTo>
                        <a:lnTo>
                          <a:pt x="421" y="114"/>
                        </a:lnTo>
                        <a:lnTo>
                          <a:pt x="390" y="98"/>
                        </a:lnTo>
                        <a:lnTo>
                          <a:pt x="353" y="81"/>
                        </a:lnTo>
                        <a:lnTo>
                          <a:pt x="318" y="63"/>
                        </a:lnTo>
                        <a:lnTo>
                          <a:pt x="279" y="47"/>
                        </a:lnTo>
                        <a:lnTo>
                          <a:pt x="240" y="33"/>
                        </a:lnTo>
                        <a:lnTo>
                          <a:pt x="201" y="20"/>
                        </a:lnTo>
                        <a:lnTo>
                          <a:pt x="162" y="9"/>
                        </a:lnTo>
                        <a:lnTo>
                          <a:pt x="122" y="3"/>
                        </a:lnTo>
                        <a:lnTo>
                          <a:pt x="82" y="1"/>
                        </a:lnTo>
                        <a:lnTo>
                          <a:pt x="40" y="0"/>
                        </a:lnTo>
                        <a:lnTo>
                          <a:pt x="0" y="7"/>
                        </a:lnTo>
                        <a:lnTo>
                          <a:pt x="3" y="17"/>
                        </a:lnTo>
                        <a:lnTo>
                          <a:pt x="41" y="11"/>
                        </a:lnTo>
                        <a:lnTo>
                          <a:pt x="80" y="9"/>
                        </a:lnTo>
                        <a:lnTo>
                          <a:pt x="120" y="13"/>
                        </a:lnTo>
                        <a:lnTo>
                          <a:pt x="159" y="21"/>
                        </a:lnTo>
                        <a:lnTo>
                          <a:pt x="199" y="30"/>
                        </a:lnTo>
                        <a:lnTo>
                          <a:pt x="239" y="42"/>
                        </a:lnTo>
                        <a:lnTo>
                          <a:pt x="278" y="56"/>
                        </a:lnTo>
                        <a:lnTo>
                          <a:pt x="314" y="73"/>
                        </a:lnTo>
                        <a:lnTo>
                          <a:pt x="349" y="89"/>
                        </a:lnTo>
                        <a:lnTo>
                          <a:pt x="385" y="107"/>
                        </a:lnTo>
                        <a:lnTo>
                          <a:pt x="417" y="123"/>
                        </a:lnTo>
                        <a:lnTo>
                          <a:pt x="447" y="139"/>
                        </a:lnTo>
                        <a:lnTo>
                          <a:pt x="475" y="153"/>
                        </a:lnTo>
                        <a:lnTo>
                          <a:pt x="500" y="164"/>
                        </a:lnTo>
                        <a:lnTo>
                          <a:pt x="524" y="174"/>
                        </a:lnTo>
                        <a:lnTo>
                          <a:pt x="543" y="180"/>
                        </a:lnTo>
                        <a:lnTo>
                          <a:pt x="545" y="168"/>
                        </a:lnTo>
                      </a:path>
                    </a:pathLst>
                  </a:custGeom>
                  <a:solidFill>
                    <a:srgbClr val="FFD8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57" name="Freeform 174"/>
                  <p:cNvSpPr>
                    <a:spLocks/>
                  </p:cNvSpPr>
                  <p:nvPr/>
                </p:nvSpPr>
                <p:spPr bwMode="auto">
                  <a:xfrm>
                    <a:off x="978" y="2561"/>
                    <a:ext cx="10" cy="9"/>
                  </a:xfrm>
                  <a:custGeom>
                    <a:avLst/>
                    <a:gdLst>
                      <a:gd name="T0" fmla="*/ 1 w 10"/>
                      <a:gd name="T1" fmla="*/ 0 h 9"/>
                      <a:gd name="T2" fmla="*/ 0 w 10"/>
                      <a:gd name="T3" fmla="*/ 4 h 9"/>
                      <a:gd name="T4" fmla="*/ 2 w 10"/>
                      <a:gd name="T5" fmla="*/ 8 h 9"/>
                      <a:gd name="T6" fmla="*/ 6 w 10"/>
                      <a:gd name="T7" fmla="*/ 8 h 9"/>
                      <a:gd name="T8" fmla="*/ 9 w 10"/>
                      <a:gd name="T9" fmla="*/ 7 h 9"/>
                      <a:gd name="T10" fmla="*/ 1 w 10"/>
                      <a:gd name="T11" fmla="*/ 0 h 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0"/>
                      <a:gd name="T19" fmla="*/ 0 h 9"/>
                      <a:gd name="T20" fmla="*/ 10 w 10"/>
                      <a:gd name="T21" fmla="*/ 9 h 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0" h="9">
                        <a:moveTo>
                          <a:pt x="1" y="0"/>
                        </a:moveTo>
                        <a:lnTo>
                          <a:pt x="0" y="4"/>
                        </a:lnTo>
                        <a:lnTo>
                          <a:pt x="2" y="8"/>
                        </a:lnTo>
                        <a:lnTo>
                          <a:pt x="6" y="8"/>
                        </a:lnTo>
                        <a:lnTo>
                          <a:pt x="9" y="7"/>
                        </a:lnTo>
                        <a:lnTo>
                          <a:pt x="1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58" name="Freeform 175"/>
                  <p:cNvSpPr>
                    <a:spLocks/>
                  </p:cNvSpPr>
                  <p:nvPr/>
                </p:nvSpPr>
                <p:spPr bwMode="auto">
                  <a:xfrm>
                    <a:off x="662" y="2096"/>
                    <a:ext cx="449" cy="474"/>
                  </a:xfrm>
                  <a:custGeom>
                    <a:avLst/>
                    <a:gdLst>
                      <a:gd name="T0" fmla="*/ 1 w 449"/>
                      <a:gd name="T1" fmla="*/ 38 h 474"/>
                      <a:gd name="T2" fmla="*/ 7 w 449"/>
                      <a:gd name="T3" fmla="*/ 38 h 474"/>
                      <a:gd name="T4" fmla="*/ 32 w 449"/>
                      <a:gd name="T5" fmla="*/ 24 h 474"/>
                      <a:gd name="T6" fmla="*/ 65 w 449"/>
                      <a:gd name="T7" fmla="*/ 14 h 474"/>
                      <a:gd name="T8" fmla="*/ 108 w 449"/>
                      <a:gd name="T9" fmla="*/ 10 h 474"/>
                      <a:gd name="T10" fmla="*/ 153 w 449"/>
                      <a:gd name="T11" fmla="*/ 11 h 474"/>
                      <a:gd name="T12" fmla="*/ 200 w 449"/>
                      <a:gd name="T13" fmla="*/ 18 h 474"/>
                      <a:gd name="T14" fmla="*/ 251 w 449"/>
                      <a:gd name="T15" fmla="*/ 29 h 474"/>
                      <a:gd name="T16" fmla="*/ 297 w 449"/>
                      <a:gd name="T17" fmla="*/ 45 h 474"/>
                      <a:gd name="T18" fmla="*/ 342 w 449"/>
                      <a:gd name="T19" fmla="*/ 69 h 474"/>
                      <a:gd name="T20" fmla="*/ 379 w 449"/>
                      <a:gd name="T21" fmla="*/ 97 h 474"/>
                      <a:gd name="T22" fmla="*/ 409 w 449"/>
                      <a:gd name="T23" fmla="*/ 131 h 474"/>
                      <a:gd name="T24" fmla="*/ 429 w 449"/>
                      <a:gd name="T25" fmla="*/ 171 h 474"/>
                      <a:gd name="T26" fmla="*/ 439 w 449"/>
                      <a:gd name="T27" fmla="*/ 217 h 474"/>
                      <a:gd name="T28" fmla="*/ 433 w 449"/>
                      <a:gd name="T29" fmla="*/ 269 h 474"/>
                      <a:gd name="T30" fmla="*/ 413 w 449"/>
                      <a:gd name="T31" fmla="*/ 328 h 474"/>
                      <a:gd name="T32" fmla="*/ 376 w 449"/>
                      <a:gd name="T33" fmla="*/ 395 h 474"/>
                      <a:gd name="T34" fmla="*/ 317 w 449"/>
                      <a:gd name="T35" fmla="*/ 466 h 474"/>
                      <a:gd name="T36" fmla="*/ 325 w 449"/>
                      <a:gd name="T37" fmla="*/ 473 h 474"/>
                      <a:gd name="T38" fmla="*/ 384 w 449"/>
                      <a:gd name="T39" fmla="*/ 399 h 474"/>
                      <a:gd name="T40" fmla="*/ 423 w 449"/>
                      <a:gd name="T41" fmla="*/ 332 h 474"/>
                      <a:gd name="T42" fmla="*/ 444 w 449"/>
                      <a:gd name="T43" fmla="*/ 271 h 474"/>
                      <a:gd name="T44" fmla="*/ 448 w 449"/>
                      <a:gd name="T45" fmla="*/ 216 h 474"/>
                      <a:gd name="T46" fmla="*/ 439 w 449"/>
                      <a:gd name="T47" fmla="*/ 168 h 474"/>
                      <a:gd name="T48" fmla="*/ 418 w 449"/>
                      <a:gd name="T49" fmla="*/ 126 h 474"/>
                      <a:gd name="T50" fmla="*/ 385 w 449"/>
                      <a:gd name="T51" fmla="*/ 89 h 474"/>
                      <a:gd name="T52" fmla="*/ 346 w 449"/>
                      <a:gd name="T53" fmla="*/ 60 h 474"/>
                      <a:gd name="T54" fmla="*/ 302 w 449"/>
                      <a:gd name="T55" fmla="*/ 36 h 474"/>
                      <a:gd name="T56" fmla="*/ 253 w 449"/>
                      <a:gd name="T57" fmla="*/ 19 h 474"/>
                      <a:gd name="T58" fmla="*/ 203 w 449"/>
                      <a:gd name="T59" fmla="*/ 7 h 474"/>
                      <a:gd name="T60" fmla="*/ 155 w 449"/>
                      <a:gd name="T61" fmla="*/ 1 h 474"/>
                      <a:gd name="T62" fmla="*/ 107 w 449"/>
                      <a:gd name="T63" fmla="*/ 0 h 474"/>
                      <a:gd name="T64" fmla="*/ 65 w 449"/>
                      <a:gd name="T65" fmla="*/ 5 h 474"/>
                      <a:gd name="T66" fmla="*/ 30 w 449"/>
                      <a:gd name="T67" fmla="*/ 13 h 474"/>
                      <a:gd name="T68" fmla="*/ 2 w 449"/>
                      <a:gd name="T69" fmla="*/ 30 h 474"/>
                      <a:gd name="T70" fmla="*/ 8 w 449"/>
                      <a:gd name="T71" fmla="*/ 29 h 474"/>
                      <a:gd name="T72" fmla="*/ 2 w 449"/>
                      <a:gd name="T73" fmla="*/ 30 h 474"/>
                      <a:gd name="T74" fmla="*/ 0 w 449"/>
                      <a:gd name="T75" fmla="*/ 32 h 474"/>
                      <a:gd name="T76" fmla="*/ 0 w 449"/>
                      <a:gd name="T77" fmla="*/ 37 h 474"/>
                      <a:gd name="T78" fmla="*/ 4 w 449"/>
                      <a:gd name="T79" fmla="*/ 38 h 474"/>
                      <a:gd name="T80" fmla="*/ 7 w 449"/>
                      <a:gd name="T81" fmla="*/ 38 h 474"/>
                      <a:gd name="T82" fmla="*/ 1 w 449"/>
                      <a:gd name="T83" fmla="*/ 38 h 474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449"/>
                      <a:gd name="T127" fmla="*/ 0 h 474"/>
                      <a:gd name="T128" fmla="*/ 449 w 449"/>
                      <a:gd name="T129" fmla="*/ 474 h 474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449" h="474">
                        <a:moveTo>
                          <a:pt x="1" y="38"/>
                        </a:moveTo>
                        <a:lnTo>
                          <a:pt x="7" y="38"/>
                        </a:lnTo>
                        <a:lnTo>
                          <a:pt x="32" y="24"/>
                        </a:lnTo>
                        <a:lnTo>
                          <a:pt x="65" y="14"/>
                        </a:lnTo>
                        <a:lnTo>
                          <a:pt x="108" y="10"/>
                        </a:lnTo>
                        <a:lnTo>
                          <a:pt x="153" y="11"/>
                        </a:lnTo>
                        <a:lnTo>
                          <a:pt x="200" y="18"/>
                        </a:lnTo>
                        <a:lnTo>
                          <a:pt x="251" y="29"/>
                        </a:lnTo>
                        <a:lnTo>
                          <a:pt x="297" y="45"/>
                        </a:lnTo>
                        <a:lnTo>
                          <a:pt x="342" y="69"/>
                        </a:lnTo>
                        <a:lnTo>
                          <a:pt x="379" y="97"/>
                        </a:lnTo>
                        <a:lnTo>
                          <a:pt x="409" y="131"/>
                        </a:lnTo>
                        <a:lnTo>
                          <a:pt x="429" y="171"/>
                        </a:lnTo>
                        <a:lnTo>
                          <a:pt x="439" y="217"/>
                        </a:lnTo>
                        <a:lnTo>
                          <a:pt x="433" y="269"/>
                        </a:lnTo>
                        <a:lnTo>
                          <a:pt x="413" y="328"/>
                        </a:lnTo>
                        <a:lnTo>
                          <a:pt x="376" y="395"/>
                        </a:lnTo>
                        <a:lnTo>
                          <a:pt x="317" y="466"/>
                        </a:lnTo>
                        <a:lnTo>
                          <a:pt x="325" y="473"/>
                        </a:lnTo>
                        <a:lnTo>
                          <a:pt x="384" y="399"/>
                        </a:lnTo>
                        <a:lnTo>
                          <a:pt x="423" y="332"/>
                        </a:lnTo>
                        <a:lnTo>
                          <a:pt x="444" y="271"/>
                        </a:lnTo>
                        <a:lnTo>
                          <a:pt x="448" y="216"/>
                        </a:lnTo>
                        <a:lnTo>
                          <a:pt x="439" y="168"/>
                        </a:lnTo>
                        <a:lnTo>
                          <a:pt x="418" y="126"/>
                        </a:lnTo>
                        <a:lnTo>
                          <a:pt x="385" y="89"/>
                        </a:lnTo>
                        <a:lnTo>
                          <a:pt x="346" y="60"/>
                        </a:lnTo>
                        <a:lnTo>
                          <a:pt x="302" y="36"/>
                        </a:lnTo>
                        <a:lnTo>
                          <a:pt x="253" y="19"/>
                        </a:lnTo>
                        <a:lnTo>
                          <a:pt x="203" y="7"/>
                        </a:lnTo>
                        <a:lnTo>
                          <a:pt x="155" y="1"/>
                        </a:lnTo>
                        <a:lnTo>
                          <a:pt x="107" y="0"/>
                        </a:lnTo>
                        <a:lnTo>
                          <a:pt x="65" y="5"/>
                        </a:lnTo>
                        <a:lnTo>
                          <a:pt x="30" y="13"/>
                        </a:lnTo>
                        <a:lnTo>
                          <a:pt x="2" y="30"/>
                        </a:lnTo>
                        <a:lnTo>
                          <a:pt x="8" y="29"/>
                        </a:lnTo>
                        <a:lnTo>
                          <a:pt x="2" y="30"/>
                        </a:lnTo>
                        <a:lnTo>
                          <a:pt x="0" y="32"/>
                        </a:lnTo>
                        <a:lnTo>
                          <a:pt x="0" y="37"/>
                        </a:lnTo>
                        <a:lnTo>
                          <a:pt x="4" y="38"/>
                        </a:lnTo>
                        <a:lnTo>
                          <a:pt x="7" y="38"/>
                        </a:lnTo>
                        <a:lnTo>
                          <a:pt x="1" y="38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59" name="Freeform 176"/>
                  <p:cNvSpPr>
                    <a:spLocks/>
                  </p:cNvSpPr>
                  <p:nvPr/>
                </p:nvSpPr>
                <p:spPr bwMode="auto">
                  <a:xfrm>
                    <a:off x="656" y="2074"/>
                    <a:ext cx="77" cy="61"/>
                  </a:xfrm>
                  <a:custGeom>
                    <a:avLst/>
                    <a:gdLst>
                      <a:gd name="T0" fmla="*/ 73 w 77"/>
                      <a:gd name="T1" fmla="*/ 0 h 61"/>
                      <a:gd name="T2" fmla="*/ 73 w 77"/>
                      <a:gd name="T3" fmla="*/ 0 h 61"/>
                      <a:gd name="T4" fmla="*/ 47 w 77"/>
                      <a:gd name="T5" fmla="*/ 6 h 61"/>
                      <a:gd name="T6" fmla="*/ 29 w 77"/>
                      <a:gd name="T7" fmla="*/ 13 h 61"/>
                      <a:gd name="T8" fmla="*/ 15 w 77"/>
                      <a:gd name="T9" fmla="*/ 21 h 61"/>
                      <a:gd name="T10" fmla="*/ 5 w 77"/>
                      <a:gd name="T11" fmla="*/ 29 h 61"/>
                      <a:gd name="T12" fmla="*/ 0 w 77"/>
                      <a:gd name="T13" fmla="*/ 38 h 61"/>
                      <a:gd name="T14" fmla="*/ 0 w 77"/>
                      <a:gd name="T15" fmla="*/ 45 h 61"/>
                      <a:gd name="T16" fmla="*/ 3 w 77"/>
                      <a:gd name="T17" fmla="*/ 54 h 61"/>
                      <a:gd name="T18" fmla="*/ 8 w 77"/>
                      <a:gd name="T19" fmla="*/ 60 h 61"/>
                      <a:gd name="T20" fmla="*/ 15 w 77"/>
                      <a:gd name="T21" fmla="*/ 51 h 61"/>
                      <a:gd name="T22" fmla="*/ 12 w 77"/>
                      <a:gd name="T23" fmla="*/ 48 h 61"/>
                      <a:gd name="T24" fmla="*/ 10 w 77"/>
                      <a:gd name="T25" fmla="*/ 45 h 61"/>
                      <a:gd name="T26" fmla="*/ 10 w 77"/>
                      <a:gd name="T27" fmla="*/ 40 h 61"/>
                      <a:gd name="T28" fmla="*/ 13 w 77"/>
                      <a:gd name="T29" fmla="*/ 35 h 61"/>
                      <a:gd name="T30" fmla="*/ 21 w 77"/>
                      <a:gd name="T31" fmla="*/ 30 h 61"/>
                      <a:gd name="T32" fmla="*/ 32 w 77"/>
                      <a:gd name="T33" fmla="*/ 24 h 61"/>
                      <a:gd name="T34" fmla="*/ 50 w 77"/>
                      <a:gd name="T35" fmla="*/ 16 h 61"/>
                      <a:gd name="T36" fmla="*/ 76 w 77"/>
                      <a:gd name="T37" fmla="*/ 9 h 61"/>
                      <a:gd name="T38" fmla="*/ 73 w 77"/>
                      <a:gd name="T39" fmla="*/ 0 h 61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77"/>
                      <a:gd name="T61" fmla="*/ 0 h 61"/>
                      <a:gd name="T62" fmla="*/ 77 w 77"/>
                      <a:gd name="T63" fmla="*/ 61 h 61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77" h="61">
                        <a:moveTo>
                          <a:pt x="73" y="0"/>
                        </a:moveTo>
                        <a:lnTo>
                          <a:pt x="73" y="0"/>
                        </a:lnTo>
                        <a:lnTo>
                          <a:pt x="47" y="6"/>
                        </a:lnTo>
                        <a:lnTo>
                          <a:pt x="29" y="13"/>
                        </a:lnTo>
                        <a:lnTo>
                          <a:pt x="15" y="21"/>
                        </a:lnTo>
                        <a:lnTo>
                          <a:pt x="5" y="29"/>
                        </a:lnTo>
                        <a:lnTo>
                          <a:pt x="0" y="38"/>
                        </a:lnTo>
                        <a:lnTo>
                          <a:pt x="0" y="45"/>
                        </a:lnTo>
                        <a:lnTo>
                          <a:pt x="3" y="54"/>
                        </a:lnTo>
                        <a:lnTo>
                          <a:pt x="8" y="60"/>
                        </a:lnTo>
                        <a:lnTo>
                          <a:pt x="15" y="51"/>
                        </a:lnTo>
                        <a:lnTo>
                          <a:pt x="12" y="48"/>
                        </a:lnTo>
                        <a:lnTo>
                          <a:pt x="10" y="45"/>
                        </a:lnTo>
                        <a:lnTo>
                          <a:pt x="10" y="40"/>
                        </a:lnTo>
                        <a:lnTo>
                          <a:pt x="13" y="35"/>
                        </a:lnTo>
                        <a:lnTo>
                          <a:pt x="21" y="30"/>
                        </a:lnTo>
                        <a:lnTo>
                          <a:pt x="32" y="24"/>
                        </a:lnTo>
                        <a:lnTo>
                          <a:pt x="50" y="16"/>
                        </a:lnTo>
                        <a:lnTo>
                          <a:pt x="76" y="9"/>
                        </a:lnTo>
                        <a:lnTo>
                          <a:pt x="73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260" name="Freeform 177"/>
                  <p:cNvSpPr>
                    <a:spLocks/>
                  </p:cNvSpPr>
                  <p:nvPr/>
                </p:nvSpPr>
                <p:spPr bwMode="auto">
                  <a:xfrm>
                    <a:off x="728" y="2066"/>
                    <a:ext cx="546" cy="181"/>
                  </a:xfrm>
                  <a:custGeom>
                    <a:avLst/>
                    <a:gdLst>
                      <a:gd name="T0" fmla="*/ 545 w 546"/>
                      <a:gd name="T1" fmla="*/ 168 h 181"/>
                      <a:gd name="T2" fmla="*/ 545 w 546"/>
                      <a:gd name="T3" fmla="*/ 168 h 181"/>
                      <a:gd name="T4" fmla="*/ 526 w 546"/>
                      <a:gd name="T5" fmla="*/ 164 h 181"/>
                      <a:gd name="T6" fmla="*/ 504 w 546"/>
                      <a:gd name="T7" fmla="*/ 155 h 181"/>
                      <a:gd name="T8" fmla="*/ 479 w 546"/>
                      <a:gd name="T9" fmla="*/ 145 h 181"/>
                      <a:gd name="T10" fmla="*/ 451 w 546"/>
                      <a:gd name="T11" fmla="*/ 130 h 181"/>
                      <a:gd name="T12" fmla="*/ 421 w 546"/>
                      <a:gd name="T13" fmla="*/ 114 h 181"/>
                      <a:gd name="T14" fmla="*/ 390 w 546"/>
                      <a:gd name="T15" fmla="*/ 98 h 181"/>
                      <a:gd name="T16" fmla="*/ 353 w 546"/>
                      <a:gd name="T17" fmla="*/ 81 h 181"/>
                      <a:gd name="T18" fmla="*/ 318 w 546"/>
                      <a:gd name="T19" fmla="*/ 63 h 181"/>
                      <a:gd name="T20" fmla="*/ 279 w 546"/>
                      <a:gd name="T21" fmla="*/ 47 h 181"/>
                      <a:gd name="T22" fmla="*/ 240 w 546"/>
                      <a:gd name="T23" fmla="*/ 33 h 181"/>
                      <a:gd name="T24" fmla="*/ 201 w 546"/>
                      <a:gd name="T25" fmla="*/ 20 h 181"/>
                      <a:gd name="T26" fmla="*/ 162 w 546"/>
                      <a:gd name="T27" fmla="*/ 9 h 181"/>
                      <a:gd name="T28" fmla="*/ 122 w 546"/>
                      <a:gd name="T29" fmla="*/ 3 h 181"/>
                      <a:gd name="T30" fmla="*/ 82 w 546"/>
                      <a:gd name="T31" fmla="*/ 1 h 181"/>
                      <a:gd name="T32" fmla="*/ 40 w 546"/>
                      <a:gd name="T33" fmla="*/ 0 h 181"/>
                      <a:gd name="T34" fmla="*/ 0 w 546"/>
                      <a:gd name="T35" fmla="*/ 7 h 181"/>
                      <a:gd name="T36" fmla="*/ 3 w 546"/>
                      <a:gd name="T37" fmla="*/ 17 h 181"/>
                      <a:gd name="T38" fmla="*/ 41 w 546"/>
                      <a:gd name="T39" fmla="*/ 11 h 181"/>
                      <a:gd name="T40" fmla="*/ 80 w 546"/>
                      <a:gd name="T41" fmla="*/ 9 h 181"/>
                      <a:gd name="T42" fmla="*/ 120 w 546"/>
                      <a:gd name="T43" fmla="*/ 13 h 181"/>
                      <a:gd name="T44" fmla="*/ 159 w 546"/>
                      <a:gd name="T45" fmla="*/ 21 h 181"/>
                      <a:gd name="T46" fmla="*/ 199 w 546"/>
                      <a:gd name="T47" fmla="*/ 30 h 181"/>
                      <a:gd name="T48" fmla="*/ 239 w 546"/>
                      <a:gd name="T49" fmla="*/ 42 h 181"/>
                      <a:gd name="T50" fmla="*/ 278 w 546"/>
                      <a:gd name="T51" fmla="*/ 56 h 181"/>
                      <a:gd name="T52" fmla="*/ 314 w 546"/>
                      <a:gd name="T53" fmla="*/ 73 h 181"/>
                      <a:gd name="T54" fmla="*/ 349 w 546"/>
                      <a:gd name="T55" fmla="*/ 89 h 181"/>
                      <a:gd name="T56" fmla="*/ 385 w 546"/>
                      <a:gd name="T57" fmla="*/ 107 h 181"/>
                      <a:gd name="T58" fmla="*/ 417 w 546"/>
                      <a:gd name="T59" fmla="*/ 123 h 181"/>
                      <a:gd name="T60" fmla="*/ 447 w 546"/>
                      <a:gd name="T61" fmla="*/ 139 h 181"/>
                      <a:gd name="T62" fmla="*/ 475 w 546"/>
                      <a:gd name="T63" fmla="*/ 153 h 181"/>
                      <a:gd name="T64" fmla="*/ 500 w 546"/>
                      <a:gd name="T65" fmla="*/ 164 h 181"/>
                      <a:gd name="T66" fmla="*/ 524 w 546"/>
                      <a:gd name="T67" fmla="*/ 174 h 181"/>
                      <a:gd name="T68" fmla="*/ 543 w 546"/>
                      <a:gd name="T69" fmla="*/ 180 h 181"/>
                      <a:gd name="T70" fmla="*/ 545 w 546"/>
                      <a:gd name="T71" fmla="*/ 168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546"/>
                      <a:gd name="T109" fmla="*/ 0 h 181"/>
                      <a:gd name="T110" fmla="*/ 546 w 546"/>
                      <a:gd name="T111" fmla="*/ 181 h 181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546" h="181">
                        <a:moveTo>
                          <a:pt x="545" y="168"/>
                        </a:moveTo>
                        <a:lnTo>
                          <a:pt x="545" y="168"/>
                        </a:lnTo>
                        <a:lnTo>
                          <a:pt x="526" y="164"/>
                        </a:lnTo>
                        <a:lnTo>
                          <a:pt x="504" y="155"/>
                        </a:lnTo>
                        <a:lnTo>
                          <a:pt x="479" y="145"/>
                        </a:lnTo>
                        <a:lnTo>
                          <a:pt x="451" y="130"/>
                        </a:lnTo>
                        <a:lnTo>
                          <a:pt x="421" y="114"/>
                        </a:lnTo>
                        <a:lnTo>
                          <a:pt x="390" y="98"/>
                        </a:lnTo>
                        <a:lnTo>
                          <a:pt x="353" y="81"/>
                        </a:lnTo>
                        <a:lnTo>
                          <a:pt x="318" y="63"/>
                        </a:lnTo>
                        <a:lnTo>
                          <a:pt x="279" y="47"/>
                        </a:lnTo>
                        <a:lnTo>
                          <a:pt x="240" y="33"/>
                        </a:lnTo>
                        <a:lnTo>
                          <a:pt x="201" y="20"/>
                        </a:lnTo>
                        <a:lnTo>
                          <a:pt x="162" y="9"/>
                        </a:lnTo>
                        <a:lnTo>
                          <a:pt x="122" y="3"/>
                        </a:lnTo>
                        <a:lnTo>
                          <a:pt x="82" y="1"/>
                        </a:lnTo>
                        <a:lnTo>
                          <a:pt x="40" y="0"/>
                        </a:lnTo>
                        <a:lnTo>
                          <a:pt x="0" y="7"/>
                        </a:lnTo>
                        <a:lnTo>
                          <a:pt x="3" y="17"/>
                        </a:lnTo>
                        <a:lnTo>
                          <a:pt x="41" y="11"/>
                        </a:lnTo>
                        <a:lnTo>
                          <a:pt x="80" y="9"/>
                        </a:lnTo>
                        <a:lnTo>
                          <a:pt x="120" y="13"/>
                        </a:lnTo>
                        <a:lnTo>
                          <a:pt x="159" y="21"/>
                        </a:lnTo>
                        <a:lnTo>
                          <a:pt x="199" y="30"/>
                        </a:lnTo>
                        <a:lnTo>
                          <a:pt x="239" y="42"/>
                        </a:lnTo>
                        <a:lnTo>
                          <a:pt x="278" y="56"/>
                        </a:lnTo>
                        <a:lnTo>
                          <a:pt x="314" y="73"/>
                        </a:lnTo>
                        <a:lnTo>
                          <a:pt x="349" y="89"/>
                        </a:lnTo>
                        <a:lnTo>
                          <a:pt x="385" y="107"/>
                        </a:lnTo>
                        <a:lnTo>
                          <a:pt x="417" y="123"/>
                        </a:lnTo>
                        <a:lnTo>
                          <a:pt x="447" y="139"/>
                        </a:lnTo>
                        <a:lnTo>
                          <a:pt x="475" y="153"/>
                        </a:lnTo>
                        <a:lnTo>
                          <a:pt x="500" y="164"/>
                        </a:lnTo>
                        <a:lnTo>
                          <a:pt x="524" y="174"/>
                        </a:lnTo>
                        <a:lnTo>
                          <a:pt x="543" y="180"/>
                        </a:lnTo>
                        <a:lnTo>
                          <a:pt x="545" y="168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6149" name="Freeform 225"/>
              <p:cNvSpPr>
                <a:spLocks/>
              </p:cNvSpPr>
              <p:nvPr/>
            </p:nvSpPr>
            <p:spPr bwMode="auto">
              <a:xfrm>
                <a:off x="8321857" y="4900947"/>
                <a:ext cx="300038" cy="604838"/>
              </a:xfrm>
              <a:custGeom>
                <a:avLst/>
                <a:gdLst>
                  <a:gd name="T0" fmla="*/ 2147483646 w 91"/>
                  <a:gd name="T1" fmla="*/ 0 h 215"/>
                  <a:gd name="T2" fmla="*/ 2147483646 w 91"/>
                  <a:gd name="T3" fmla="*/ 2147483646 h 215"/>
                  <a:gd name="T4" fmla="*/ 2147483646 w 91"/>
                  <a:gd name="T5" fmla="*/ 2147483646 h 215"/>
                  <a:gd name="T6" fmla="*/ 2147483646 w 91"/>
                  <a:gd name="T7" fmla="*/ 2147483646 h 215"/>
                  <a:gd name="T8" fmla="*/ 2147483646 w 91"/>
                  <a:gd name="T9" fmla="*/ 2147483646 h 215"/>
                  <a:gd name="T10" fmla="*/ 2147483646 w 91"/>
                  <a:gd name="T11" fmla="*/ 2147483646 h 215"/>
                  <a:gd name="T12" fmla="*/ 2147483646 w 91"/>
                  <a:gd name="T13" fmla="*/ 2147483646 h 215"/>
                  <a:gd name="T14" fmla="*/ 2147483646 w 91"/>
                  <a:gd name="T15" fmla="*/ 2147483646 h 215"/>
                  <a:gd name="T16" fmla="*/ 2147483646 w 91"/>
                  <a:gd name="T17" fmla="*/ 2147483646 h 215"/>
                  <a:gd name="T18" fmla="*/ 2147483646 w 91"/>
                  <a:gd name="T19" fmla="*/ 2147483646 h 215"/>
                  <a:gd name="T20" fmla="*/ 2147483646 w 91"/>
                  <a:gd name="T21" fmla="*/ 2147483646 h 215"/>
                  <a:gd name="T22" fmla="*/ 2147483646 w 91"/>
                  <a:gd name="T23" fmla="*/ 2147483646 h 215"/>
                  <a:gd name="T24" fmla="*/ 2147483646 w 91"/>
                  <a:gd name="T25" fmla="*/ 2147483646 h 215"/>
                  <a:gd name="T26" fmla="*/ 2147483646 w 91"/>
                  <a:gd name="T27" fmla="*/ 2147483646 h 215"/>
                  <a:gd name="T28" fmla="*/ 2147483646 w 91"/>
                  <a:gd name="T29" fmla="*/ 2147483646 h 215"/>
                  <a:gd name="T30" fmla="*/ 2147483646 w 91"/>
                  <a:gd name="T31" fmla="*/ 2147483646 h 215"/>
                  <a:gd name="T32" fmla="*/ 2147483646 w 91"/>
                  <a:gd name="T33" fmla="*/ 2147483646 h 215"/>
                  <a:gd name="T34" fmla="*/ 2147483646 w 91"/>
                  <a:gd name="T35" fmla="*/ 2147483646 h 215"/>
                  <a:gd name="T36" fmla="*/ 2147483646 w 91"/>
                  <a:gd name="T37" fmla="*/ 2147483646 h 215"/>
                  <a:gd name="T38" fmla="*/ 2147483646 w 91"/>
                  <a:gd name="T39" fmla="*/ 2147483646 h 215"/>
                  <a:gd name="T40" fmla="*/ 2147483646 w 91"/>
                  <a:gd name="T41" fmla="*/ 2147483646 h 215"/>
                  <a:gd name="T42" fmla="*/ 2147483646 w 91"/>
                  <a:gd name="T43" fmla="*/ 2147483646 h 215"/>
                  <a:gd name="T44" fmla="*/ 0 w 91"/>
                  <a:gd name="T45" fmla="*/ 2147483646 h 215"/>
                  <a:gd name="T46" fmla="*/ 2147483646 w 91"/>
                  <a:gd name="T47" fmla="*/ 2147483646 h 215"/>
                  <a:gd name="T48" fmla="*/ 2147483646 w 91"/>
                  <a:gd name="T49" fmla="*/ 2147483646 h 215"/>
                  <a:gd name="T50" fmla="*/ 2147483646 w 91"/>
                  <a:gd name="T51" fmla="*/ 2147483646 h 215"/>
                  <a:gd name="T52" fmla="*/ 2147483646 w 91"/>
                  <a:gd name="T53" fmla="*/ 2147483646 h 215"/>
                  <a:gd name="T54" fmla="*/ 2147483646 w 91"/>
                  <a:gd name="T55" fmla="*/ 2147483646 h 215"/>
                  <a:gd name="T56" fmla="*/ 2147483646 w 91"/>
                  <a:gd name="T57" fmla="*/ 2147483646 h 215"/>
                  <a:gd name="T58" fmla="*/ 2147483646 w 91"/>
                  <a:gd name="T59" fmla="*/ 2147483646 h 215"/>
                  <a:gd name="T60" fmla="*/ 2147483646 w 91"/>
                  <a:gd name="T61" fmla="*/ 2147483646 h 215"/>
                  <a:gd name="T62" fmla="*/ 2147483646 w 91"/>
                  <a:gd name="T63" fmla="*/ 0 h 21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91"/>
                  <a:gd name="T97" fmla="*/ 0 h 215"/>
                  <a:gd name="T98" fmla="*/ 91 w 91"/>
                  <a:gd name="T99" fmla="*/ 215 h 21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91" h="215">
                    <a:moveTo>
                      <a:pt x="44" y="0"/>
                    </a:moveTo>
                    <a:lnTo>
                      <a:pt x="48" y="34"/>
                    </a:lnTo>
                    <a:lnTo>
                      <a:pt x="51" y="51"/>
                    </a:lnTo>
                    <a:lnTo>
                      <a:pt x="56" y="70"/>
                    </a:lnTo>
                    <a:lnTo>
                      <a:pt x="60" y="82"/>
                    </a:lnTo>
                    <a:lnTo>
                      <a:pt x="67" y="96"/>
                    </a:lnTo>
                    <a:lnTo>
                      <a:pt x="76" y="112"/>
                    </a:lnTo>
                    <a:lnTo>
                      <a:pt x="84" y="127"/>
                    </a:lnTo>
                    <a:lnTo>
                      <a:pt x="88" y="142"/>
                    </a:lnTo>
                    <a:lnTo>
                      <a:pt x="90" y="161"/>
                    </a:lnTo>
                    <a:lnTo>
                      <a:pt x="87" y="177"/>
                    </a:lnTo>
                    <a:lnTo>
                      <a:pt x="82" y="190"/>
                    </a:lnTo>
                    <a:lnTo>
                      <a:pt x="74" y="199"/>
                    </a:lnTo>
                    <a:lnTo>
                      <a:pt x="65" y="208"/>
                    </a:lnTo>
                    <a:lnTo>
                      <a:pt x="56" y="212"/>
                    </a:lnTo>
                    <a:lnTo>
                      <a:pt x="45" y="214"/>
                    </a:lnTo>
                    <a:lnTo>
                      <a:pt x="35" y="212"/>
                    </a:lnTo>
                    <a:lnTo>
                      <a:pt x="25" y="209"/>
                    </a:lnTo>
                    <a:lnTo>
                      <a:pt x="16" y="202"/>
                    </a:lnTo>
                    <a:lnTo>
                      <a:pt x="9" y="193"/>
                    </a:lnTo>
                    <a:lnTo>
                      <a:pt x="4" y="182"/>
                    </a:lnTo>
                    <a:lnTo>
                      <a:pt x="1" y="171"/>
                    </a:lnTo>
                    <a:lnTo>
                      <a:pt x="0" y="157"/>
                    </a:lnTo>
                    <a:lnTo>
                      <a:pt x="2" y="139"/>
                    </a:lnTo>
                    <a:lnTo>
                      <a:pt x="6" y="126"/>
                    </a:lnTo>
                    <a:lnTo>
                      <a:pt x="14" y="110"/>
                    </a:lnTo>
                    <a:lnTo>
                      <a:pt x="23" y="96"/>
                    </a:lnTo>
                    <a:lnTo>
                      <a:pt x="29" y="81"/>
                    </a:lnTo>
                    <a:lnTo>
                      <a:pt x="33" y="69"/>
                    </a:lnTo>
                    <a:lnTo>
                      <a:pt x="37" y="52"/>
                    </a:lnTo>
                    <a:lnTo>
                      <a:pt x="40" y="34"/>
                    </a:lnTo>
                    <a:lnTo>
                      <a:pt x="44" y="0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" name="Group 6"/>
              <p:cNvGrpSpPr>
                <a:grpSpLocks/>
              </p:cNvGrpSpPr>
              <p:nvPr/>
            </p:nvGrpSpPr>
            <p:grpSpPr bwMode="auto">
              <a:xfrm>
                <a:off x="1447800" y="3124200"/>
                <a:ext cx="5867400" cy="457200"/>
                <a:chOff x="2572" y="2066"/>
                <a:chExt cx="2385" cy="98"/>
              </a:xfrm>
            </p:grpSpPr>
            <p:grpSp>
              <p:nvGrpSpPr>
                <p:cNvPr id="9" name="Group 16"/>
                <p:cNvGrpSpPr>
                  <a:grpSpLocks/>
                </p:cNvGrpSpPr>
                <p:nvPr/>
              </p:nvGrpSpPr>
              <p:grpSpPr bwMode="auto">
                <a:xfrm>
                  <a:off x="2572" y="2067"/>
                  <a:ext cx="282" cy="97"/>
                  <a:chOff x="2443" y="2284"/>
                  <a:chExt cx="269" cy="126"/>
                </a:xfrm>
              </p:grpSpPr>
              <p:sp>
                <p:nvSpPr>
                  <p:cNvPr id="171" name="Freeform 17"/>
                  <p:cNvSpPr>
                    <a:spLocks/>
                  </p:cNvSpPr>
                  <p:nvPr/>
                </p:nvSpPr>
                <p:spPr bwMode="auto">
                  <a:xfrm>
                    <a:off x="2477" y="2315"/>
                    <a:ext cx="47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4 w 46"/>
                      <a:gd name="T7" fmla="*/ 52 h 66"/>
                      <a:gd name="T8" fmla="*/ 22 w 46"/>
                      <a:gd name="T9" fmla="*/ 45 h 66"/>
                      <a:gd name="T10" fmla="*/ 21 w 46"/>
                      <a:gd name="T11" fmla="*/ 40 h 66"/>
                      <a:gd name="T12" fmla="*/ 19 w 46"/>
                      <a:gd name="T13" fmla="*/ 39 h 66"/>
                      <a:gd name="T14" fmla="*/ 15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5 w 46"/>
                      <a:gd name="T35" fmla="*/ 26 h 66"/>
                      <a:gd name="T36" fmla="*/ 19 w 46"/>
                      <a:gd name="T37" fmla="*/ 26 h 66"/>
                      <a:gd name="T38" fmla="*/ 21 w 46"/>
                      <a:gd name="T39" fmla="*/ 23 h 66"/>
                      <a:gd name="T40" fmla="*/ 22 w 46"/>
                      <a:gd name="T41" fmla="*/ 19 h 66"/>
                      <a:gd name="T42" fmla="*/ 24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40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4 w 46"/>
                      <a:gd name="T59" fmla="*/ 45 h 66"/>
                      <a:gd name="T60" fmla="*/ 42 w 46"/>
                      <a:gd name="T61" fmla="*/ 55 h 66"/>
                      <a:gd name="T62" fmla="*/ 40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4" y="52"/>
                        </a:lnTo>
                        <a:lnTo>
                          <a:pt x="22" y="45"/>
                        </a:lnTo>
                        <a:lnTo>
                          <a:pt x="21" y="40"/>
                        </a:lnTo>
                        <a:lnTo>
                          <a:pt x="19" y="39"/>
                        </a:lnTo>
                        <a:lnTo>
                          <a:pt x="15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5" y="26"/>
                        </a:lnTo>
                        <a:lnTo>
                          <a:pt x="19" y="26"/>
                        </a:lnTo>
                        <a:lnTo>
                          <a:pt x="21" y="23"/>
                        </a:lnTo>
                        <a:lnTo>
                          <a:pt x="22" y="19"/>
                        </a:lnTo>
                        <a:lnTo>
                          <a:pt x="24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40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4" y="45"/>
                        </a:lnTo>
                        <a:lnTo>
                          <a:pt x="42" y="55"/>
                        </a:lnTo>
                        <a:lnTo>
                          <a:pt x="40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72" name="Freeform 18"/>
                  <p:cNvSpPr>
                    <a:spLocks/>
                  </p:cNvSpPr>
                  <p:nvPr/>
                </p:nvSpPr>
                <p:spPr bwMode="auto">
                  <a:xfrm>
                    <a:off x="2540" y="2315"/>
                    <a:ext cx="46" cy="66"/>
                  </a:xfrm>
                  <a:custGeom>
                    <a:avLst/>
                    <a:gdLst>
                      <a:gd name="T0" fmla="*/ 36 w 46"/>
                      <a:gd name="T1" fmla="*/ 65 h 66"/>
                      <a:gd name="T2" fmla="*/ 30 w 46"/>
                      <a:gd name="T3" fmla="*/ 64 h 66"/>
                      <a:gd name="T4" fmla="*/ 26 w 46"/>
                      <a:gd name="T5" fmla="*/ 58 h 66"/>
                      <a:gd name="T6" fmla="*/ 23 w 46"/>
                      <a:gd name="T7" fmla="*/ 52 h 66"/>
                      <a:gd name="T8" fmla="*/ 23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1 w 46"/>
                      <a:gd name="T23" fmla="*/ 36 h 66"/>
                      <a:gd name="T24" fmla="*/ 0 w 46"/>
                      <a:gd name="T25" fmla="*/ 32 h 66"/>
                      <a:gd name="T26" fmla="*/ 1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3 w 46"/>
                      <a:gd name="T41" fmla="*/ 19 h 66"/>
                      <a:gd name="T42" fmla="*/ 23 w 46"/>
                      <a:gd name="T43" fmla="*/ 11 h 66"/>
                      <a:gd name="T44" fmla="*/ 26 w 46"/>
                      <a:gd name="T45" fmla="*/ 6 h 66"/>
                      <a:gd name="T46" fmla="*/ 30 w 46"/>
                      <a:gd name="T47" fmla="*/ 1 h 66"/>
                      <a:gd name="T48" fmla="*/ 36 w 46"/>
                      <a:gd name="T49" fmla="*/ 0 h 66"/>
                      <a:gd name="T50" fmla="*/ 41 w 46"/>
                      <a:gd name="T51" fmla="*/ 3 h 66"/>
                      <a:gd name="T52" fmla="*/ 43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3 w 46"/>
                      <a:gd name="T61" fmla="*/ 55 h 66"/>
                      <a:gd name="T62" fmla="*/ 41 w 46"/>
                      <a:gd name="T63" fmla="*/ 62 h 66"/>
                      <a:gd name="T64" fmla="*/ 36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6" y="65"/>
                        </a:moveTo>
                        <a:lnTo>
                          <a:pt x="30" y="64"/>
                        </a:lnTo>
                        <a:lnTo>
                          <a:pt x="26" y="58"/>
                        </a:lnTo>
                        <a:lnTo>
                          <a:pt x="23" y="52"/>
                        </a:lnTo>
                        <a:lnTo>
                          <a:pt x="23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1" y="36"/>
                        </a:lnTo>
                        <a:lnTo>
                          <a:pt x="0" y="32"/>
                        </a:lnTo>
                        <a:lnTo>
                          <a:pt x="1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3" y="19"/>
                        </a:lnTo>
                        <a:lnTo>
                          <a:pt x="23" y="11"/>
                        </a:lnTo>
                        <a:lnTo>
                          <a:pt x="26" y="6"/>
                        </a:lnTo>
                        <a:lnTo>
                          <a:pt x="30" y="1"/>
                        </a:lnTo>
                        <a:lnTo>
                          <a:pt x="36" y="0"/>
                        </a:lnTo>
                        <a:lnTo>
                          <a:pt x="41" y="3"/>
                        </a:lnTo>
                        <a:lnTo>
                          <a:pt x="43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3" y="55"/>
                        </a:lnTo>
                        <a:lnTo>
                          <a:pt x="41" y="62"/>
                        </a:lnTo>
                        <a:lnTo>
                          <a:pt x="36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73" name="Freeform 19"/>
                  <p:cNvSpPr>
                    <a:spLocks/>
                  </p:cNvSpPr>
                  <p:nvPr/>
                </p:nvSpPr>
                <p:spPr bwMode="auto">
                  <a:xfrm>
                    <a:off x="2604" y="2315"/>
                    <a:ext cx="46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3 w 46"/>
                      <a:gd name="T7" fmla="*/ 52 h 66"/>
                      <a:gd name="T8" fmla="*/ 22 w 46"/>
                      <a:gd name="T9" fmla="*/ 45 h 66"/>
                      <a:gd name="T10" fmla="*/ 20 w 46"/>
                      <a:gd name="T11" fmla="*/ 40 h 66"/>
                      <a:gd name="T12" fmla="*/ 19 w 46"/>
                      <a:gd name="T13" fmla="*/ 39 h 66"/>
                      <a:gd name="T14" fmla="*/ 14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4 w 46"/>
                      <a:gd name="T35" fmla="*/ 26 h 66"/>
                      <a:gd name="T36" fmla="*/ 19 w 46"/>
                      <a:gd name="T37" fmla="*/ 26 h 66"/>
                      <a:gd name="T38" fmla="*/ 20 w 46"/>
                      <a:gd name="T39" fmla="*/ 23 h 66"/>
                      <a:gd name="T40" fmla="*/ 22 w 46"/>
                      <a:gd name="T41" fmla="*/ 19 h 66"/>
                      <a:gd name="T42" fmla="*/ 23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39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3 w 46"/>
                      <a:gd name="T59" fmla="*/ 45 h 66"/>
                      <a:gd name="T60" fmla="*/ 42 w 46"/>
                      <a:gd name="T61" fmla="*/ 55 h 66"/>
                      <a:gd name="T62" fmla="*/ 39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3" y="52"/>
                        </a:lnTo>
                        <a:lnTo>
                          <a:pt x="22" y="45"/>
                        </a:lnTo>
                        <a:lnTo>
                          <a:pt x="20" y="40"/>
                        </a:lnTo>
                        <a:lnTo>
                          <a:pt x="19" y="39"/>
                        </a:lnTo>
                        <a:lnTo>
                          <a:pt x="14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4" y="26"/>
                        </a:lnTo>
                        <a:lnTo>
                          <a:pt x="19" y="26"/>
                        </a:lnTo>
                        <a:lnTo>
                          <a:pt x="20" y="23"/>
                        </a:lnTo>
                        <a:lnTo>
                          <a:pt x="22" y="19"/>
                        </a:lnTo>
                        <a:lnTo>
                          <a:pt x="23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39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3" y="45"/>
                        </a:lnTo>
                        <a:lnTo>
                          <a:pt x="42" y="55"/>
                        </a:lnTo>
                        <a:lnTo>
                          <a:pt x="39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74" name="Freeform 20"/>
                  <p:cNvSpPr>
                    <a:spLocks/>
                  </p:cNvSpPr>
                  <p:nvPr/>
                </p:nvSpPr>
                <p:spPr bwMode="auto">
                  <a:xfrm>
                    <a:off x="2666" y="2315"/>
                    <a:ext cx="46" cy="66"/>
                  </a:xfrm>
                  <a:custGeom>
                    <a:avLst/>
                    <a:gdLst>
                      <a:gd name="T0" fmla="*/ 37 w 46"/>
                      <a:gd name="T1" fmla="*/ 65 h 66"/>
                      <a:gd name="T2" fmla="*/ 31 w 46"/>
                      <a:gd name="T3" fmla="*/ 64 h 66"/>
                      <a:gd name="T4" fmla="*/ 27 w 46"/>
                      <a:gd name="T5" fmla="*/ 58 h 66"/>
                      <a:gd name="T6" fmla="*/ 24 w 46"/>
                      <a:gd name="T7" fmla="*/ 52 h 66"/>
                      <a:gd name="T8" fmla="*/ 24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1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2 w 46"/>
                      <a:gd name="T23" fmla="*/ 36 h 66"/>
                      <a:gd name="T24" fmla="*/ 0 w 46"/>
                      <a:gd name="T25" fmla="*/ 32 h 66"/>
                      <a:gd name="T26" fmla="*/ 2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1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4 w 46"/>
                      <a:gd name="T41" fmla="*/ 19 h 66"/>
                      <a:gd name="T42" fmla="*/ 24 w 46"/>
                      <a:gd name="T43" fmla="*/ 11 h 66"/>
                      <a:gd name="T44" fmla="*/ 27 w 46"/>
                      <a:gd name="T45" fmla="*/ 6 h 66"/>
                      <a:gd name="T46" fmla="*/ 31 w 46"/>
                      <a:gd name="T47" fmla="*/ 1 h 66"/>
                      <a:gd name="T48" fmla="*/ 37 w 46"/>
                      <a:gd name="T49" fmla="*/ 0 h 66"/>
                      <a:gd name="T50" fmla="*/ 41 w 46"/>
                      <a:gd name="T51" fmla="*/ 3 h 66"/>
                      <a:gd name="T52" fmla="*/ 44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4 w 46"/>
                      <a:gd name="T61" fmla="*/ 55 h 66"/>
                      <a:gd name="T62" fmla="*/ 41 w 46"/>
                      <a:gd name="T63" fmla="*/ 62 h 66"/>
                      <a:gd name="T64" fmla="*/ 37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7" y="65"/>
                        </a:moveTo>
                        <a:lnTo>
                          <a:pt x="31" y="64"/>
                        </a:lnTo>
                        <a:lnTo>
                          <a:pt x="27" y="58"/>
                        </a:lnTo>
                        <a:lnTo>
                          <a:pt x="24" y="52"/>
                        </a:lnTo>
                        <a:lnTo>
                          <a:pt x="24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1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2" y="36"/>
                        </a:lnTo>
                        <a:lnTo>
                          <a:pt x="0" y="32"/>
                        </a:lnTo>
                        <a:lnTo>
                          <a:pt x="2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1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4" y="19"/>
                        </a:lnTo>
                        <a:lnTo>
                          <a:pt x="24" y="11"/>
                        </a:lnTo>
                        <a:lnTo>
                          <a:pt x="27" y="6"/>
                        </a:lnTo>
                        <a:lnTo>
                          <a:pt x="31" y="1"/>
                        </a:lnTo>
                        <a:lnTo>
                          <a:pt x="37" y="0"/>
                        </a:lnTo>
                        <a:lnTo>
                          <a:pt x="41" y="3"/>
                        </a:lnTo>
                        <a:lnTo>
                          <a:pt x="44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4" y="55"/>
                        </a:lnTo>
                        <a:lnTo>
                          <a:pt x="41" y="62"/>
                        </a:lnTo>
                        <a:lnTo>
                          <a:pt x="37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75" name="Freeform 21"/>
                  <p:cNvSpPr>
                    <a:spLocks/>
                  </p:cNvSpPr>
                  <p:nvPr/>
                </p:nvSpPr>
                <p:spPr bwMode="auto">
                  <a:xfrm>
                    <a:off x="2443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50 w 71"/>
                      <a:gd name="T5" fmla="*/ 57 h 126"/>
                      <a:gd name="T6" fmla="*/ 56 w 71"/>
                      <a:gd name="T7" fmla="*/ 54 h 126"/>
                      <a:gd name="T8" fmla="*/ 59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3 w 71"/>
                      <a:gd name="T15" fmla="*/ 26 h 126"/>
                      <a:gd name="T16" fmla="*/ 45 w 71"/>
                      <a:gd name="T17" fmla="*/ 29 h 126"/>
                      <a:gd name="T18" fmla="*/ 43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1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2 w 71"/>
                      <a:gd name="T39" fmla="*/ 58 h 126"/>
                      <a:gd name="T40" fmla="*/ 2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1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3 w 71"/>
                      <a:gd name="T61" fmla="*/ 101 h 126"/>
                      <a:gd name="T62" fmla="*/ 45 w 71"/>
                      <a:gd name="T63" fmla="*/ 98 h 126"/>
                      <a:gd name="T64" fmla="*/ 53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9 w 71"/>
                      <a:gd name="T71" fmla="*/ 83 h 126"/>
                      <a:gd name="T72" fmla="*/ 56 w 71"/>
                      <a:gd name="T73" fmla="*/ 71 h 126"/>
                      <a:gd name="T74" fmla="*/ 50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0" y="57"/>
                        </a:lnTo>
                        <a:lnTo>
                          <a:pt x="54" y="57"/>
                        </a:lnTo>
                        <a:lnTo>
                          <a:pt x="56" y="54"/>
                        </a:lnTo>
                        <a:lnTo>
                          <a:pt x="57" y="50"/>
                        </a:lnTo>
                        <a:lnTo>
                          <a:pt x="59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9" y="28"/>
                        </a:lnTo>
                        <a:lnTo>
                          <a:pt x="53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3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3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7" y="16"/>
                        </a:lnTo>
                        <a:lnTo>
                          <a:pt x="25" y="21"/>
                        </a:lnTo>
                        <a:lnTo>
                          <a:pt x="24" y="26"/>
                        </a:lnTo>
                        <a:lnTo>
                          <a:pt x="19" y="29"/>
                        </a:lnTo>
                        <a:lnTo>
                          <a:pt x="15" y="31"/>
                        </a:lnTo>
                        <a:lnTo>
                          <a:pt x="11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1" y="95"/>
                        </a:lnTo>
                        <a:lnTo>
                          <a:pt x="15" y="96"/>
                        </a:lnTo>
                        <a:lnTo>
                          <a:pt x="19" y="98"/>
                        </a:lnTo>
                        <a:lnTo>
                          <a:pt x="24" y="101"/>
                        </a:lnTo>
                        <a:lnTo>
                          <a:pt x="25" y="105"/>
                        </a:lnTo>
                        <a:lnTo>
                          <a:pt x="27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3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3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3" y="99"/>
                        </a:lnTo>
                        <a:lnTo>
                          <a:pt x="59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9" y="83"/>
                        </a:lnTo>
                        <a:lnTo>
                          <a:pt x="57" y="76"/>
                        </a:lnTo>
                        <a:lnTo>
                          <a:pt x="56" y="71"/>
                        </a:lnTo>
                        <a:lnTo>
                          <a:pt x="54" y="70"/>
                        </a:lnTo>
                        <a:lnTo>
                          <a:pt x="50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76" name="Freeform 22"/>
                  <p:cNvSpPr>
                    <a:spLocks/>
                  </p:cNvSpPr>
                  <p:nvPr/>
                </p:nvSpPr>
                <p:spPr bwMode="auto">
                  <a:xfrm>
                    <a:off x="2505" y="2284"/>
                    <a:ext cx="72" cy="126"/>
                  </a:xfrm>
                  <a:custGeom>
                    <a:avLst/>
                    <a:gdLst>
                      <a:gd name="T0" fmla="*/ 36 w 72"/>
                      <a:gd name="T1" fmla="*/ 58 h 126"/>
                      <a:gd name="T2" fmla="*/ 41 w 72"/>
                      <a:gd name="T3" fmla="*/ 54 h 126"/>
                      <a:gd name="T4" fmla="*/ 51 w 72"/>
                      <a:gd name="T5" fmla="*/ 57 h 126"/>
                      <a:gd name="T6" fmla="*/ 57 w 72"/>
                      <a:gd name="T7" fmla="*/ 54 h 126"/>
                      <a:gd name="T8" fmla="*/ 58 w 72"/>
                      <a:gd name="T9" fmla="*/ 42 h 126"/>
                      <a:gd name="T10" fmla="*/ 65 w 72"/>
                      <a:gd name="T11" fmla="*/ 32 h 126"/>
                      <a:gd name="T12" fmla="*/ 65 w 72"/>
                      <a:gd name="T13" fmla="*/ 28 h 126"/>
                      <a:gd name="T14" fmla="*/ 54 w 72"/>
                      <a:gd name="T15" fmla="*/ 26 h 126"/>
                      <a:gd name="T16" fmla="*/ 46 w 72"/>
                      <a:gd name="T17" fmla="*/ 29 h 126"/>
                      <a:gd name="T18" fmla="*/ 44 w 72"/>
                      <a:gd name="T19" fmla="*/ 25 h 126"/>
                      <a:gd name="T20" fmla="*/ 45 w 72"/>
                      <a:gd name="T21" fmla="*/ 15 h 126"/>
                      <a:gd name="T22" fmla="*/ 38 w 72"/>
                      <a:gd name="T23" fmla="*/ 2 h 126"/>
                      <a:gd name="T24" fmla="*/ 28 w 72"/>
                      <a:gd name="T25" fmla="*/ 2 h 126"/>
                      <a:gd name="T26" fmla="*/ 26 w 72"/>
                      <a:gd name="T27" fmla="*/ 10 h 126"/>
                      <a:gd name="T28" fmla="*/ 26 w 72"/>
                      <a:gd name="T29" fmla="*/ 21 h 126"/>
                      <a:gd name="T30" fmla="*/ 20 w 72"/>
                      <a:gd name="T31" fmla="*/ 29 h 126"/>
                      <a:gd name="T32" fmla="*/ 12 w 72"/>
                      <a:gd name="T33" fmla="*/ 32 h 126"/>
                      <a:gd name="T34" fmla="*/ 7 w 72"/>
                      <a:gd name="T35" fmla="*/ 40 h 126"/>
                      <a:gd name="T36" fmla="*/ 6 w 72"/>
                      <a:gd name="T37" fmla="*/ 53 h 126"/>
                      <a:gd name="T38" fmla="*/ 1 w 72"/>
                      <a:gd name="T39" fmla="*/ 58 h 126"/>
                      <a:gd name="T40" fmla="*/ 1 w 72"/>
                      <a:gd name="T41" fmla="*/ 67 h 126"/>
                      <a:gd name="T42" fmla="*/ 6 w 72"/>
                      <a:gd name="T43" fmla="*/ 73 h 126"/>
                      <a:gd name="T44" fmla="*/ 7 w 72"/>
                      <a:gd name="T45" fmla="*/ 86 h 126"/>
                      <a:gd name="T46" fmla="*/ 12 w 72"/>
                      <a:gd name="T47" fmla="*/ 95 h 126"/>
                      <a:gd name="T48" fmla="*/ 20 w 72"/>
                      <a:gd name="T49" fmla="*/ 98 h 126"/>
                      <a:gd name="T50" fmla="*/ 26 w 72"/>
                      <a:gd name="T51" fmla="*/ 105 h 126"/>
                      <a:gd name="T52" fmla="*/ 26 w 72"/>
                      <a:gd name="T53" fmla="*/ 115 h 126"/>
                      <a:gd name="T54" fmla="*/ 28 w 72"/>
                      <a:gd name="T55" fmla="*/ 124 h 126"/>
                      <a:gd name="T56" fmla="*/ 38 w 72"/>
                      <a:gd name="T57" fmla="*/ 124 h 126"/>
                      <a:gd name="T58" fmla="*/ 45 w 72"/>
                      <a:gd name="T59" fmla="*/ 112 h 126"/>
                      <a:gd name="T60" fmla="*/ 44 w 72"/>
                      <a:gd name="T61" fmla="*/ 101 h 126"/>
                      <a:gd name="T62" fmla="*/ 46 w 72"/>
                      <a:gd name="T63" fmla="*/ 98 h 126"/>
                      <a:gd name="T64" fmla="*/ 54 w 72"/>
                      <a:gd name="T65" fmla="*/ 99 h 126"/>
                      <a:gd name="T66" fmla="*/ 65 w 72"/>
                      <a:gd name="T67" fmla="*/ 99 h 126"/>
                      <a:gd name="T68" fmla="*/ 65 w 72"/>
                      <a:gd name="T69" fmla="*/ 95 h 126"/>
                      <a:gd name="T70" fmla="*/ 58 w 72"/>
                      <a:gd name="T71" fmla="*/ 83 h 126"/>
                      <a:gd name="T72" fmla="*/ 57 w 72"/>
                      <a:gd name="T73" fmla="*/ 71 h 126"/>
                      <a:gd name="T74" fmla="*/ 51 w 72"/>
                      <a:gd name="T75" fmla="*/ 70 h 126"/>
                      <a:gd name="T76" fmla="*/ 41 w 72"/>
                      <a:gd name="T77" fmla="*/ 71 h 126"/>
                      <a:gd name="T78" fmla="*/ 36 w 72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2"/>
                      <a:gd name="T121" fmla="*/ 0 h 126"/>
                      <a:gd name="T122" fmla="*/ 72 w 72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2" h="126">
                        <a:moveTo>
                          <a:pt x="35" y="63"/>
                        </a:moveTo>
                        <a:lnTo>
                          <a:pt x="36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8" y="50"/>
                        </a:lnTo>
                        <a:lnTo>
                          <a:pt x="58" y="42"/>
                        </a:lnTo>
                        <a:lnTo>
                          <a:pt x="61" y="37"/>
                        </a:lnTo>
                        <a:lnTo>
                          <a:pt x="65" y="32"/>
                        </a:lnTo>
                        <a:lnTo>
                          <a:pt x="71" y="31"/>
                        </a:lnTo>
                        <a:lnTo>
                          <a:pt x="65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49" y="28"/>
                        </a:lnTo>
                        <a:lnTo>
                          <a:pt x="46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5" y="21"/>
                        </a:lnTo>
                        <a:lnTo>
                          <a:pt x="45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6" y="6"/>
                        </a:lnTo>
                        <a:lnTo>
                          <a:pt x="26" y="10"/>
                        </a:lnTo>
                        <a:lnTo>
                          <a:pt x="26" y="16"/>
                        </a:lnTo>
                        <a:lnTo>
                          <a:pt x="26" y="21"/>
                        </a:lnTo>
                        <a:lnTo>
                          <a:pt x="23" y="26"/>
                        </a:lnTo>
                        <a:lnTo>
                          <a:pt x="20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7" y="40"/>
                        </a:lnTo>
                        <a:lnTo>
                          <a:pt x="7" y="44"/>
                        </a:lnTo>
                        <a:lnTo>
                          <a:pt x="6" y="53"/>
                        </a:lnTo>
                        <a:lnTo>
                          <a:pt x="4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4" y="70"/>
                        </a:lnTo>
                        <a:lnTo>
                          <a:pt x="6" y="73"/>
                        </a:lnTo>
                        <a:lnTo>
                          <a:pt x="7" y="82"/>
                        </a:lnTo>
                        <a:lnTo>
                          <a:pt x="7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0" y="98"/>
                        </a:lnTo>
                        <a:lnTo>
                          <a:pt x="23" y="101"/>
                        </a:lnTo>
                        <a:lnTo>
                          <a:pt x="26" y="105"/>
                        </a:lnTo>
                        <a:lnTo>
                          <a:pt x="26" y="109"/>
                        </a:lnTo>
                        <a:lnTo>
                          <a:pt x="26" y="115"/>
                        </a:lnTo>
                        <a:lnTo>
                          <a:pt x="26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5" y="112"/>
                        </a:lnTo>
                        <a:lnTo>
                          <a:pt x="45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6" y="98"/>
                        </a:lnTo>
                        <a:lnTo>
                          <a:pt x="49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5" y="99"/>
                        </a:lnTo>
                        <a:lnTo>
                          <a:pt x="71" y="96"/>
                        </a:lnTo>
                        <a:lnTo>
                          <a:pt x="65" y="95"/>
                        </a:lnTo>
                        <a:lnTo>
                          <a:pt x="61" y="89"/>
                        </a:lnTo>
                        <a:lnTo>
                          <a:pt x="58" y="83"/>
                        </a:lnTo>
                        <a:lnTo>
                          <a:pt x="58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6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77" name="Freeform 23"/>
                  <p:cNvSpPr>
                    <a:spLocks/>
                  </p:cNvSpPr>
                  <p:nvPr/>
                </p:nvSpPr>
                <p:spPr bwMode="auto">
                  <a:xfrm>
                    <a:off x="2570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49 w 71"/>
                      <a:gd name="T5" fmla="*/ 57 h 126"/>
                      <a:gd name="T6" fmla="*/ 55 w 71"/>
                      <a:gd name="T7" fmla="*/ 54 h 126"/>
                      <a:gd name="T8" fmla="*/ 58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2 w 71"/>
                      <a:gd name="T15" fmla="*/ 26 h 126"/>
                      <a:gd name="T16" fmla="*/ 45 w 71"/>
                      <a:gd name="T17" fmla="*/ 29 h 126"/>
                      <a:gd name="T18" fmla="*/ 42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0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1 w 71"/>
                      <a:gd name="T39" fmla="*/ 58 h 126"/>
                      <a:gd name="T40" fmla="*/ 1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0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2 w 71"/>
                      <a:gd name="T61" fmla="*/ 101 h 126"/>
                      <a:gd name="T62" fmla="*/ 45 w 71"/>
                      <a:gd name="T63" fmla="*/ 98 h 126"/>
                      <a:gd name="T64" fmla="*/ 52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8 w 71"/>
                      <a:gd name="T71" fmla="*/ 83 h 126"/>
                      <a:gd name="T72" fmla="*/ 55 w 71"/>
                      <a:gd name="T73" fmla="*/ 71 h 126"/>
                      <a:gd name="T74" fmla="*/ 49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49" y="57"/>
                        </a:lnTo>
                        <a:lnTo>
                          <a:pt x="54" y="57"/>
                        </a:lnTo>
                        <a:lnTo>
                          <a:pt x="55" y="54"/>
                        </a:lnTo>
                        <a:lnTo>
                          <a:pt x="57" y="50"/>
                        </a:lnTo>
                        <a:lnTo>
                          <a:pt x="58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8" y="28"/>
                        </a:lnTo>
                        <a:lnTo>
                          <a:pt x="52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2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2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6" y="16"/>
                        </a:lnTo>
                        <a:lnTo>
                          <a:pt x="25" y="21"/>
                        </a:lnTo>
                        <a:lnTo>
                          <a:pt x="23" y="26"/>
                        </a:lnTo>
                        <a:lnTo>
                          <a:pt x="19" y="29"/>
                        </a:lnTo>
                        <a:lnTo>
                          <a:pt x="14" y="31"/>
                        </a:lnTo>
                        <a:lnTo>
                          <a:pt x="10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0" y="95"/>
                        </a:lnTo>
                        <a:lnTo>
                          <a:pt x="14" y="96"/>
                        </a:lnTo>
                        <a:lnTo>
                          <a:pt x="19" y="98"/>
                        </a:lnTo>
                        <a:lnTo>
                          <a:pt x="23" y="101"/>
                        </a:lnTo>
                        <a:lnTo>
                          <a:pt x="25" y="105"/>
                        </a:lnTo>
                        <a:lnTo>
                          <a:pt x="26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2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2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2" y="99"/>
                        </a:lnTo>
                        <a:lnTo>
                          <a:pt x="58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8" y="83"/>
                        </a:lnTo>
                        <a:lnTo>
                          <a:pt x="57" y="76"/>
                        </a:lnTo>
                        <a:lnTo>
                          <a:pt x="55" y="71"/>
                        </a:lnTo>
                        <a:lnTo>
                          <a:pt x="54" y="70"/>
                        </a:lnTo>
                        <a:lnTo>
                          <a:pt x="49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78" name="Freeform 24"/>
                  <p:cNvSpPr>
                    <a:spLocks/>
                  </p:cNvSpPr>
                  <p:nvPr/>
                </p:nvSpPr>
                <p:spPr bwMode="auto">
                  <a:xfrm>
                    <a:off x="2632" y="2284"/>
                    <a:ext cx="74" cy="126"/>
                  </a:xfrm>
                  <a:custGeom>
                    <a:avLst/>
                    <a:gdLst>
                      <a:gd name="T0" fmla="*/ 37 w 73"/>
                      <a:gd name="T1" fmla="*/ 58 h 126"/>
                      <a:gd name="T2" fmla="*/ 41 w 73"/>
                      <a:gd name="T3" fmla="*/ 54 h 126"/>
                      <a:gd name="T4" fmla="*/ 51 w 73"/>
                      <a:gd name="T5" fmla="*/ 57 h 126"/>
                      <a:gd name="T6" fmla="*/ 57 w 73"/>
                      <a:gd name="T7" fmla="*/ 54 h 126"/>
                      <a:gd name="T8" fmla="*/ 59 w 73"/>
                      <a:gd name="T9" fmla="*/ 42 h 126"/>
                      <a:gd name="T10" fmla="*/ 66 w 73"/>
                      <a:gd name="T11" fmla="*/ 32 h 126"/>
                      <a:gd name="T12" fmla="*/ 66 w 73"/>
                      <a:gd name="T13" fmla="*/ 28 h 126"/>
                      <a:gd name="T14" fmla="*/ 54 w 73"/>
                      <a:gd name="T15" fmla="*/ 26 h 126"/>
                      <a:gd name="T16" fmla="*/ 47 w 73"/>
                      <a:gd name="T17" fmla="*/ 29 h 126"/>
                      <a:gd name="T18" fmla="*/ 44 w 73"/>
                      <a:gd name="T19" fmla="*/ 25 h 126"/>
                      <a:gd name="T20" fmla="*/ 46 w 73"/>
                      <a:gd name="T21" fmla="*/ 15 h 126"/>
                      <a:gd name="T22" fmla="*/ 38 w 73"/>
                      <a:gd name="T23" fmla="*/ 2 h 126"/>
                      <a:gd name="T24" fmla="*/ 28 w 73"/>
                      <a:gd name="T25" fmla="*/ 2 h 126"/>
                      <a:gd name="T26" fmla="*/ 27 w 73"/>
                      <a:gd name="T27" fmla="*/ 10 h 126"/>
                      <a:gd name="T28" fmla="*/ 27 w 73"/>
                      <a:gd name="T29" fmla="*/ 21 h 126"/>
                      <a:gd name="T30" fmla="*/ 21 w 73"/>
                      <a:gd name="T31" fmla="*/ 29 h 126"/>
                      <a:gd name="T32" fmla="*/ 12 w 73"/>
                      <a:gd name="T33" fmla="*/ 32 h 126"/>
                      <a:gd name="T34" fmla="*/ 8 w 73"/>
                      <a:gd name="T35" fmla="*/ 40 h 126"/>
                      <a:gd name="T36" fmla="*/ 6 w 73"/>
                      <a:gd name="T37" fmla="*/ 53 h 126"/>
                      <a:gd name="T38" fmla="*/ 2 w 73"/>
                      <a:gd name="T39" fmla="*/ 58 h 126"/>
                      <a:gd name="T40" fmla="*/ 2 w 73"/>
                      <a:gd name="T41" fmla="*/ 67 h 126"/>
                      <a:gd name="T42" fmla="*/ 6 w 73"/>
                      <a:gd name="T43" fmla="*/ 73 h 126"/>
                      <a:gd name="T44" fmla="*/ 8 w 73"/>
                      <a:gd name="T45" fmla="*/ 86 h 126"/>
                      <a:gd name="T46" fmla="*/ 12 w 73"/>
                      <a:gd name="T47" fmla="*/ 95 h 126"/>
                      <a:gd name="T48" fmla="*/ 21 w 73"/>
                      <a:gd name="T49" fmla="*/ 98 h 126"/>
                      <a:gd name="T50" fmla="*/ 27 w 73"/>
                      <a:gd name="T51" fmla="*/ 105 h 126"/>
                      <a:gd name="T52" fmla="*/ 27 w 73"/>
                      <a:gd name="T53" fmla="*/ 115 h 126"/>
                      <a:gd name="T54" fmla="*/ 28 w 73"/>
                      <a:gd name="T55" fmla="*/ 124 h 126"/>
                      <a:gd name="T56" fmla="*/ 38 w 73"/>
                      <a:gd name="T57" fmla="*/ 124 h 126"/>
                      <a:gd name="T58" fmla="*/ 46 w 73"/>
                      <a:gd name="T59" fmla="*/ 112 h 126"/>
                      <a:gd name="T60" fmla="*/ 44 w 73"/>
                      <a:gd name="T61" fmla="*/ 101 h 126"/>
                      <a:gd name="T62" fmla="*/ 47 w 73"/>
                      <a:gd name="T63" fmla="*/ 98 h 126"/>
                      <a:gd name="T64" fmla="*/ 54 w 73"/>
                      <a:gd name="T65" fmla="*/ 99 h 126"/>
                      <a:gd name="T66" fmla="*/ 66 w 73"/>
                      <a:gd name="T67" fmla="*/ 99 h 126"/>
                      <a:gd name="T68" fmla="*/ 66 w 73"/>
                      <a:gd name="T69" fmla="*/ 95 h 126"/>
                      <a:gd name="T70" fmla="*/ 59 w 73"/>
                      <a:gd name="T71" fmla="*/ 83 h 126"/>
                      <a:gd name="T72" fmla="*/ 57 w 73"/>
                      <a:gd name="T73" fmla="*/ 71 h 126"/>
                      <a:gd name="T74" fmla="*/ 51 w 73"/>
                      <a:gd name="T75" fmla="*/ 70 h 126"/>
                      <a:gd name="T76" fmla="*/ 41 w 73"/>
                      <a:gd name="T77" fmla="*/ 71 h 126"/>
                      <a:gd name="T78" fmla="*/ 37 w 73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3"/>
                      <a:gd name="T121" fmla="*/ 0 h 126"/>
                      <a:gd name="T122" fmla="*/ 73 w 73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3" h="126">
                        <a:moveTo>
                          <a:pt x="35" y="63"/>
                        </a:moveTo>
                        <a:lnTo>
                          <a:pt x="37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6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9" y="50"/>
                        </a:lnTo>
                        <a:lnTo>
                          <a:pt x="59" y="42"/>
                        </a:lnTo>
                        <a:lnTo>
                          <a:pt x="62" y="37"/>
                        </a:lnTo>
                        <a:lnTo>
                          <a:pt x="66" y="32"/>
                        </a:lnTo>
                        <a:lnTo>
                          <a:pt x="72" y="31"/>
                        </a:lnTo>
                        <a:lnTo>
                          <a:pt x="66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50" y="28"/>
                        </a:lnTo>
                        <a:lnTo>
                          <a:pt x="47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6" y="21"/>
                        </a:lnTo>
                        <a:lnTo>
                          <a:pt x="46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7" y="6"/>
                        </a:lnTo>
                        <a:lnTo>
                          <a:pt x="27" y="10"/>
                        </a:lnTo>
                        <a:lnTo>
                          <a:pt x="27" y="16"/>
                        </a:lnTo>
                        <a:lnTo>
                          <a:pt x="27" y="21"/>
                        </a:lnTo>
                        <a:lnTo>
                          <a:pt x="24" y="26"/>
                        </a:lnTo>
                        <a:lnTo>
                          <a:pt x="21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8" y="40"/>
                        </a:lnTo>
                        <a:lnTo>
                          <a:pt x="8" y="44"/>
                        </a:lnTo>
                        <a:lnTo>
                          <a:pt x="6" y="53"/>
                        </a:lnTo>
                        <a:lnTo>
                          <a:pt x="5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5" y="70"/>
                        </a:lnTo>
                        <a:lnTo>
                          <a:pt x="6" y="73"/>
                        </a:lnTo>
                        <a:lnTo>
                          <a:pt x="8" y="82"/>
                        </a:lnTo>
                        <a:lnTo>
                          <a:pt x="8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1" y="98"/>
                        </a:lnTo>
                        <a:lnTo>
                          <a:pt x="24" y="101"/>
                        </a:lnTo>
                        <a:lnTo>
                          <a:pt x="27" y="105"/>
                        </a:lnTo>
                        <a:lnTo>
                          <a:pt x="27" y="109"/>
                        </a:lnTo>
                        <a:lnTo>
                          <a:pt x="27" y="115"/>
                        </a:lnTo>
                        <a:lnTo>
                          <a:pt x="27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6" y="112"/>
                        </a:lnTo>
                        <a:lnTo>
                          <a:pt x="46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7" y="98"/>
                        </a:lnTo>
                        <a:lnTo>
                          <a:pt x="50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6" y="99"/>
                        </a:lnTo>
                        <a:lnTo>
                          <a:pt x="72" y="96"/>
                        </a:lnTo>
                        <a:lnTo>
                          <a:pt x="66" y="95"/>
                        </a:lnTo>
                        <a:lnTo>
                          <a:pt x="62" y="89"/>
                        </a:lnTo>
                        <a:lnTo>
                          <a:pt x="59" y="83"/>
                        </a:lnTo>
                        <a:lnTo>
                          <a:pt x="59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6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7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</p:grpSp>
            <p:grpSp>
              <p:nvGrpSpPr>
                <p:cNvPr id="10" name="Group 25"/>
                <p:cNvGrpSpPr>
                  <a:grpSpLocks/>
                </p:cNvGrpSpPr>
                <p:nvPr/>
              </p:nvGrpSpPr>
              <p:grpSpPr bwMode="auto">
                <a:xfrm>
                  <a:off x="2838" y="2067"/>
                  <a:ext cx="282" cy="97"/>
                  <a:chOff x="2695" y="2284"/>
                  <a:chExt cx="269" cy="126"/>
                </a:xfrm>
              </p:grpSpPr>
              <p:sp>
                <p:nvSpPr>
                  <p:cNvPr id="163" name="Freeform 26"/>
                  <p:cNvSpPr>
                    <a:spLocks/>
                  </p:cNvSpPr>
                  <p:nvPr/>
                </p:nvSpPr>
                <p:spPr bwMode="auto">
                  <a:xfrm>
                    <a:off x="2729" y="2315"/>
                    <a:ext cx="46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4 w 46"/>
                      <a:gd name="T7" fmla="*/ 52 h 66"/>
                      <a:gd name="T8" fmla="*/ 22 w 46"/>
                      <a:gd name="T9" fmla="*/ 45 h 66"/>
                      <a:gd name="T10" fmla="*/ 21 w 46"/>
                      <a:gd name="T11" fmla="*/ 40 h 66"/>
                      <a:gd name="T12" fmla="*/ 19 w 46"/>
                      <a:gd name="T13" fmla="*/ 39 h 66"/>
                      <a:gd name="T14" fmla="*/ 15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5 w 46"/>
                      <a:gd name="T35" fmla="*/ 26 h 66"/>
                      <a:gd name="T36" fmla="*/ 19 w 46"/>
                      <a:gd name="T37" fmla="*/ 26 h 66"/>
                      <a:gd name="T38" fmla="*/ 21 w 46"/>
                      <a:gd name="T39" fmla="*/ 23 h 66"/>
                      <a:gd name="T40" fmla="*/ 22 w 46"/>
                      <a:gd name="T41" fmla="*/ 19 h 66"/>
                      <a:gd name="T42" fmla="*/ 24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40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4 w 46"/>
                      <a:gd name="T59" fmla="*/ 45 h 66"/>
                      <a:gd name="T60" fmla="*/ 42 w 46"/>
                      <a:gd name="T61" fmla="*/ 55 h 66"/>
                      <a:gd name="T62" fmla="*/ 40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4" y="52"/>
                        </a:lnTo>
                        <a:lnTo>
                          <a:pt x="22" y="45"/>
                        </a:lnTo>
                        <a:lnTo>
                          <a:pt x="21" y="40"/>
                        </a:lnTo>
                        <a:lnTo>
                          <a:pt x="19" y="39"/>
                        </a:lnTo>
                        <a:lnTo>
                          <a:pt x="15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5" y="26"/>
                        </a:lnTo>
                        <a:lnTo>
                          <a:pt x="19" y="26"/>
                        </a:lnTo>
                        <a:lnTo>
                          <a:pt x="21" y="23"/>
                        </a:lnTo>
                        <a:lnTo>
                          <a:pt x="22" y="19"/>
                        </a:lnTo>
                        <a:lnTo>
                          <a:pt x="24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40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4" y="45"/>
                        </a:lnTo>
                        <a:lnTo>
                          <a:pt x="42" y="55"/>
                        </a:lnTo>
                        <a:lnTo>
                          <a:pt x="40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64" name="Freeform 27"/>
                  <p:cNvSpPr>
                    <a:spLocks/>
                  </p:cNvSpPr>
                  <p:nvPr/>
                </p:nvSpPr>
                <p:spPr bwMode="auto">
                  <a:xfrm>
                    <a:off x="2792" y="2315"/>
                    <a:ext cx="46" cy="66"/>
                  </a:xfrm>
                  <a:custGeom>
                    <a:avLst/>
                    <a:gdLst>
                      <a:gd name="T0" fmla="*/ 36 w 46"/>
                      <a:gd name="T1" fmla="*/ 65 h 66"/>
                      <a:gd name="T2" fmla="*/ 30 w 46"/>
                      <a:gd name="T3" fmla="*/ 64 h 66"/>
                      <a:gd name="T4" fmla="*/ 26 w 46"/>
                      <a:gd name="T5" fmla="*/ 58 h 66"/>
                      <a:gd name="T6" fmla="*/ 23 w 46"/>
                      <a:gd name="T7" fmla="*/ 52 h 66"/>
                      <a:gd name="T8" fmla="*/ 23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1 w 46"/>
                      <a:gd name="T23" fmla="*/ 36 h 66"/>
                      <a:gd name="T24" fmla="*/ 0 w 46"/>
                      <a:gd name="T25" fmla="*/ 32 h 66"/>
                      <a:gd name="T26" fmla="*/ 1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3 w 46"/>
                      <a:gd name="T41" fmla="*/ 19 h 66"/>
                      <a:gd name="T42" fmla="*/ 23 w 46"/>
                      <a:gd name="T43" fmla="*/ 11 h 66"/>
                      <a:gd name="T44" fmla="*/ 26 w 46"/>
                      <a:gd name="T45" fmla="*/ 6 h 66"/>
                      <a:gd name="T46" fmla="*/ 30 w 46"/>
                      <a:gd name="T47" fmla="*/ 1 h 66"/>
                      <a:gd name="T48" fmla="*/ 36 w 46"/>
                      <a:gd name="T49" fmla="*/ 0 h 66"/>
                      <a:gd name="T50" fmla="*/ 41 w 46"/>
                      <a:gd name="T51" fmla="*/ 3 h 66"/>
                      <a:gd name="T52" fmla="*/ 43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3 w 46"/>
                      <a:gd name="T61" fmla="*/ 55 h 66"/>
                      <a:gd name="T62" fmla="*/ 41 w 46"/>
                      <a:gd name="T63" fmla="*/ 62 h 66"/>
                      <a:gd name="T64" fmla="*/ 36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6" y="65"/>
                        </a:moveTo>
                        <a:lnTo>
                          <a:pt x="30" y="64"/>
                        </a:lnTo>
                        <a:lnTo>
                          <a:pt x="26" y="58"/>
                        </a:lnTo>
                        <a:lnTo>
                          <a:pt x="23" y="52"/>
                        </a:lnTo>
                        <a:lnTo>
                          <a:pt x="23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1" y="36"/>
                        </a:lnTo>
                        <a:lnTo>
                          <a:pt x="0" y="32"/>
                        </a:lnTo>
                        <a:lnTo>
                          <a:pt x="1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3" y="19"/>
                        </a:lnTo>
                        <a:lnTo>
                          <a:pt x="23" y="11"/>
                        </a:lnTo>
                        <a:lnTo>
                          <a:pt x="26" y="6"/>
                        </a:lnTo>
                        <a:lnTo>
                          <a:pt x="30" y="1"/>
                        </a:lnTo>
                        <a:lnTo>
                          <a:pt x="36" y="0"/>
                        </a:lnTo>
                        <a:lnTo>
                          <a:pt x="41" y="3"/>
                        </a:lnTo>
                        <a:lnTo>
                          <a:pt x="43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3" y="55"/>
                        </a:lnTo>
                        <a:lnTo>
                          <a:pt x="41" y="62"/>
                        </a:lnTo>
                        <a:lnTo>
                          <a:pt x="36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65" name="Freeform 28"/>
                  <p:cNvSpPr>
                    <a:spLocks/>
                  </p:cNvSpPr>
                  <p:nvPr/>
                </p:nvSpPr>
                <p:spPr bwMode="auto">
                  <a:xfrm>
                    <a:off x="2856" y="2315"/>
                    <a:ext cx="46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3 w 46"/>
                      <a:gd name="T7" fmla="*/ 52 h 66"/>
                      <a:gd name="T8" fmla="*/ 22 w 46"/>
                      <a:gd name="T9" fmla="*/ 45 h 66"/>
                      <a:gd name="T10" fmla="*/ 20 w 46"/>
                      <a:gd name="T11" fmla="*/ 40 h 66"/>
                      <a:gd name="T12" fmla="*/ 19 w 46"/>
                      <a:gd name="T13" fmla="*/ 39 h 66"/>
                      <a:gd name="T14" fmla="*/ 14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4 w 46"/>
                      <a:gd name="T35" fmla="*/ 26 h 66"/>
                      <a:gd name="T36" fmla="*/ 19 w 46"/>
                      <a:gd name="T37" fmla="*/ 26 h 66"/>
                      <a:gd name="T38" fmla="*/ 20 w 46"/>
                      <a:gd name="T39" fmla="*/ 23 h 66"/>
                      <a:gd name="T40" fmla="*/ 22 w 46"/>
                      <a:gd name="T41" fmla="*/ 19 h 66"/>
                      <a:gd name="T42" fmla="*/ 23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39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3 w 46"/>
                      <a:gd name="T59" fmla="*/ 45 h 66"/>
                      <a:gd name="T60" fmla="*/ 42 w 46"/>
                      <a:gd name="T61" fmla="*/ 55 h 66"/>
                      <a:gd name="T62" fmla="*/ 39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3" y="52"/>
                        </a:lnTo>
                        <a:lnTo>
                          <a:pt x="22" y="45"/>
                        </a:lnTo>
                        <a:lnTo>
                          <a:pt x="20" y="40"/>
                        </a:lnTo>
                        <a:lnTo>
                          <a:pt x="19" y="39"/>
                        </a:lnTo>
                        <a:lnTo>
                          <a:pt x="14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4" y="26"/>
                        </a:lnTo>
                        <a:lnTo>
                          <a:pt x="19" y="26"/>
                        </a:lnTo>
                        <a:lnTo>
                          <a:pt x="20" y="23"/>
                        </a:lnTo>
                        <a:lnTo>
                          <a:pt x="22" y="19"/>
                        </a:lnTo>
                        <a:lnTo>
                          <a:pt x="23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39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3" y="45"/>
                        </a:lnTo>
                        <a:lnTo>
                          <a:pt x="42" y="55"/>
                        </a:lnTo>
                        <a:lnTo>
                          <a:pt x="39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66" name="Freeform 29"/>
                  <p:cNvSpPr>
                    <a:spLocks/>
                  </p:cNvSpPr>
                  <p:nvPr/>
                </p:nvSpPr>
                <p:spPr bwMode="auto">
                  <a:xfrm>
                    <a:off x="2918" y="2315"/>
                    <a:ext cx="46" cy="66"/>
                  </a:xfrm>
                  <a:custGeom>
                    <a:avLst/>
                    <a:gdLst>
                      <a:gd name="T0" fmla="*/ 37 w 46"/>
                      <a:gd name="T1" fmla="*/ 65 h 66"/>
                      <a:gd name="T2" fmla="*/ 31 w 46"/>
                      <a:gd name="T3" fmla="*/ 64 h 66"/>
                      <a:gd name="T4" fmla="*/ 27 w 46"/>
                      <a:gd name="T5" fmla="*/ 58 h 66"/>
                      <a:gd name="T6" fmla="*/ 24 w 46"/>
                      <a:gd name="T7" fmla="*/ 52 h 66"/>
                      <a:gd name="T8" fmla="*/ 24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1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2 w 46"/>
                      <a:gd name="T23" fmla="*/ 36 h 66"/>
                      <a:gd name="T24" fmla="*/ 0 w 46"/>
                      <a:gd name="T25" fmla="*/ 32 h 66"/>
                      <a:gd name="T26" fmla="*/ 2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1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4 w 46"/>
                      <a:gd name="T41" fmla="*/ 19 h 66"/>
                      <a:gd name="T42" fmla="*/ 24 w 46"/>
                      <a:gd name="T43" fmla="*/ 11 h 66"/>
                      <a:gd name="T44" fmla="*/ 27 w 46"/>
                      <a:gd name="T45" fmla="*/ 6 h 66"/>
                      <a:gd name="T46" fmla="*/ 31 w 46"/>
                      <a:gd name="T47" fmla="*/ 1 h 66"/>
                      <a:gd name="T48" fmla="*/ 37 w 46"/>
                      <a:gd name="T49" fmla="*/ 0 h 66"/>
                      <a:gd name="T50" fmla="*/ 41 w 46"/>
                      <a:gd name="T51" fmla="*/ 3 h 66"/>
                      <a:gd name="T52" fmla="*/ 44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4 w 46"/>
                      <a:gd name="T61" fmla="*/ 55 h 66"/>
                      <a:gd name="T62" fmla="*/ 41 w 46"/>
                      <a:gd name="T63" fmla="*/ 62 h 66"/>
                      <a:gd name="T64" fmla="*/ 37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7" y="65"/>
                        </a:moveTo>
                        <a:lnTo>
                          <a:pt x="31" y="64"/>
                        </a:lnTo>
                        <a:lnTo>
                          <a:pt x="27" y="58"/>
                        </a:lnTo>
                        <a:lnTo>
                          <a:pt x="24" y="52"/>
                        </a:lnTo>
                        <a:lnTo>
                          <a:pt x="24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1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2" y="36"/>
                        </a:lnTo>
                        <a:lnTo>
                          <a:pt x="0" y="32"/>
                        </a:lnTo>
                        <a:lnTo>
                          <a:pt x="2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1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4" y="19"/>
                        </a:lnTo>
                        <a:lnTo>
                          <a:pt x="24" y="11"/>
                        </a:lnTo>
                        <a:lnTo>
                          <a:pt x="27" y="6"/>
                        </a:lnTo>
                        <a:lnTo>
                          <a:pt x="31" y="1"/>
                        </a:lnTo>
                        <a:lnTo>
                          <a:pt x="37" y="0"/>
                        </a:lnTo>
                        <a:lnTo>
                          <a:pt x="41" y="3"/>
                        </a:lnTo>
                        <a:lnTo>
                          <a:pt x="44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4" y="55"/>
                        </a:lnTo>
                        <a:lnTo>
                          <a:pt x="41" y="62"/>
                        </a:lnTo>
                        <a:lnTo>
                          <a:pt x="37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67" name="Freeform 30"/>
                  <p:cNvSpPr>
                    <a:spLocks/>
                  </p:cNvSpPr>
                  <p:nvPr/>
                </p:nvSpPr>
                <p:spPr bwMode="auto">
                  <a:xfrm>
                    <a:off x="2695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50 w 71"/>
                      <a:gd name="T5" fmla="*/ 57 h 126"/>
                      <a:gd name="T6" fmla="*/ 56 w 71"/>
                      <a:gd name="T7" fmla="*/ 54 h 126"/>
                      <a:gd name="T8" fmla="*/ 59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3 w 71"/>
                      <a:gd name="T15" fmla="*/ 26 h 126"/>
                      <a:gd name="T16" fmla="*/ 45 w 71"/>
                      <a:gd name="T17" fmla="*/ 29 h 126"/>
                      <a:gd name="T18" fmla="*/ 43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1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2 w 71"/>
                      <a:gd name="T39" fmla="*/ 58 h 126"/>
                      <a:gd name="T40" fmla="*/ 2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1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3 w 71"/>
                      <a:gd name="T61" fmla="*/ 101 h 126"/>
                      <a:gd name="T62" fmla="*/ 45 w 71"/>
                      <a:gd name="T63" fmla="*/ 98 h 126"/>
                      <a:gd name="T64" fmla="*/ 53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9 w 71"/>
                      <a:gd name="T71" fmla="*/ 83 h 126"/>
                      <a:gd name="T72" fmla="*/ 56 w 71"/>
                      <a:gd name="T73" fmla="*/ 71 h 126"/>
                      <a:gd name="T74" fmla="*/ 50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0" y="57"/>
                        </a:lnTo>
                        <a:lnTo>
                          <a:pt x="54" y="57"/>
                        </a:lnTo>
                        <a:lnTo>
                          <a:pt x="56" y="54"/>
                        </a:lnTo>
                        <a:lnTo>
                          <a:pt x="57" y="50"/>
                        </a:lnTo>
                        <a:lnTo>
                          <a:pt x="59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9" y="28"/>
                        </a:lnTo>
                        <a:lnTo>
                          <a:pt x="53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3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3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7" y="16"/>
                        </a:lnTo>
                        <a:lnTo>
                          <a:pt x="25" y="21"/>
                        </a:lnTo>
                        <a:lnTo>
                          <a:pt x="24" y="26"/>
                        </a:lnTo>
                        <a:lnTo>
                          <a:pt x="19" y="29"/>
                        </a:lnTo>
                        <a:lnTo>
                          <a:pt x="15" y="31"/>
                        </a:lnTo>
                        <a:lnTo>
                          <a:pt x="11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1" y="95"/>
                        </a:lnTo>
                        <a:lnTo>
                          <a:pt x="15" y="96"/>
                        </a:lnTo>
                        <a:lnTo>
                          <a:pt x="19" y="98"/>
                        </a:lnTo>
                        <a:lnTo>
                          <a:pt x="24" y="101"/>
                        </a:lnTo>
                        <a:lnTo>
                          <a:pt x="25" y="105"/>
                        </a:lnTo>
                        <a:lnTo>
                          <a:pt x="27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3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3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3" y="99"/>
                        </a:lnTo>
                        <a:lnTo>
                          <a:pt x="59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9" y="83"/>
                        </a:lnTo>
                        <a:lnTo>
                          <a:pt x="57" y="76"/>
                        </a:lnTo>
                        <a:lnTo>
                          <a:pt x="56" y="71"/>
                        </a:lnTo>
                        <a:lnTo>
                          <a:pt x="54" y="70"/>
                        </a:lnTo>
                        <a:lnTo>
                          <a:pt x="50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68" name="Freeform 31"/>
                  <p:cNvSpPr>
                    <a:spLocks/>
                  </p:cNvSpPr>
                  <p:nvPr/>
                </p:nvSpPr>
                <p:spPr bwMode="auto">
                  <a:xfrm>
                    <a:off x="2757" y="2284"/>
                    <a:ext cx="72" cy="126"/>
                  </a:xfrm>
                  <a:custGeom>
                    <a:avLst/>
                    <a:gdLst>
                      <a:gd name="T0" fmla="*/ 36 w 72"/>
                      <a:gd name="T1" fmla="*/ 58 h 126"/>
                      <a:gd name="T2" fmla="*/ 41 w 72"/>
                      <a:gd name="T3" fmla="*/ 54 h 126"/>
                      <a:gd name="T4" fmla="*/ 51 w 72"/>
                      <a:gd name="T5" fmla="*/ 57 h 126"/>
                      <a:gd name="T6" fmla="*/ 57 w 72"/>
                      <a:gd name="T7" fmla="*/ 54 h 126"/>
                      <a:gd name="T8" fmla="*/ 58 w 72"/>
                      <a:gd name="T9" fmla="*/ 42 h 126"/>
                      <a:gd name="T10" fmla="*/ 65 w 72"/>
                      <a:gd name="T11" fmla="*/ 32 h 126"/>
                      <a:gd name="T12" fmla="*/ 65 w 72"/>
                      <a:gd name="T13" fmla="*/ 28 h 126"/>
                      <a:gd name="T14" fmla="*/ 54 w 72"/>
                      <a:gd name="T15" fmla="*/ 26 h 126"/>
                      <a:gd name="T16" fmla="*/ 46 w 72"/>
                      <a:gd name="T17" fmla="*/ 29 h 126"/>
                      <a:gd name="T18" fmla="*/ 44 w 72"/>
                      <a:gd name="T19" fmla="*/ 25 h 126"/>
                      <a:gd name="T20" fmla="*/ 45 w 72"/>
                      <a:gd name="T21" fmla="*/ 15 h 126"/>
                      <a:gd name="T22" fmla="*/ 38 w 72"/>
                      <a:gd name="T23" fmla="*/ 2 h 126"/>
                      <a:gd name="T24" fmla="*/ 28 w 72"/>
                      <a:gd name="T25" fmla="*/ 2 h 126"/>
                      <a:gd name="T26" fmla="*/ 26 w 72"/>
                      <a:gd name="T27" fmla="*/ 10 h 126"/>
                      <a:gd name="T28" fmla="*/ 26 w 72"/>
                      <a:gd name="T29" fmla="*/ 21 h 126"/>
                      <a:gd name="T30" fmla="*/ 20 w 72"/>
                      <a:gd name="T31" fmla="*/ 29 h 126"/>
                      <a:gd name="T32" fmla="*/ 12 w 72"/>
                      <a:gd name="T33" fmla="*/ 32 h 126"/>
                      <a:gd name="T34" fmla="*/ 7 w 72"/>
                      <a:gd name="T35" fmla="*/ 40 h 126"/>
                      <a:gd name="T36" fmla="*/ 6 w 72"/>
                      <a:gd name="T37" fmla="*/ 53 h 126"/>
                      <a:gd name="T38" fmla="*/ 1 w 72"/>
                      <a:gd name="T39" fmla="*/ 58 h 126"/>
                      <a:gd name="T40" fmla="*/ 1 w 72"/>
                      <a:gd name="T41" fmla="*/ 67 h 126"/>
                      <a:gd name="T42" fmla="*/ 6 w 72"/>
                      <a:gd name="T43" fmla="*/ 73 h 126"/>
                      <a:gd name="T44" fmla="*/ 7 w 72"/>
                      <a:gd name="T45" fmla="*/ 86 h 126"/>
                      <a:gd name="T46" fmla="*/ 12 w 72"/>
                      <a:gd name="T47" fmla="*/ 95 h 126"/>
                      <a:gd name="T48" fmla="*/ 20 w 72"/>
                      <a:gd name="T49" fmla="*/ 98 h 126"/>
                      <a:gd name="T50" fmla="*/ 26 w 72"/>
                      <a:gd name="T51" fmla="*/ 105 h 126"/>
                      <a:gd name="T52" fmla="*/ 26 w 72"/>
                      <a:gd name="T53" fmla="*/ 115 h 126"/>
                      <a:gd name="T54" fmla="*/ 28 w 72"/>
                      <a:gd name="T55" fmla="*/ 124 h 126"/>
                      <a:gd name="T56" fmla="*/ 38 w 72"/>
                      <a:gd name="T57" fmla="*/ 124 h 126"/>
                      <a:gd name="T58" fmla="*/ 45 w 72"/>
                      <a:gd name="T59" fmla="*/ 112 h 126"/>
                      <a:gd name="T60" fmla="*/ 44 w 72"/>
                      <a:gd name="T61" fmla="*/ 101 h 126"/>
                      <a:gd name="T62" fmla="*/ 46 w 72"/>
                      <a:gd name="T63" fmla="*/ 98 h 126"/>
                      <a:gd name="T64" fmla="*/ 54 w 72"/>
                      <a:gd name="T65" fmla="*/ 99 h 126"/>
                      <a:gd name="T66" fmla="*/ 65 w 72"/>
                      <a:gd name="T67" fmla="*/ 99 h 126"/>
                      <a:gd name="T68" fmla="*/ 65 w 72"/>
                      <a:gd name="T69" fmla="*/ 95 h 126"/>
                      <a:gd name="T70" fmla="*/ 58 w 72"/>
                      <a:gd name="T71" fmla="*/ 83 h 126"/>
                      <a:gd name="T72" fmla="*/ 57 w 72"/>
                      <a:gd name="T73" fmla="*/ 71 h 126"/>
                      <a:gd name="T74" fmla="*/ 51 w 72"/>
                      <a:gd name="T75" fmla="*/ 70 h 126"/>
                      <a:gd name="T76" fmla="*/ 41 w 72"/>
                      <a:gd name="T77" fmla="*/ 71 h 126"/>
                      <a:gd name="T78" fmla="*/ 36 w 72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2"/>
                      <a:gd name="T121" fmla="*/ 0 h 126"/>
                      <a:gd name="T122" fmla="*/ 72 w 72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2" h="126">
                        <a:moveTo>
                          <a:pt x="35" y="63"/>
                        </a:moveTo>
                        <a:lnTo>
                          <a:pt x="36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8" y="50"/>
                        </a:lnTo>
                        <a:lnTo>
                          <a:pt x="58" y="42"/>
                        </a:lnTo>
                        <a:lnTo>
                          <a:pt x="61" y="37"/>
                        </a:lnTo>
                        <a:lnTo>
                          <a:pt x="65" y="32"/>
                        </a:lnTo>
                        <a:lnTo>
                          <a:pt x="71" y="31"/>
                        </a:lnTo>
                        <a:lnTo>
                          <a:pt x="65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49" y="28"/>
                        </a:lnTo>
                        <a:lnTo>
                          <a:pt x="46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5" y="21"/>
                        </a:lnTo>
                        <a:lnTo>
                          <a:pt x="45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6" y="6"/>
                        </a:lnTo>
                        <a:lnTo>
                          <a:pt x="26" y="10"/>
                        </a:lnTo>
                        <a:lnTo>
                          <a:pt x="26" y="16"/>
                        </a:lnTo>
                        <a:lnTo>
                          <a:pt x="26" y="21"/>
                        </a:lnTo>
                        <a:lnTo>
                          <a:pt x="23" y="26"/>
                        </a:lnTo>
                        <a:lnTo>
                          <a:pt x="20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7" y="40"/>
                        </a:lnTo>
                        <a:lnTo>
                          <a:pt x="7" y="44"/>
                        </a:lnTo>
                        <a:lnTo>
                          <a:pt x="6" y="53"/>
                        </a:lnTo>
                        <a:lnTo>
                          <a:pt x="4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4" y="70"/>
                        </a:lnTo>
                        <a:lnTo>
                          <a:pt x="6" y="73"/>
                        </a:lnTo>
                        <a:lnTo>
                          <a:pt x="7" y="82"/>
                        </a:lnTo>
                        <a:lnTo>
                          <a:pt x="7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0" y="98"/>
                        </a:lnTo>
                        <a:lnTo>
                          <a:pt x="23" y="101"/>
                        </a:lnTo>
                        <a:lnTo>
                          <a:pt x="26" y="105"/>
                        </a:lnTo>
                        <a:lnTo>
                          <a:pt x="26" y="109"/>
                        </a:lnTo>
                        <a:lnTo>
                          <a:pt x="26" y="115"/>
                        </a:lnTo>
                        <a:lnTo>
                          <a:pt x="26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5" y="112"/>
                        </a:lnTo>
                        <a:lnTo>
                          <a:pt x="45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6" y="98"/>
                        </a:lnTo>
                        <a:lnTo>
                          <a:pt x="49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5" y="99"/>
                        </a:lnTo>
                        <a:lnTo>
                          <a:pt x="71" y="96"/>
                        </a:lnTo>
                        <a:lnTo>
                          <a:pt x="65" y="95"/>
                        </a:lnTo>
                        <a:lnTo>
                          <a:pt x="61" y="89"/>
                        </a:lnTo>
                        <a:lnTo>
                          <a:pt x="58" y="83"/>
                        </a:lnTo>
                        <a:lnTo>
                          <a:pt x="58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6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69" name="Freeform 32"/>
                  <p:cNvSpPr>
                    <a:spLocks/>
                  </p:cNvSpPr>
                  <p:nvPr/>
                </p:nvSpPr>
                <p:spPr bwMode="auto">
                  <a:xfrm>
                    <a:off x="2822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49 w 71"/>
                      <a:gd name="T5" fmla="*/ 57 h 126"/>
                      <a:gd name="T6" fmla="*/ 55 w 71"/>
                      <a:gd name="T7" fmla="*/ 54 h 126"/>
                      <a:gd name="T8" fmla="*/ 58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2 w 71"/>
                      <a:gd name="T15" fmla="*/ 26 h 126"/>
                      <a:gd name="T16" fmla="*/ 45 w 71"/>
                      <a:gd name="T17" fmla="*/ 29 h 126"/>
                      <a:gd name="T18" fmla="*/ 42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0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1 w 71"/>
                      <a:gd name="T39" fmla="*/ 58 h 126"/>
                      <a:gd name="T40" fmla="*/ 1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0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2 w 71"/>
                      <a:gd name="T61" fmla="*/ 101 h 126"/>
                      <a:gd name="T62" fmla="*/ 45 w 71"/>
                      <a:gd name="T63" fmla="*/ 98 h 126"/>
                      <a:gd name="T64" fmla="*/ 52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8 w 71"/>
                      <a:gd name="T71" fmla="*/ 83 h 126"/>
                      <a:gd name="T72" fmla="*/ 55 w 71"/>
                      <a:gd name="T73" fmla="*/ 71 h 126"/>
                      <a:gd name="T74" fmla="*/ 49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49" y="57"/>
                        </a:lnTo>
                        <a:lnTo>
                          <a:pt x="54" y="57"/>
                        </a:lnTo>
                        <a:lnTo>
                          <a:pt x="55" y="54"/>
                        </a:lnTo>
                        <a:lnTo>
                          <a:pt x="57" y="50"/>
                        </a:lnTo>
                        <a:lnTo>
                          <a:pt x="58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8" y="28"/>
                        </a:lnTo>
                        <a:lnTo>
                          <a:pt x="52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2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2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6" y="16"/>
                        </a:lnTo>
                        <a:lnTo>
                          <a:pt x="25" y="21"/>
                        </a:lnTo>
                        <a:lnTo>
                          <a:pt x="23" y="26"/>
                        </a:lnTo>
                        <a:lnTo>
                          <a:pt x="19" y="29"/>
                        </a:lnTo>
                        <a:lnTo>
                          <a:pt x="14" y="31"/>
                        </a:lnTo>
                        <a:lnTo>
                          <a:pt x="10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0" y="95"/>
                        </a:lnTo>
                        <a:lnTo>
                          <a:pt x="14" y="96"/>
                        </a:lnTo>
                        <a:lnTo>
                          <a:pt x="19" y="98"/>
                        </a:lnTo>
                        <a:lnTo>
                          <a:pt x="23" y="101"/>
                        </a:lnTo>
                        <a:lnTo>
                          <a:pt x="25" y="105"/>
                        </a:lnTo>
                        <a:lnTo>
                          <a:pt x="26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2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2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2" y="99"/>
                        </a:lnTo>
                        <a:lnTo>
                          <a:pt x="58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8" y="83"/>
                        </a:lnTo>
                        <a:lnTo>
                          <a:pt x="57" y="76"/>
                        </a:lnTo>
                        <a:lnTo>
                          <a:pt x="55" y="71"/>
                        </a:lnTo>
                        <a:lnTo>
                          <a:pt x="54" y="70"/>
                        </a:lnTo>
                        <a:lnTo>
                          <a:pt x="49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70" name="Freeform 33"/>
                  <p:cNvSpPr>
                    <a:spLocks/>
                  </p:cNvSpPr>
                  <p:nvPr/>
                </p:nvSpPr>
                <p:spPr bwMode="auto">
                  <a:xfrm>
                    <a:off x="2884" y="2284"/>
                    <a:ext cx="73" cy="126"/>
                  </a:xfrm>
                  <a:custGeom>
                    <a:avLst/>
                    <a:gdLst>
                      <a:gd name="T0" fmla="*/ 37 w 73"/>
                      <a:gd name="T1" fmla="*/ 58 h 126"/>
                      <a:gd name="T2" fmla="*/ 41 w 73"/>
                      <a:gd name="T3" fmla="*/ 54 h 126"/>
                      <a:gd name="T4" fmla="*/ 51 w 73"/>
                      <a:gd name="T5" fmla="*/ 57 h 126"/>
                      <a:gd name="T6" fmla="*/ 57 w 73"/>
                      <a:gd name="T7" fmla="*/ 54 h 126"/>
                      <a:gd name="T8" fmla="*/ 59 w 73"/>
                      <a:gd name="T9" fmla="*/ 42 h 126"/>
                      <a:gd name="T10" fmla="*/ 66 w 73"/>
                      <a:gd name="T11" fmla="*/ 32 h 126"/>
                      <a:gd name="T12" fmla="*/ 66 w 73"/>
                      <a:gd name="T13" fmla="*/ 28 h 126"/>
                      <a:gd name="T14" fmla="*/ 54 w 73"/>
                      <a:gd name="T15" fmla="*/ 26 h 126"/>
                      <a:gd name="T16" fmla="*/ 47 w 73"/>
                      <a:gd name="T17" fmla="*/ 29 h 126"/>
                      <a:gd name="T18" fmla="*/ 44 w 73"/>
                      <a:gd name="T19" fmla="*/ 25 h 126"/>
                      <a:gd name="T20" fmla="*/ 46 w 73"/>
                      <a:gd name="T21" fmla="*/ 15 h 126"/>
                      <a:gd name="T22" fmla="*/ 38 w 73"/>
                      <a:gd name="T23" fmla="*/ 2 h 126"/>
                      <a:gd name="T24" fmla="*/ 28 w 73"/>
                      <a:gd name="T25" fmla="*/ 2 h 126"/>
                      <a:gd name="T26" fmla="*/ 27 w 73"/>
                      <a:gd name="T27" fmla="*/ 10 h 126"/>
                      <a:gd name="T28" fmla="*/ 27 w 73"/>
                      <a:gd name="T29" fmla="*/ 21 h 126"/>
                      <a:gd name="T30" fmla="*/ 21 w 73"/>
                      <a:gd name="T31" fmla="*/ 29 h 126"/>
                      <a:gd name="T32" fmla="*/ 12 w 73"/>
                      <a:gd name="T33" fmla="*/ 32 h 126"/>
                      <a:gd name="T34" fmla="*/ 8 w 73"/>
                      <a:gd name="T35" fmla="*/ 40 h 126"/>
                      <a:gd name="T36" fmla="*/ 6 w 73"/>
                      <a:gd name="T37" fmla="*/ 53 h 126"/>
                      <a:gd name="T38" fmla="*/ 2 w 73"/>
                      <a:gd name="T39" fmla="*/ 58 h 126"/>
                      <a:gd name="T40" fmla="*/ 2 w 73"/>
                      <a:gd name="T41" fmla="*/ 67 h 126"/>
                      <a:gd name="T42" fmla="*/ 6 w 73"/>
                      <a:gd name="T43" fmla="*/ 73 h 126"/>
                      <a:gd name="T44" fmla="*/ 8 w 73"/>
                      <a:gd name="T45" fmla="*/ 86 h 126"/>
                      <a:gd name="T46" fmla="*/ 12 w 73"/>
                      <a:gd name="T47" fmla="*/ 95 h 126"/>
                      <a:gd name="T48" fmla="*/ 21 w 73"/>
                      <a:gd name="T49" fmla="*/ 98 h 126"/>
                      <a:gd name="T50" fmla="*/ 27 w 73"/>
                      <a:gd name="T51" fmla="*/ 105 h 126"/>
                      <a:gd name="T52" fmla="*/ 27 w 73"/>
                      <a:gd name="T53" fmla="*/ 115 h 126"/>
                      <a:gd name="T54" fmla="*/ 28 w 73"/>
                      <a:gd name="T55" fmla="*/ 124 h 126"/>
                      <a:gd name="T56" fmla="*/ 38 w 73"/>
                      <a:gd name="T57" fmla="*/ 124 h 126"/>
                      <a:gd name="T58" fmla="*/ 46 w 73"/>
                      <a:gd name="T59" fmla="*/ 112 h 126"/>
                      <a:gd name="T60" fmla="*/ 44 w 73"/>
                      <a:gd name="T61" fmla="*/ 101 h 126"/>
                      <a:gd name="T62" fmla="*/ 47 w 73"/>
                      <a:gd name="T63" fmla="*/ 98 h 126"/>
                      <a:gd name="T64" fmla="*/ 54 w 73"/>
                      <a:gd name="T65" fmla="*/ 99 h 126"/>
                      <a:gd name="T66" fmla="*/ 66 w 73"/>
                      <a:gd name="T67" fmla="*/ 99 h 126"/>
                      <a:gd name="T68" fmla="*/ 66 w 73"/>
                      <a:gd name="T69" fmla="*/ 95 h 126"/>
                      <a:gd name="T70" fmla="*/ 59 w 73"/>
                      <a:gd name="T71" fmla="*/ 83 h 126"/>
                      <a:gd name="T72" fmla="*/ 57 w 73"/>
                      <a:gd name="T73" fmla="*/ 71 h 126"/>
                      <a:gd name="T74" fmla="*/ 51 w 73"/>
                      <a:gd name="T75" fmla="*/ 70 h 126"/>
                      <a:gd name="T76" fmla="*/ 41 w 73"/>
                      <a:gd name="T77" fmla="*/ 71 h 126"/>
                      <a:gd name="T78" fmla="*/ 37 w 73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3"/>
                      <a:gd name="T121" fmla="*/ 0 h 126"/>
                      <a:gd name="T122" fmla="*/ 73 w 73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3" h="126">
                        <a:moveTo>
                          <a:pt x="35" y="63"/>
                        </a:moveTo>
                        <a:lnTo>
                          <a:pt x="37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6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9" y="50"/>
                        </a:lnTo>
                        <a:lnTo>
                          <a:pt x="59" y="42"/>
                        </a:lnTo>
                        <a:lnTo>
                          <a:pt x="62" y="37"/>
                        </a:lnTo>
                        <a:lnTo>
                          <a:pt x="66" y="32"/>
                        </a:lnTo>
                        <a:lnTo>
                          <a:pt x="72" y="31"/>
                        </a:lnTo>
                        <a:lnTo>
                          <a:pt x="66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50" y="28"/>
                        </a:lnTo>
                        <a:lnTo>
                          <a:pt x="47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6" y="21"/>
                        </a:lnTo>
                        <a:lnTo>
                          <a:pt x="46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7" y="6"/>
                        </a:lnTo>
                        <a:lnTo>
                          <a:pt x="27" y="10"/>
                        </a:lnTo>
                        <a:lnTo>
                          <a:pt x="27" y="16"/>
                        </a:lnTo>
                        <a:lnTo>
                          <a:pt x="27" y="21"/>
                        </a:lnTo>
                        <a:lnTo>
                          <a:pt x="24" y="26"/>
                        </a:lnTo>
                        <a:lnTo>
                          <a:pt x="21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8" y="40"/>
                        </a:lnTo>
                        <a:lnTo>
                          <a:pt x="8" y="44"/>
                        </a:lnTo>
                        <a:lnTo>
                          <a:pt x="6" y="53"/>
                        </a:lnTo>
                        <a:lnTo>
                          <a:pt x="5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5" y="70"/>
                        </a:lnTo>
                        <a:lnTo>
                          <a:pt x="6" y="73"/>
                        </a:lnTo>
                        <a:lnTo>
                          <a:pt x="8" y="82"/>
                        </a:lnTo>
                        <a:lnTo>
                          <a:pt x="8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1" y="98"/>
                        </a:lnTo>
                        <a:lnTo>
                          <a:pt x="24" y="101"/>
                        </a:lnTo>
                        <a:lnTo>
                          <a:pt x="27" y="105"/>
                        </a:lnTo>
                        <a:lnTo>
                          <a:pt x="27" y="109"/>
                        </a:lnTo>
                        <a:lnTo>
                          <a:pt x="27" y="115"/>
                        </a:lnTo>
                        <a:lnTo>
                          <a:pt x="27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6" y="112"/>
                        </a:lnTo>
                        <a:lnTo>
                          <a:pt x="46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7" y="98"/>
                        </a:lnTo>
                        <a:lnTo>
                          <a:pt x="50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6" y="99"/>
                        </a:lnTo>
                        <a:lnTo>
                          <a:pt x="72" y="96"/>
                        </a:lnTo>
                        <a:lnTo>
                          <a:pt x="66" y="95"/>
                        </a:lnTo>
                        <a:lnTo>
                          <a:pt x="62" y="89"/>
                        </a:lnTo>
                        <a:lnTo>
                          <a:pt x="59" y="83"/>
                        </a:lnTo>
                        <a:lnTo>
                          <a:pt x="59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6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7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</p:grpSp>
            <p:grpSp>
              <p:nvGrpSpPr>
                <p:cNvPr id="11" name="Group 34"/>
                <p:cNvGrpSpPr>
                  <a:grpSpLocks/>
                </p:cNvGrpSpPr>
                <p:nvPr/>
              </p:nvGrpSpPr>
              <p:grpSpPr bwMode="auto">
                <a:xfrm>
                  <a:off x="3107" y="2067"/>
                  <a:ext cx="282" cy="97"/>
                  <a:chOff x="2943" y="2284"/>
                  <a:chExt cx="269" cy="126"/>
                </a:xfrm>
              </p:grpSpPr>
              <p:sp>
                <p:nvSpPr>
                  <p:cNvPr id="155" name="Freeform 35"/>
                  <p:cNvSpPr>
                    <a:spLocks/>
                  </p:cNvSpPr>
                  <p:nvPr/>
                </p:nvSpPr>
                <p:spPr bwMode="auto">
                  <a:xfrm>
                    <a:off x="2977" y="2315"/>
                    <a:ext cx="47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4 w 46"/>
                      <a:gd name="T7" fmla="*/ 52 h 66"/>
                      <a:gd name="T8" fmla="*/ 22 w 46"/>
                      <a:gd name="T9" fmla="*/ 45 h 66"/>
                      <a:gd name="T10" fmla="*/ 21 w 46"/>
                      <a:gd name="T11" fmla="*/ 40 h 66"/>
                      <a:gd name="T12" fmla="*/ 19 w 46"/>
                      <a:gd name="T13" fmla="*/ 39 h 66"/>
                      <a:gd name="T14" fmla="*/ 15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5 w 46"/>
                      <a:gd name="T35" fmla="*/ 26 h 66"/>
                      <a:gd name="T36" fmla="*/ 19 w 46"/>
                      <a:gd name="T37" fmla="*/ 26 h 66"/>
                      <a:gd name="T38" fmla="*/ 21 w 46"/>
                      <a:gd name="T39" fmla="*/ 23 h 66"/>
                      <a:gd name="T40" fmla="*/ 22 w 46"/>
                      <a:gd name="T41" fmla="*/ 19 h 66"/>
                      <a:gd name="T42" fmla="*/ 24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40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4 w 46"/>
                      <a:gd name="T59" fmla="*/ 45 h 66"/>
                      <a:gd name="T60" fmla="*/ 42 w 46"/>
                      <a:gd name="T61" fmla="*/ 55 h 66"/>
                      <a:gd name="T62" fmla="*/ 40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4" y="52"/>
                        </a:lnTo>
                        <a:lnTo>
                          <a:pt x="22" y="45"/>
                        </a:lnTo>
                        <a:lnTo>
                          <a:pt x="21" y="40"/>
                        </a:lnTo>
                        <a:lnTo>
                          <a:pt x="19" y="39"/>
                        </a:lnTo>
                        <a:lnTo>
                          <a:pt x="15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5" y="26"/>
                        </a:lnTo>
                        <a:lnTo>
                          <a:pt x="19" y="26"/>
                        </a:lnTo>
                        <a:lnTo>
                          <a:pt x="21" y="23"/>
                        </a:lnTo>
                        <a:lnTo>
                          <a:pt x="22" y="19"/>
                        </a:lnTo>
                        <a:lnTo>
                          <a:pt x="24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40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4" y="45"/>
                        </a:lnTo>
                        <a:lnTo>
                          <a:pt x="42" y="55"/>
                        </a:lnTo>
                        <a:lnTo>
                          <a:pt x="40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56" name="Freeform 36"/>
                  <p:cNvSpPr>
                    <a:spLocks/>
                  </p:cNvSpPr>
                  <p:nvPr/>
                </p:nvSpPr>
                <p:spPr bwMode="auto">
                  <a:xfrm>
                    <a:off x="3040" y="2315"/>
                    <a:ext cx="46" cy="66"/>
                  </a:xfrm>
                  <a:custGeom>
                    <a:avLst/>
                    <a:gdLst>
                      <a:gd name="T0" fmla="*/ 36 w 46"/>
                      <a:gd name="T1" fmla="*/ 65 h 66"/>
                      <a:gd name="T2" fmla="*/ 30 w 46"/>
                      <a:gd name="T3" fmla="*/ 64 h 66"/>
                      <a:gd name="T4" fmla="*/ 26 w 46"/>
                      <a:gd name="T5" fmla="*/ 58 h 66"/>
                      <a:gd name="T6" fmla="*/ 23 w 46"/>
                      <a:gd name="T7" fmla="*/ 52 h 66"/>
                      <a:gd name="T8" fmla="*/ 23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1 w 46"/>
                      <a:gd name="T23" fmla="*/ 36 h 66"/>
                      <a:gd name="T24" fmla="*/ 0 w 46"/>
                      <a:gd name="T25" fmla="*/ 32 h 66"/>
                      <a:gd name="T26" fmla="*/ 1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3 w 46"/>
                      <a:gd name="T41" fmla="*/ 19 h 66"/>
                      <a:gd name="T42" fmla="*/ 23 w 46"/>
                      <a:gd name="T43" fmla="*/ 11 h 66"/>
                      <a:gd name="T44" fmla="*/ 26 w 46"/>
                      <a:gd name="T45" fmla="*/ 6 h 66"/>
                      <a:gd name="T46" fmla="*/ 30 w 46"/>
                      <a:gd name="T47" fmla="*/ 1 h 66"/>
                      <a:gd name="T48" fmla="*/ 36 w 46"/>
                      <a:gd name="T49" fmla="*/ 0 h 66"/>
                      <a:gd name="T50" fmla="*/ 41 w 46"/>
                      <a:gd name="T51" fmla="*/ 3 h 66"/>
                      <a:gd name="T52" fmla="*/ 43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3 w 46"/>
                      <a:gd name="T61" fmla="*/ 55 h 66"/>
                      <a:gd name="T62" fmla="*/ 41 w 46"/>
                      <a:gd name="T63" fmla="*/ 62 h 66"/>
                      <a:gd name="T64" fmla="*/ 36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6" y="65"/>
                        </a:moveTo>
                        <a:lnTo>
                          <a:pt x="30" y="64"/>
                        </a:lnTo>
                        <a:lnTo>
                          <a:pt x="26" y="58"/>
                        </a:lnTo>
                        <a:lnTo>
                          <a:pt x="23" y="52"/>
                        </a:lnTo>
                        <a:lnTo>
                          <a:pt x="23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1" y="36"/>
                        </a:lnTo>
                        <a:lnTo>
                          <a:pt x="0" y="32"/>
                        </a:lnTo>
                        <a:lnTo>
                          <a:pt x="1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3" y="19"/>
                        </a:lnTo>
                        <a:lnTo>
                          <a:pt x="23" y="11"/>
                        </a:lnTo>
                        <a:lnTo>
                          <a:pt x="26" y="6"/>
                        </a:lnTo>
                        <a:lnTo>
                          <a:pt x="30" y="1"/>
                        </a:lnTo>
                        <a:lnTo>
                          <a:pt x="36" y="0"/>
                        </a:lnTo>
                        <a:lnTo>
                          <a:pt x="41" y="3"/>
                        </a:lnTo>
                        <a:lnTo>
                          <a:pt x="43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3" y="55"/>
                        </a:lnTo>
                        <a:lnTo>
                          <a:pt x="41" y="62"/>
                        </a:lnTo>
                        <a:lnTo>
                          <a:pt x="36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57" name="Freeform 37"/>
                  <p:cNvSpPr>
                    <a:spLocks/>
                  </p:cNvSpPr>
                  <p:nvPr/>
                </p:nvSpPr>
                <p:spPr bwMode="auto">
                  <a:xfrm>
                    <a:off x="3104" y="2315"/>
                    <a:ext cx="46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3 w 46"/>
                      <a:gd name="T7" fmla="*/ 52 h 66"/>
                      <a:gd name="T8" fmla="*/ 22 w 46"/>
                      <a:gd name="T9" fmla="*/ 45 h 66"/>
                      <a:gd name="T10" fmla="*/ 20 w 46"/>
                      <a:gd name="T11" fmla="*/ 40 h 66"/>
                      <a:gd name="T12" fmla="*/ 19 w 46"/>
                      <a:gd name="T13" fmla="*/ 39 h 66"/>
                      <a:gd name="T14" fmla="*/ 14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4 w 46"/>
                      <a:gd name="T35" fmla="*/ 26 h 66"/>
                      <a:gd name="T36" fmla="*/ 19 w 46"/>
                      <a:gd name="T37" fmla="*/ 26 h 66"/>
                      <a:gd name="T38" fmla="*/ 20 w 46"/>
                      <a:gd name="T39" fmla="*/ 23 h 66"/>
                      <a:gd name="T40" fmla="*/ 22 w 46"/>
                      <a:gd name="T41" fmla="*/ 19 h 66"/>
                      <a:gd name="T42" fmla="*/ 23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39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3 w 46"/>
                      <a:gd name="T59" fmla="*/ 45 h 66"/>
                      <a:gd name="T60" fmla="*/ 42 w 46"/>
                      <a:gd name="T61" fmla="*/ 55 h 66"/>
                      <a:gd name="T62" fmla="*/ 39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3" y="52"/>
                        </a:lnTo>
                        <a:lnTo>
                          <a:pt x="22" y="45"/>
                        </a:lnTo>
                        <a:lnTo>
                          <a:pt x="20" y="40"/>
                        </a:lnTo>
                        <a:lnTo>
                          <a:pt x="19" y="39"/>
                        </a:lnTo>
                        <a:lnTo>
                          <a:pt x="14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4" y="26"/>
                        </a:lnTo>
                        <a:lnTo>
                          <a:pt x="19" y="26"/>
                        </a:lnTo>
                        <a:lnTo>
                          <a:pt x="20" y="23"/>
                        </a:lnTo>
                        <a:lnTo>
                          <a:pt x="22" y="19"/>
                        </a:lnTo>
                        <a:lnTo>
                          <a:pt x="23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39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3" y="45"/>
                        </a:lnTo>
                        <a:lnTo>
                          <a:pt x="42" y="55"/>
                        </a:lnTo>
                        <a:lnTo>
                          <a:pt x="39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58" name="Freeform 38"/>
                  <p:cNvSpPr>
                    <a:spLocks/>
                  </p:cNvSpPr>
                  <p:nvPr/>
                </p:nvSpPr>
                <p:spPr bwMode="auto">
                  <a:xfrm>
                    <a:off x="3166" y="2315"/>
                    <a:ext cx="46" cy="66"/>
                  </a:xfrm>
                  <a:custGeom>
                    <a:avLst/>
                    <a:gdLst>
                      <a:gd name="T0" fmla="*/ 37 w 46"/>
                      <a:gd name="T1" fmla="*/ 65 h 66"/>
                      <a:gd name="T2" fmla="*/ 31 w 46"/>
                      <a:gd name="T3" fmla="*/ 64 h 66"/>
                      <a:gd name="T4" fmla="*/ 27 w 46"/>
                      <a:gd name="T5" fmla="*/ 58 h 66"/>
                      <a:gd name="T6" fmla="*/ 24 w 46"/>
                      <a:gd name="T7" fmla="*/ 52 h 66"/>
                      <a:gd name="T8" fmla="*/ 24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1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2 w 46"/>
                      <a:gd name="T23" fmla="*/ 36 h 66"/>
                      <a:gd name="T24" fmla="*/ 0 w 46"/>
                      <a:gd name="T25" fmla="*/ 32 h 66"/>
                      <a:gd name="T26" fmla="*/ 2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1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4 w 46"/>
                      <a:gd name="T41" fmla="*/ 19 h 66"/>
                      <a:gd name="T42" fmla="*/ 24 w 46"/>
                      <a:gd name="T43" fmla="*/ 11 h 66"/>
                      <a:gd name="T44" fmla="*/ 27 w 46"/>
                      <a:gd name="T45" fmla="*/ 6 h 66"/>
                      <a:gd name="T46" fmla="*/ 31 w 46"/>
                      <a:gd name="T47" fmla="*/ 1 h 66"/>
                      <a:gd name="T48" fmla="*/ 37 w 46"/>
                      <a:gd name="T49" fmla="*/ 0 h 66"/>
                      <a:gd name="T50" fmla="*/ 41 w 46"/>
                      <a:gd name="T51" fmla="*/ 3 h 66"/>
                      <a:gd name="T52" fmla="*/ 44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4 w 46"/>
                      <a:gd name="T61" fmla="*/ 55 h 66"/>
                      <a:gd name="T62" fmla="*/ 41 w 46"/>
                      <a:gd name="T63" fmla="*/ 62 h 66"/>
                      <a:gd name="T64" fmla="*/ 37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7" y="65"/>
                        </a:moveTo>
                        <a:lnTo>
                          <a:pt x="31" y="64"/>
                        </a:lnTo>
                        <a:lnTo>
                          <a:pt x="27" y="58"/>
                        </a:lnTo>
                        <a:lnTo>
                          <a:pt x="24" y="52"/>
                        </a:lnTo>
                        <a:lnTo>
                          <a:pt x="24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1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2" y="36"/>
                        </a:lnTo>
                        <a:lnTo>
                          <a:pt x="0" y="32"/>
                        </a:lnTo>
                        <a:lnTo>
                          <a:pt x="2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1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4" y="19"/>
                        </a:lnTo>
                        <a:lnTo>
                          <a:pt x="24" y="11"/>
                        </a:lnTo>
                        <a:lnTo>
                          <a:pt x="27" y="6"/>
                        </a:lnTo>
                        <a:lnTo>
                          <a:pt x="31" y="1"/>
                        </a:lnTo>
                        <a:lnTo>
                          <a:pt x="37" y="0"/>
                        </a:lnTo>
                        <a:lnTo>
                          <a:pt x="41" y="3"/>
                        </a:lnTo>
                        <a:lnTo>
                          <a:pt x="44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4" y="55"/>
                        </a:lnTo>
                        <a:lnTo>
                          <a:pt x="41" y="62"/>
                        </a:lnTo>
                        <a:lnTo>
                          <a:pt x="37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59" name="Freeform 39"/>
                  <p:cNvSpPr>
                    <a:spLocks/>
                  </p:cNvSpPr>
                  <p:nvPr/>
                </p:nvSpPr>
                <p:spPr bwMode="auto">
                  <a:xfrm>
                    <a:off x="2943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50 w 71"/>
                      <a:gd name="T5" fmla="*/ 57 h 126"/>
                      <a:gd name="T6" fmla="*/ 56 w 71"/>
                      <a:gd name="T7" fmla="*/ 54 h 126"/>
                      <a:gd name="T8" fmla="*/ 59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3 w 71"/>
                      <a:gd name="T15" fmla="*/ 26 h 126"/>
                      <a:gd name="T16" fmla="*/ 45 w 71"/>
                      <a:gd name="T17" fmla="*/ 29 h 126"/>
                      <a:gd name="T18" fmla="*/ 43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1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2 w 71"/>
                      <a:gd name="T39" fmla="*/ 58 h 126"/>
                      <a:gd name="T40" fmla="*/ 2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1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3 w 71"/>
                      <a:gd name="T61" fmla="*/ 101 h 126"/>
                      <a:gd name="T62" fmla="*/ 45 w 71"/>
                      <a:gd name="T63" fmla="*/ 98 h 126"/>
                      <a:gd name="T64" fmla="*/ 53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9 w 71"/>
                      <a:gd name="T71" fmla="*/ 83 h 126"/>
                      <a:gd name="T72" fmla="*/ 56 w 71"/>
                      <a:gd name="T73" fmla="*/ 71 h 126"/>
                      <a:gd name="T74" fmla="*/ 50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0" y="57"/>
                        </a:lnTo>
                        <a:lnTo>
                          <a:pt x="54" y="57"/>
                        </a:lnTo>
                        <a:lnTo>
                          <a:pt x="56" y="54"/>
                        </a:lnTo>
                        <a:lnTo>
                          <a:pt x="57" y="50"/>
                        </a:lnTo>
                        <a:lnTo>
                          <a:pt x="59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9" y="28"/>
                        </a:lnTo>
                        <a:lnTo>
                          <a:pt x="53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3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3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7" y="16"/>
                        </a:lnTo>
                        <a:lnTo>
                          <a:pt x="25" y="21"/>
                        </a:lnTo>
                        <a:lnTo>
                          <a:pt x="24" y="26"/>
                        </a:lnTo>
                        <a:lnTo>
                          <a:pt x="19" y="29"/>
                        </a:lnTo>
                        <a:lnTo>
                          <a:pt x="15" y="31"/>
                        </a:lnTo>
                        <a:lnTo>
                          <a:pt x="11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1" y="95"/>
                        </a:lnTo>
                        <a:lnTo>
                          <a:pt x="15" y="96"/>
                        </a:lnTo>
                        <a:lnTo>
                          <a:pt x="19" y="98"/>
                        </a:lnTo>
                        <a:lnTo>
                          <a:pt x="24" y="101"/>
                        </a:lnTo>
                        <a:lnTo>
                          <a:pt x="25" y="105"/>
                        </a:lnTo>
                        <a:lnTo>
                          <a:pt x="27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3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3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3" y="99"/>
                        </a:lnTo>
                        <a:lnTo>
                          <a:pt x="59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9" y="83"/>
                        </a:lnTo>
                        <a:lnTo>
                          <a:pt x="57" y="76"/>
                        </a:lnTo>
                        <a:lnTo>
                          <a:pt x="56" y="71"/>
                        </a:lnTo>
                        <a:lnTo>
                          <a:pt x="54" y="70"/>
                        </a:lnTo>
                        <a:lnTo>
                          <a:pt x="50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60" name="Freeform 40"/>
                  <p:cNvSpPr>
                    <a:spLocks/>
                  </p:cNvSpPr>
                  <p:nvPr/>
                </p:nvSpPr>
                <p:spPr bwMode="auto">
                  <a:xfrm>
                    <a:off x="3005" y="2284"/>
                    <a:ext cx="72" cy="126"/>
                  </a:xfrm>
                  <a:custGeom>
                    <a:avLst/>
                    <a:gdLst>
                      <a:gd name="T0" fmla="*/ 36 w 72"/>
                      <a:gd name="T1" fmla="*/ 58 h 126"/>
                      <a:gd name="T2" fmla="*/ 41 w 72"/>
                      <a:gd name="T3" fmla="*/ 54 h 126"/>
                      <a:gd name="T4" fmla="*/ 51 w 72"/>
                      <a:gd name="T5" fmla="*/ 57 h 126"/>
                      <a:gd name="T6" fmla="*/ 57 w 72"/>
                      <a:gd name="T7" fmla="*/ 54 h 126"/>
                      <a:gd name="T8" fmla="*/ 58 w 72"/>
                      <a:gd name="T9" fmla="*/ 42 h 126"/>
                      <a:gd name="T10" fmla="*/ 65 w 72"/>
                      <a:gd name="T11" fmla="*/ 32 h 126"/>
                      <a:gd name="T12" fmla="*/ 65 w 72"/>
                      <a:gd name="T13" fmla="*/ 28 h 126"/>
                      <a:gd name="T14" fmla="*/ 54 w 72"/>
                      <a:gd name="T15" fmla="*/ 26 h 126"/>
                      <a:gd name="T16" fmla="*/ 46 w 72"/>
                      <a:gd name="T17" fmla="*/ 29 h 126"/>
                      <a:gd name="T18" fmla="*/ 44 w 72"/>
                      <a:gd name="T19" fmla="*/ 25 h 126"/>
                      <a:gd name="T20" fmla="*/ 45 w 72"/>
                      <a:gd name="T21" fmla="*/ 15 h 126"/>
                      <a:gd name="T22" fmla="*/ 38 w 72"/>
                      <a:gd name="T23" fmla="*/ 2 h 126"/>
                      <a:gd name="T24" fmla="*/ 28 w 72"/>
                      <a:gd name="T25" fmla="*/ 2 h 126"/>
                      <a:gd name="T26" fmla="*/ 26 w 72"/>
                      <a:gd name="T27" fmla="*/ 10 h 126"/>
                      <a:gd name="T28" fmla="*/ 26 w 72"/>
                      <a:gd name="T29" fmla="*/ 21 h 126"/>
                      <a:gd name="T30" fmla="*/ 20 w 72"/>
                      <a:gd name="T31" fmla="*/ 29 h 126"/>
                      <a:gd name="T32" fmla="*/ 12 w 72"/>
                      <a:gd name="T33" fmla="*/ 32 h 126"/>
                      <a:gd name="T34" fmla="*/ 7 w 72"/>
                      <a:gd name="T35" fmla="*/ 40 h 126"/>
                      <a:gd name="T36" fmla="*/ 6 w 72"/>
                      <a:gd name="T37" fmla="*/ 53 h 126"/>
                      <a:gd name="T38" fmla="*/ 1 w 72"/>
                      <a:gd name="T39" fmla="*/ 58 h 126"/>
                      <a:gd name="T40" fmla="*/ 1 w 72"/>
                      <a:gd name="T41" fmla="*/ 67 h 126"/>
                      <a:gd name="T42" fmla="*/ 6 w 72"/>
                      <a:gd name="T43" fmla="*/ 73 h 126"/>
                      <a:gd name="T44" fmla="*/ 7 w 72"/>
                      <a:gd name="T45" fmla="*/ 86 h 126"/>
                      <a:gd name="T46" fmla="*/ 12 w 72"/>
                      <a:gd name="T47" fmla="*/ 95 h 126"/>
                      <a:gd name="T48" fmla="*/ 20 w 72"/>
                      <a:gd name="T49" fmla="*/ 98 h 126"/>
                      <a:gd name="T50" fmla="*/ 26 w 72"/>
                      <a:gd name="T51" fmla="*/ 105 h 126"/>
                      <a:gd name="T52" fmla="*/ 26 w 72"/>
                      <a:gd name="T53" fmla="*/ 115 h 126"/>
                      <a:gd name="T54" fmla="*/ 28 w 72"/>
                      <a:gd name="T55" fmla="*/ 124 h 126"/>
                      <a:gd name="T56" fmla="*/ 38 w 72"/>
                      <a:gd name="T57" fmla="*/ 124 h 126"/>
                      <a:gd name="T58" fmla="*/ 45 w 72"/>
                      <a:gd name="T59" fmla="*/ 112 h 126"/>
                      <a:gd name="T60" fmla="*/ 44 w 72"/>
                      <a:gd name="T61" fmla="*/ 101 h 126"/>
                      <a:gd name="T62" fmla="*/ 46 w 72"/>
                      <a:gd name="T63" fmla="*/ 98 h 126"/>
                      <a:gd name="T64" fmla="*/ 54 w 72"/>
                      <a:gd name="T65" fmla="*/ 99 h 126"/>
                      <a:gd name="T66" fmla="*/ 65 w 72"/>
                      <a:gd name="T67" fmla="*/ 99 h 126"/>
                      <a:gd name="T68" fmla="*/ 65 w 72"/>
                      <a:gd name="T69" fmla="*/ 95 h 126"/>
                      <a:gd name="T70" fmla="*/ 58 w 72"/>
                      <a:gd name="T71" fmla="*/ 83 h 126"/>
                      <a:gd name="T72" fmla="*/ 57 w 72"/>
                      <a:gd name="T73" fmla="*/ 71 h 126"/>
                      <a:gd name="T74" fmla="*/ 51 w 72"/>
                      <a:gd name="T75" fmla="*/ 70 h 126"/>
                      <a:gd name="T76" fmla="*/ 41 w 72"/>
                      <a:gd name="T77" fmla="*/ 71 h 126"/>
                      <a:gd name="T78" fmla="*/ 36 w 72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2"/>
                      <a:gd name="T121" fmla="*/ 0 h 126"/>
                      <a:gd name="T122" fmla="*/ 72 w 72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2" h="126">
                        <a:moveTo>
                          <a:pt x="35" y="63"/>
                        </a:moveTo>
                        <a:lnTo>
                          <a:pt x="36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8" y="50"/>
                        </a:lnTo>
                        <a:lnTo>
                          <a:pt x="58" y="42"/>
                        </a:lnTo>
                        <a:lnTo>
                          <a:pt x="61" y="37"/>
                        </a:lnTo>
                        <a:lnTo>
                          <a:pt x="65" y="32"/>
                        </a:lnTo>
                        <a:lnTo>
                          <a:pt x="71" y="31"/>
                        </a:lnTo>
                        <a:lnTo>
                          <a:pt x="65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49" y="28"/>
                        </a:lnTo>
                        <a:lnTo>
                          <a:pt x="46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5" y="21"/>
                        </a:lnTo>
                        <a:lnTo>
                          <a:pt x="45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6" y="6"/>
                        </a:lnTo>
                        <a:lnTo>
                          <a:pt x="26" y="10"/>
                        </a:lnTo>
                        <a:lnTo>
                          <a:pt x="26" y="16"/>
                        </a:lnTo>
                        <a:lnTo>
                          <a:pt x="26" y="21"/>
                        </a:lnTo>
                        <a:lnTo>
                          <a:pt x="23" y="26"/>
                        </a:lnTo>
                        <a:lnTo>
                          <a:pt x="20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7" y="40"/>
                        </a:lnTo>
                        <a:lnTo>
                          <a:pt x="7" y="44"/>
                        </a:lnTo>
                        <a:lnTo>
                          <a:pt x="6" y="53"/>
                        </a:lnTo>
                        <a:lnTo>
                          <a:pt x="4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4" y="70"/>
                        </a:lnTo>
                        <a:lnTo>
                          <a:pt x="6" y="73"/>
                        </a:lnTo>
                        <a:lnTo>
                          <a:pt x="7" y="82"/>
                        </a:lnTo>
                        <a:lnTo>
                          <a:pt x="7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0" y="98"/>
                        </a:lnTo>
                        <a:lnTo>
                          <a:pt x="23" y="101"/>
                        </a:lnTo>
                        <a:lnTo>
                          <a:pt x="26" y="105"/>
                        </a:lnTo>
                        <a:lnTo>
                          <a:pt x="26" y="109"/>
                        </a:lnTo>
                        <a:lnTo>
                          <a:pt x="26" y="115"/>
                        </a:lnTo>
                        <a:lnTo>
                          <a:pt x="26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5" y="112"/>
                        </a:lnTo>
                        <a:lnTo>
                          <a:pt x="45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6" y="98"/>
                        </a:lnTo>
                        <a:lnTo>
                          <a:pt x="49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5" y="99"/>
                        </a:lnTo>
                        <a:lnTo>
                          <a:pt x="71" y="96"/>
                        </a:lnTo>
                        <a:lnTo>
                          <a:pt x="65" y="95"/>
                        </a:lnTo>
                        <a:lnTo>
                          <a:pt x="61" y="89"/>
                        </a:lnTo>
                        <a:lnTo>
                          <a:pt x="58" y="83"/>
                        </a:lnTo>
                        <a:lnTo>
                          <a:pt x="58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6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61" name="Freeform 41"/>
                  <p:cNvSpPr>
                    <a:spLocks/>
                  </p:cNvSpPr>
                  <p:nvPr/>
                </p:nvSpPr>
                <p:spPr bwMode="auto">
                  <a:xfrm>
                    <a:off x="3070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49 w 71"/>
                      <a:gd name="T5" fmla="*/ 57 h 126"/>
                      <a:gd name="T6" fmla="*/ 55 w 71"/>
                      <a:gd name="T7" fmla="*/ 54 h 126"/>
                      <a:gd name="T8" fmla="*/ 58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2 w 71"/>
                      <a:gd name="T15" fmla="*/ 26 h 126"/>
                      <a:gd name="T16" fmla="*/ 45 w 71"/>
                      <a:gd name="T17" fmla="*/ 29 h 126"/>
                      <a:gd name="T18" fmla="*/ 42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0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1 w 71"/>
                      <a:gd name="T39" fmla="*/ 58 h 126"/>
                      <a:gd name="T40" fmla="*/ 1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0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2 w 71"/>
                      <a:gd name="T61" fmla="*/ 101 h 126"/>
                      <a:gd name="T62" fmla="*/ 45 w 71"/>
                      <a:gd name="T63" fmla="*/ 98 h 126"/>
                      <a:gd name="T64" fmla="*/ 52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8 w 71"/>
                      <a:gd name="T71" fmla="*/ 83 h 126"/>
                      <a:gd name="T72" fmla="*/ 55 w 71"/>
                      <a:gd name="T73" fmla="*/ 71 h 126"/>
                      <a:gd name="T74" fmla="*/ 49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49" y="57"/>
                        </a:lnTo>
                        <a:lnTo>
                          <a:pt x="54" y="57"/>
                        </a:lnTo>
                        <a:lnTo>
                          <a:pt x="55" y="54"/>
                        </a:lnTo>
                        <a:lnTo>
                          <a:pt x="57" y="50"/>
                        </a:lnTo>
                        <a:lnTo>
                          <a:pt x="58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8" y="28"/>
                        </a:lnTo>
                        <a:lnTo>
                          <a:pt x="52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2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2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6" y="16"/>
                        </a:lnTo>
                        <a:lnTo>
                          <a:pt x="25" y="21"/>
                        </a:lnTo>
                        <a:lnTo>
                          <a:pt x="23" y="26"/>
                        </a:lnTo>
                        <a:lnTo>
                          <a:pt x="19" y="29"/>
                        </a:lnTo>
                        <a:lnTo>
                          <a:pt x="14" y="31"/>
                        </a:lnTo>
                        <a:lnTo>
                          <a:pt x="10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0" y="95"/>
                        </a:lnTo>
                        <a:lnTo>
                          <a:pt x="14" y="96"/>
                        </a:lnTo>
                        <a:lnTo>
                          <a:pt x="19" y="98"/>
                        </a:lnTo>
                        <a:lnTo>
                          <a:pt x="23" y="101"/>
                        </a:lnTo>
                        <a:lnTo>
                          <a:pt x="25" y="105"/>
                        </a:lnTo>
                        <a:lnTo>
                          <a:pt x="26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2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2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2" y="99"/>
                        </a:lnTo>
                        <a:lnTo>
                          <a:pt x="58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8" y="83"/>
                        </a:lnTo>
                        <a:lnTo>
                          <a:pt x="57" y="76"/>
                        </a:lnTo>
                        <a:lnTo>
                          <a:pt x="55" y="71"/>
                        </a:lnTo>
                        <a:lnTo>
                          <a:pt x="54" y="70"/>
                        </a:lnTo>
                        <a:lnTo>
                          <a:pt x="49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62" name="Freeform 42"/>
                  <p:cNvSpPr>
                    <a:spLocks/>
                  </p:cNvSpPr>
                  <p:nvPr/>
                </p:nvSpPr>
                <p:spPr bwMode="auto">
                  <a:xfrm>
                    <a:off x="3132" y="2284"/>
                    <a:ext cx="74" cy="126"/>
                  </a:xfrm>
                  <a:custGeom>
                    <a:avLst/>
                    <a:gdLst>
                      <a:gd name="T0" fmla="*/ 37 w 73"/>
                      <a:gd name="T1" fmla="*/ 58 h 126"/>
                      <a:gd name="T2" fmla="*/ 41 w 73"/>
                      <a:gd name="T3" fmla="*/ 54 h 126"/>
                      <a:gd name="T4" fmla="*/ 51 w 73"/>
                      <a:gd name="T5" fmla="*/ 57 h 126"/>
                      <a:gd name="T6" fmla="*/ 57 w 73"/>
                      <a:gd name="T7" fmla="*/ 54 h 126"/>
                      <a:gd name="T8" fmla="*/ 59 w 73"/>
                      <a:gd name="T9" fmla="*/ 42 h 126"/>
                      <a:gd name="T10" fmla="*/ 66 w 73"/>
                      <a:gd name="T11" fmla="*/ 32 h 126"/>
                      <a:gd name="T12" fmla="*/ 66 w 73"/>
                      <a:gd name="T13" fmla="*/ 28 h 126"/>
                      <a:gd name="T14" fmla="*/ 54 w 73"/>
                      <a:gd name="T15" fmla="*/ 26 h 126"/>
                      <a:gd name="T16" fmla="*/ 47 w 73"/>
                      <a:gd name="T17" fmla="*/ 29 h 126"/>
                      <a:gd name="T18" fmla="*/ 44 w 73"/>
                      <a:gd name="T19" fmla="*/ 25 h 126"/>
                      <a:gd name="T20" fmla="*/ 46 w 73"/>
                      <a:gd name="T21" fmla="*/ 15 h 126"/>
                      <a:gd name="T22" fmla="*/ 38 w 73"/>
                      <a:gd name="T23" fmla="*/ 2 h 126"/>
                      <a:gd name="T24" fmla="*/ 28 w 73"/>
                      <a:gd name="T25" fmla="*/ 2 h 126"/>
                      <a:gd name="T26" fmla="*/ 27 w 73"/>
                      <a:gd name="T27" fmla="*/ 10 h 126"/>
                      <a:gd name="T28" fmla="*/ 27 w 73"/>
                      <a:gd name="T29" fmla="*/ 21 h 126"/>
                      <a:gd name="T30" fmla="*/ 21 w 73"/>
                      <a:gd name="T31" fmla="*/ 29 h 126"/>
                      <a:gd name="T32" fmla="*/ 12 w 73"/>
                      <a:gd name="T33" fmla="*/ 32 h 126"/>
                      <a:gd name="T34" fmla="*/ 8 w 73"/>
                      <a:gd name="T35" fmla="*/ 40 h 126"/>
                      <a:gd name="T36" fmla="*/ 6 w 73"/>
                      <a:gd name="T37" fmla="*/ 53 h 126"/>
                      <a:gd name="T38" fmla="*/ 2 w 73"/>
                      <a:gd name="T39" fmla="*/ 58 h 126"/>
                      <a:gd name="T40" fmla="*/ 2 w 73"/>
                      <a:gd name="T41" fmla="*/ 67 h 126"/>
                      <a:gd name="T42" fmla="*/ 6 w 73"/>
                      <a:gd name="T43" fmla="*/ 73 h 126"/>
                      <a:gd name="T44" fmla="*/ 8 w 73"/>
                      <a:gd name="T45" fmla="*/ 86 h 126"/>
                      <a:gd name="T46" fmla="*/ 12 w 73"/>
                      <a:gd name="T47" fmla="*/ 95 h 126"/>
                      <a:gd name="T48" fmla="*/ 21 w 73"/>
                      <a:gd name="T49" fmla="*/ 98 h 126"/>
                      <a:gd name="T50" fmla="*/ 27 w 73"/>
                      <a:gd name="T51" fmla="*/ 105 h 126"/>
                      <a:gd name="T52" fmla="*/ 27 w 73"/>
                      <a:gd name="T53" fmla="*/ 115 h 126"/>
                      <a:gd name="T54" fmla="*/ 28 w 73"/>
                      <a:gd name="T55" fmla="*/ 124 h 126"/>
                      <a:gd name="T56" fmla="*/ 38 w 73"/>
                      <a:gd name="T57" fmla="*/ 124 h 126"/>
                      <a:gd name="T58" fmla="*/ 46 w 73"/>
                      <a:gd name="T59" fmla="*/ 112 h 126"/>
                      <a:gd name="T60" fmla="*/ 44 w 73"/>
                      <a:gd name="T61" fmla="*/ 101 h 126"/>
                      <a:gd name="T62" fmla="*/ 47 w 73"/>
                      <a:gd name="T63" fmla="*/ 98 h 126"/>
                      <a:gd name="T64" fmla="*/ 54 w 73"/>
                      <a:gd name="T65" fmla="*/ 99 h 126"/>
                      <a:gd name="T66" fmla="*/ 66 w 73"/>
                      <a:gd name="T67" fmla="*/ 99 h 126"/>
                      <a:gd name="T68" fmla="*/ 66 w 73"/>
                      <a:gd name="T69" fmla="*/ 95 h 126"/>
                      <a:gd name="T70" fmla="*/ 59 w 73"/>
                      <a:gd name="T71" fmla="*/ 83 h 126"/>
                      <a:gd name="T72" fmla="*/ 57 w 73"/>
                      <a:gd name="T73" fmla="*/ 71 h 126"/>
                      <a:gd name="T74" fmla="*/ 51 w 73"/>
                      <a:gd name="T75" fmla="*/ 70 h 126"/>
                      <a:gd name="T76" fmla="*/ 41 w 73"/>
                      <a:gd name="T77" fmla="*/ 71 h 126"/>
                      <a:gd name="T78" fmla="*/ 37 w 73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3"/>
                      <a:gd name="T121" fmla="*/ 0 h 126"/>
                      <a:gd name="T122" fmla="*/ 73 w 73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3" h="126">
                        <a:moveTo>
                          <a:pt x="35" y="63"/>
                        </a:moveTo>
                        <a:lnTo>
                          <a:pt x="37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6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9" y="50"/>
                        </a:lnTo>
                        <a:lnTo>
                          <a:pt x="59" y="42"/>
                        </a:lnTo>
                        <a:lnTo>
                          <a:pt x="62" y="37"/>
                        </a:lnTo>
                        <a:lnTo>
                          <a:pt x="66" y="32"/>
                        </a:lnTo>
                        <a:lnTo>
                          <a:pt x="72" y="31"/>
                        </a:lnTo>
                        <a:lnTo>
                          <a:pt x="66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50" y="28"/>
                        </a:lnTo>
                        <a:lnTo>
                          <a:pt x="47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6" y="21"/>
                        </a:lnTo>
                        <a:lnTo>
                          <a:pt x="46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7" y="6"/>
                        </a:lnTo>
                        <a:lnTo>
                          <a:pt x="27" y="10"/>
                        </a:lnTo>
                        <a:lnTo>
                          <a:pt x="27" y="16"/>
                        </a:lnTo>
                        <a:lnTo>
                          <a:pt x="27" y="21"/>
                        </a:lnTo>
                        <a:lnTo>
                          <a:pt x="24" y="26"/>
                        </a:lnTo>
                        <a:lnTo>
                          <a:pt x="21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8" y="40"/>
                        </a:lnTo>
                        <a:lnTo>
                          <a:pt x="8" y="44"/>
                        </a:lnTo>
                        <a:lnTo>
                          <a:pt x="6" y="53"/>
                        </a:lnTo>
                        <a:lnTo>
                          <a:pt x="5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5" y="70"/>
                        </a:lnTo>
                        <a:lnTo>
                          <a:pt x="6" y="73"/>
                        </a:lnTo>
                        <a:lnTo>
                          <a:pt x="8" y="82"/>
                        </a:lnTo>
                        <a:lnTo>
                          <a:pt x="8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1" y="98"/>
                        </a:lnTo>
                        <a:lnTo>
                          <a:pt x="24" y="101"/>
                        </a:lnTo>
                        <a:lnTo>
                          <a:pt x="27" y="105"/>
                        </a:lnTo>
                        <a:lnTo>
                          <a:pt x="27" y="109"/>
                        </a:lnTo>
                        <a:lnTo>
                          <a:pt x="27" y="115"/>
                        </a:lnTo>
                        <a:lnTo>
                          <a:pt x="27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6" y="112"/>
                        </a:lnTo>
                        <a:lnTo>
                          <a:pt x="46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7" y="98"/>
                        </a:lnTo>
                        <a:lnTo>
                          <a:pt x="50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6" y="99"/>
                        </a:lnTo>
                        <a:lnTo>
                          <a:pt x="72" y="96"/>
                        </a:lnTo>
                        <a:lnTo>
                          <a:pt x="66" y="95"/>
                        </a:lnTo>
                        <a:lnTo>
                          <a:pt x="62" y="89"/>
                        </a:lnTo>
                        <a:lnTo>
                          <a:pt x="59" y="83"/>
                        </a:lnTo>
                        <a:lnTo>
                          <a:pt x="59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6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7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</p:grpSp>
            <p:grpSp>
              <p:nvGrpSpPr>
                <p:cNvPr id="12" name="Group 43"/>
                <p:cNvGrpSpPr>
                  <a:grpSpLocks/>
                </p:cNvGrpSpPr>
                <p:nvPr/>
              </p:nvGrpSpPr>
              <p:grpSpPr bwMode="auto">
                <a:xfrm>
                  <a:off x="3373" y="2067"/>
                  <a:ext cx="282" cy="97"/>
                  <a:chOff x="3196" y="2284"/>
                  <a:chExt cx="269" cy="126"/>
                </a:xfrm>
              </p:grpSpPr>
              <p:sp>
                <p:nvSpPr>
                  <p:cNvPr id="147" name="Freeform 44"/>
                  <p:cNvSpPr>
                    <a:spLocks/>
                  </p:cNvSpPr>
                  <p:nvPr/>
                </p:nvSpPr>
                <p:spPr bwMode="auto">
                  <a:xfrm>
                    <a:off x="3230" y="2315"/>
                    <a:ext cx="46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4 w 46"/>
                      <a:gd name="T7" fmla="*/ 52 h 66"/>
                      <a:gd name="T8" fmla="*/ 22 w 46"/>
                      <a:gd name="T9" fmla="*/ 45 h 66"/>
                      <a:gd name="T10" fmla="*/ 21 w 46"/>
                      <a:gd name="T11" fmla="*/ 40 h 66"/>
                      <a:gd name="T12" fmla="*/ 19 w 46"/>
                      <a:gd name="T13" fmla="*/ 39 h 66"/>
                      <a:gd name="T14" fmla="*/ 15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5 w 46"/>
                      <a:gd name="T35" fmla="*/ 26 h 66"/>
                      <a:gd name="T36" fmla="*/ 19 w 46"/>
                      <a:gd name="T37" fmla="*/ 26 h 66"/>
                      <a:gd name="T38" fmla="*/ 21 w 46"/>
                      <a:gd name="T39" fmla="*/ 23 h 66"/>
                      <a:gd name="T40" fmla="*/ 22 w 46"/>
                      <a:gd name="T41" fmla="*/ 19 h 66"/>
                      <a:gd name="T42" fmla="*/ 24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40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4 w 46"/>
                      <a:gd name="T59" fmla="*/ 45 h 66"/>
                      <a:gd name="T60" fmla="*/ 42 w 46"/>
                      <a:gd name="T61" fmla="*/ 55 h 66"/>
                      <a:gd name="T62" fmla="*/ 40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4" y="52"/>
                        </a:lnTo>
                        <a:lnTo>
                          <a:pt x="22" y="45"/>
                        </a:lnTo>
                        <a:lnTo>
                          <a:pt x="21" y="40"/>
                        </a:lnTo>
                        <a:lnTo>
                          <a:pt x="19" y="39"/>
                        </a:lnTo>
                        <a:lnTo>
                          <a:pt x="15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5" y="26"/>
                        </a:lnTo>
                        <a:lnTo>
                          <a:pt x="19" y="26"/>
                        </a:lnTo>
                        <a:lnTo>
                          <a:pt x="21" y="23"/>
                        </a:lnTo>
                        <a:lnTo>
                          <a:pt x="22" y="19"/>
                        </a:lnTo>
                        <a:lnTo>
                          <a:pt x="24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40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4" y="45"/>
                        </a:lnTo>
                        <a:lnTo>
                          <a:pt x="42" y="55"/>
                        </a:lnTo>
                        <a:lnTo>
                          <a:pt x="40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48" name="Freeform 45"/>
                  <p:cNvSpPr>
                    <a:spLocks/>
                  </p:cNvSpPr>
                  <p:nvPr/>
                </p:nvSpPr>
                <p:spPr bwMode="auto">
                  <a:xfrm>
                    <a:off x="3293" y="2315"/>
                    <a:ext cx="46" cy="66"/>
                  </a:xfrm>
                  <a:custGeom>
                    <a:avLst/>
                    <a:gdLst>
                      <a:gd name="T0" fmla="*/ 36 w 46"/>
                      <a:gd name="T1" fmla="*/ 65 h 66"/>
                      <a:gd name="T2" fmla="*/ 30 w 46"/>
                      <a:gd name="T3" fmla="*/ 64 h 66"/>
                      <a:gd name="T4" fmla="*/ 26 w 46"/>
                      <a:gd name="T5" fmla="*/ 58 h 66"/>
                      <a:gd name="T6" fmla="*/ 23 w 46"/>
                      <a:gd name="T7" fmla="*/ 52 h 66"/>
                      <a:gd name="T8" fmla="*/ 23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1 w 46"/>
                      <a:gd name="T23" fmla="*/ 36 h 66"/>
                      <a:gd name="T24" fmla="*/ 0 w 46"/>
                      <a:gd name="T25" fmla="*/ 32 h 66"/>
                      <a:gd name="T26" fmla="*/ 1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3 w 46"/>
                      <a:gd name="T41" fmla="*/ 19 h 66"/>
                      <a:gd name="T42" fmla="*/ 23 w 46"/>
                      <a:gd name="T43" fmla="*/ 11 h 66"/>
                      <a:gd name="T44" fmla="*/ 26 w 46"/>
                      <a:gd name="T45" fmla="*/ 6 h 66"/>
                      <a:gd name="T46" fmla="*/ 30 w 46"/>
                      <a:gd name="T47" fmla="*/ 1 h 66"/>
                      <a:gd name="T48" fmla="*/ 36 w 46"/>
                      <a:gd name="T49" fmla="*/ 0 h 66"/>
                      <a:gd name="T50" fmla="*/ 41 w 46"/>
                      <a:gd name="T51" fmla="*/ 3 h 66"/>
                      <a:gd name="T52" fmla="*/ 43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3 w 46"/>
                      <a:gd name="T61" fmla="*/ 55 h 66"/>
                      <a:gd name="T62" fmla="*/ 41 w 46"/>
                      <a:gd name="T63" fmla="*/ 62 h 66"/>
                      <a:gd name="T64" fmla="*/ 36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6" y="65"/>
                        </a:moveTo>
                        <a:lnTo>
                          <a:pt x="30" y="64"/>
                        </a:lnTo>
                        <a:lnTo>
                          <a:pt x="26" y="58"/>
                        </a:lnTo>
                        <a:lnTo>
                          <a:pt x="23" y="52"/>
                        </a:lnTo>
                        <a:lnTo>
                          <a:pt x="23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1" y="36"/>
                        </a:lnTo>
                        <a:lnTo>
                          <a:pt x="0" y="32"/>
                        </a:lnTo>
                        <a:lnTo>
                          <a:pt x="1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3" y="19"/>
                        </a:lnTo>
                        <a:lnTo>
                          <a:pt x="23" y="11"/>
                        </a:lnTo>
                        <a:lnTo>
                          <a:pt x="26" y="6"/>
                        </a:lnTo>
                        <a:lnTo>
                          <a:pt x="30" y="1"/>
                        </a:lnTo>
                        <a:lnTo>
                          <a:pt x="36" y="0"/>
                        </a:lnTo>
                        <a:lnTo>
                          <a:pt x="41" y="3"/>
                        </a:lnTo>
                        <a:lnTo>
                          <a:pt x="43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3" y="55"/>
                        </a:lnTo>
                        <a:lnTo>
                          <a:pt x="41" y="62"/>
                        </a:lnTo>
                        <a:lnTo>
                          <a:pt x="36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49" name="Freeform 46"/>
                  <p:cNvSpPr>
                    <a:spLocks/>
                  </p:cNvSpPr>
                  <p:nvPr/>
                </p:nvSpPr>
                <p:spPr bwMode="auto">
                  <a:xfrm>
                    <a:off x="3357" y="2315"/>
                    <a:ext cx="46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3 w 46"/>
                      <a:gd name="T7" fmla="*/ 52 h 66"/>
                      <a:gd name="T8" fmla="*/ 22 w 46"/>
                      <a:gd name="T9" fmla="*/ 45 h 66"/>
                      <a:gd name="T10" fmla="*/ 20 w 46"/>
                      <a:gd name="T11" fmla="*/ 40 h 66"/>
                      <a:gd name="T12" fmla="*/ 19 w 46"/>
                      <a:gd name="T13" fmla="*/ 39 h 66"/>
                      <a:gd name="T14" fmla="*/ 14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4 w 46"/>
                      <a:gd name="T35" fmla="*/ 26 h 66"/>
                      <a:gd name="T36" fmla="*/ 19 w 46"/>
                      <a:gd name="T37" fmla="*/ 26 h 66"/>
                      <a:gd name="T38" fmla="*/ 20 w 46"/>
                      <a:gd name="T39" fmla="*/ 23 h 66"/>
                      <a:gd name="T40" fmla="*/ 22 w 46"/>
                      <a:gd name="T41" fmla="*/ 19 h 66"/>
                      <a:gd name="T42" fmla="*/ 23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39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3 w 46"/>
                      <a:gd name="T59" fmla="*/ 45 h 66"/>
                      <a:gd name="T60" fmla="*/ 42 w 46"/>
                      <a:gd name="T61" fmla="*/ 55 h 66"/>
                      <a:gd name="T62" fmla="*/ 39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3" y="52"/>
                        </a:lnTo>
                        <a:lnTo>
                          <a:pt x="22" y="45"/>
                        </a:lnTo>
                        <a:lnTo>
                          <a:pt x="20" y="40"/>
                        </a:lnTo>
                        <a:lnTo>
                          <a:pt x="19" y="39"/>
                        </a:lnTo>
                        <a:lnTo>
                          <a:pt x="14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4" y="26"/>
                        </a:lnTo>
                        <a:lnTo>
                          <a:pt x="19" y="26"/>
                        </a:lnTo>
                        <a:lnTo>
                          <a:pt x="20" y="23"/>
                        </a:lnTo>
                        <a:lnTo>
                          <a:pt x="22" y="19"/>
                        </a:lnTo>
                        <a:lnTo>
                          <a:pt x="23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39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3" y="45"/>
                        </a:lnTo>
                        <a:lnTo>
                          <a:pt x="42" y="55"/>
                        </a:lnTo>
                        <a:lnTo>
                          <a:pt x="39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50" name="Freeform 47"/>
                  <p:cNvSpPr>
                    <a:spLocks/>
                  </p:cNvSpPr>
                  <p:nvPr/>
                </p:nvSpPr>
                <p:spPr bwMode="auto">
                  <a:xfrm>
                    <a:off x="3419" y="2315"/>
                    <a:ext cx="46" cy="66"/>
                  </a:xfrm>
                  <a:custGeom>
                    <a:avLst/>
                    <a:gdLst>
                      <a:gd name="T0" fmla="*/ 37 w 46"/>
                      <a:gd name="T1" fmla="*/ 65 h 66"/>
                      <a:gd name="T2" fmla="*/ 31 w 46"/>
                      <a:gd name="T3" fmla="*/ 64 h 66"/>
                      <a:gd name="T4" fmla="*/ 27 w 46"/>
                      <a:gd name="T5" fmla="*/ 58 h 66"/>
                      <a:gd name="T6" fmla="*/ 24 w 46"/>
                      <a:gd name="T7" fmla="*/ 52 h 66"/>
                      <a:gd name="T8" fmla="*/ 24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1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2 w 46"/>
                      <a:gd name="T23" fmla="*/ 36 h 66"/>
                      <a:gd name="T24" fmla="*/ 0 w 46"/>
                      <a:gd name="T25" fmla="*/ 32 h 66"/>
                      <a:gd name="T26" fmla="*/ 2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1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4 w 46"/>
                      <a:gd name="T41" fmla="*/ 19 h 66"/>
                      <a:gd name="T42" fmla="*/ 24 w 46"/>
                      <a:gd name="T43" fmla="*/ 11 h 66"/>
                      <a:gd name="T44" fmla="*/ 27 w 46"/>
                      <a:gd name="T45" fmla="*/ 6 h 66"/>
                      <a:gd name="T46" fmla="*/ 31 w 46"/>
                      <a:gd name="T47" fmla="*/ 1 h 66"/>
                      <a:gd name="T48" fmla="*/ 37 w 46"/>
                      <a:gd name="T49" fmla="*/ 0 h 66"/>
                      <a:gd name="T50" fmla="*/ 41 w 46"/>
                      <a:gd name="T51" fmla="*/ 3 h 66"/>
                      <a:gd name="T52" fmla="*/ 44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4 w 46"/>
                      <a:gd name="T61" fmla="*/ 55 h 66"/>
                      <a:gd name="T62" fmla="*/ 41 w 46"/>
                      <a:gd name="T63" fmla="*/ 62 h 66"/>
                      <a:gd name="T64" fmla="*/ 37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7" y="65"/>
                        </a:moveTo>
                        <a:lnTo>
                          <a:pt x="31" y="64"/>
                        </a:lnTo>
                        <a:lnTo>
                          <a:pt x="27" y="58"/>
                        </a:lnTo>
                        <a:lnTo>
                          <a:pt x="24" y="52"/>
                        </a:lnTo>
                        <a:lnTo>
                          <a:pt x="24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1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2" y="36"/>
                        </a:lnTo>
                        <a:lnTo>
                          <a:pt x="0" y="32"/>
                        </a:lnTo>
                        <a:lnTo>
                          <a:pt x="2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1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4" y="19"/>
                        </a:lnTo>
                        <a:lnTo>
                          <a:pt x="24" y="11"/>
                        </a:lnTo>
                        <a:lnTo>
                          <a:pt x="27" y="6"/>
                        </a:lnTo>
                        <a:lnTo>
                          <a:pt x="31" y="1"/>
                        </a:lnTo>
                        <a:lnTo>
                          <a:pt x="37" y="0"/>
                        </a:lnTo>
                        <a:lnTo>
                          <a:pt x="41" y="3"/>
                        </a:lnTo>
                        <a:lnTo>
                          <a:pt x="44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4" y="55"/>
                        </a:lnTo>
                        <a:lnTo>
                          <a:pt x="41" y="62"/>
                        </a:lnTo>
                        <a:lnTo>
                          <a:pt x="37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51" name="Freeform 48"/>
                  <p:cNvSpPr>
                    <a:spLocks/>
                  </p:cNvSpPr>
                  <p:nvPr/>
                </p:nvSpPr>
                <p:spPr bwMode="auto">
                  <a:xfrm>
                    <a:off x="3196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50 w 71"/>
                      <a:gd name="T5" fmla="*/ 57 h 126"/>
                      <a:gd name="T6" fmla="*/ 56 w 71"/>
                      <a:gd name="T7" fmla="*/ 54 h 126"/>
                      <a:gd name="T8" fmla="*/ 59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3 w 71"/>
                      <a:gd name="T15" fmla="*/ 26 h 126"/>
                      <a:gd name="T16" fmla="*/ 45 w 71"/>
                      <a:gd name="T17" fmla="*/ 29 h 126"/>
                      <a:gd name="T18" fmla="*/ 43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1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2 w 71"/>
                      <a:gd name="T39" fmla="*/ 58 h 126"/>
                      <a:gd name="T40" fmla="*/ 2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1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3 w 71"/>
                      <a:gd name="T61" fmla="*/ 101 h 126"/>
                      <a:gd name="T62" fmla="*/ 45 w 71"/>
                      <a:gd name="T63" fmla="*/ 98 h 126"/>
                      <a:gd name="T64" fmla="*/ 53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9 w 71"/>
                      <a:gd name="T71" fmla="*/ 83 h 126"/>
                      <a:gd name="T72" fmla="*/ 56 w 71"/>
                      <a:gd name="T73" fmla="*/ 71 h 126"/>
                      <a:gd name="T74" fmla="*/ 50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0" y="57"/>
                        </a:lnTo>
                        <a:lnTo>
                          <a:pt x="54" y="57"/>
                        </a:lnTo>
                        <a:lnTo>
                          <a:pt x="56" y="54"/>
                        </a:lnTo>
                        <a:lnTo>
                          <a:pt x="57" y="50"/>
                        </a:lnTo>
                        <a:lnTo>
                          <a:pt x="59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9" y="28"/>
                        </a:lnTo>
                        <a:lnTo>
                          <a:pt x="53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3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3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7" y="16"/>
                        </a:lnTo>
                        <a:lnTo>
                          <a:pt x="25" y="21"/>
                        </a:lnTo>
                        <a:lnTo>
                          <a:pt x="24" y="26"/>
                        </a:lnTo>
                        <a:lnTo>
                          <a:pt x="19" y="29"/>
                        </a:lnTo>
                        <a:lnTo>
                          <a:pt x="15" y="31"/>
                        </a:lnTo>
                        <a:lnTo>
                          <a:pt x="11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1" y="95"/>
                        </a:lnTo>
                        <a:lnTo>
                          <a:pt x="15" y="96"/>
                        </a:lnTo>
                        <a:lnTo>
                          <a:pt x="19" y="98"/>
                        </a:lnTo>
                        <a:lnTo>
                          <a:pt x="24" y="101"/>
                        </a:lnTo>
                        <a:lnTo>
                          <a:pt x="25" y="105"/>
                        </a:lnTo>
                        <a:lnTo>
                          <a:pt x="27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3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3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3" y="99"/>
                        </a:lnTo>
                        <a:lnTo>
                          <a:pt x="59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9" y="83"/>
                        </a:lnTo>
                        <a:lnTo>
                          <a:pt x="57" y="76"/>
                        </a:lnTo>
                        <a:lnTo>
                          <a:pt x="56" y="71"/>
                        </a:lnTo>
                        <a:lnTo>
                          <a:pt x="54" y="70"/>
                        </a:lnTo>
                        <a:lnTo>
                          <a:pt x="50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52" name="Freeform 49"/>
                  <p:cNvSpPr>
                    <a:spLocks/>
                  </p:cNvSpPr>
                  <p:nvPr/>
                </p:nvSpPr>
                <p:spPr bwMode="auto">
                  <a:xfrm>
                    <a:off x="3258" y="2284"/>
                    <a:ext cx="72" cy="126"/>
                  </a:xfrm>
                  <a:custGeom>
                    <a:avLst/>
                    <a:gdLst>
                      <a:gd name="T0" fmla="*/ 36 w 72"/>
                      <a:gd name="T1" fmla="*/ 58 h 126"/>
                      <a:gd name="T2" fmla="*/ 41 w 72"/>
                      <a:gd name="T3" fmla="*/ 54 h 126"/>
                      <a:gd name="T4" fmla="*/ 51 w 72"/>
                      <a:gd name="T5" fmla="*/ 57 h 126"/>
                      <a:gd name="T6" fmla="*/ 57 w 72"/>
                      <a:gd name="T7" fmla="*/ 54 h 126"/>
                      <a:gd name="T8" fmla="*/ 58 w 72"/>
                      <a:gd name="T9" fmla="*/ 42 h 126"/>
                      <a:gd name="T10" fmla="*/ 65 w 72"/>
                      <a:gd name="T11" fmla="*/ 32 h 126"/>
                      <a:gd name="T12" fmla="*/ 65 w 72"/>
                      <a:gd name="T13" fmla="*/ 28 h 126"/>
                      <a:gd name="T14" fmla="*/ 54 w 72"/>
                      <a:gd name="T15" fmla="*/ 26 h 126"/>
                      <a:gd name="T16" fmla="*/ 46 w 72"/>
                      <a:gd name="T17" fmla="*/ 29 h 126"/>
                      <a:gd name="T18" fmla="*/ 44 w 72"/>
                      <a:gd name="T19" fmla="*/ 25 h 126"/>
                      <a:gd name="T20" fmla="*/ 45 w 72"/>
                      <a:gd name="T21" fmla="*/ 15 h 126"/>
                      <a:gd name="T22" fmla="*/ 38 w 72"/>
                      <a:gd name="T23" fmla="*/ 2 h 126"/>
                      <a:gd name="T24" fmla="*/ 28 w 72"/>
                      <a:gd name="T25" fmla="*/ 2 h 126"/>
                      <a:gd name="T26" fmla="*/ 26 w 72"/>
                      <a:gd name="T27" fmla="*/ 10 h 126"/>
                      <a:gd name="T28" fmla="*/ 26 w 72"/>
                      <a:gd name="T29" fmla="*/ 21 h 126"/>
                      <a:gd name="T30" fmla="*/ 20 w 72"/>
                      <a:gd name="T31" fmla="*/ 29 h 126"/>
                      <a:gd name="T32" fmla="*/ 12 w 72"/>
                      <a:gd name="T33" fmla="*/ 32 h 126"/>
                      <a:gd name="T34" fmla="*/ 7 w 72"/>
                      <a:gd name="T35" fmla="*/ 40 h 126"/>
                      <a:gd name="T36" fmla="*/ 6 w 72"/>
                      <a:gd name="T37" fmla="*/ 53 h 126"/>
                      <a:gd name="T38" fmla="*/ 1 w 72"/>
                      <a:gd name="T39" fmla="*/ 58 h 126"/>
                      <a:gd name="T40" fmla="*/ 1 w 72"/>
                      <a:gd name="T41" fmla="*/ 67 h 126"/>
                      <a:gd name="T42" fmla="*/ 6 w 72"/>
                      <a:gd name="T43" fmla="*/ 73 h 126"/>
                      <a:gd name="T44" fmla="*/ 7 w 72"/>
                      <a:gd name="T45" fmla="*/ 86 h 126"/>
                      <a:gd name="T46" fmla="*/ 12 w 72"/>
                      <a:gd name="T47" fmla="*/ 95 h 126"/>
                      <a:gd name="T48" fmla="*/ 20 w 72"/>
                      <a:gd name="T49" fmla="*/ 98 h 126"/>
                      <a:gd name="T50" fmla="*/ 26 w 72"/>
                      <a:gd name="T51" fmla="*/ 105 h 126"/>
                      <a:gd name="T52" fmla="*/ 26 w 72"/>
                      <a:gd name="T53" fmla="*/ 115 h 126"/>
                      <a:gd name="T54" fmla="*/ 28 w 72"/>
                      <a:gd name="T55" fmla="*/ 124 h 126"/>
                      <a:gd name="T56" fmla="*/ 38 w 72"/>
                      <a:gd name="T57" fmla="*/ 124 h 126"/>
                      <a:gd name="T58" fmla="*/ 45 w 72"/>
                      <a:gd name="T59" fmla="*/ 112 h 126"/>
                      <a:gd name="T60" fmla="*/ 44 w 72"/>
                      <a:gd name="T61" fmla="*/ 101 h 126"/>
                      <a:gd name="T62" fmla="*/ 46 w 72"/>
                      <a:gd name="T63" fmla="*/ 98 h 126"/>
                      <a:gd name="T64" fmla="*/ 54 w 72"/>
                      <a:gd name="T65" fmla="*/ 99 h 126"/>
                      <a:gd name="T66" fmla="*/ 65 w 72"/>
                      <a:gd name="T67" fmla="*/ 99 h 126"/>
                      <a:gd name="T68" fmla="*/ 65 w 72"/>
                      <a:gd name="T69" fmla="*/ 95 h 126"/>
                      <a:gd name="T70" fmla="*/ 58 w 72"/>
                      <a:gd name="T71" fmla="*/ 83 h 126"/>
                      <a:gd name="T72" fmla="*/ 57 w 72"/>
                      <a:gd name="T73" fmla="*/ 71 h 126"/>
                      <a:gd name="T74" fmla="*/ 51 w 72"/>
                      <a:gd name="T75" fmla="*/ 70 h 126"/>
                      <a:gd name="T76" fmla="*/ 41 w 72"/>
                      <a:gd name="T77" fmla="*/ 71 h 126"/>
                      <a:gd name="T78" fmla="*/ 36 w 72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2"/>
                      <a:gd name="T121" fmla="*/ 0 h 126"/>
                      <a:gd name="T122" fmla="*/ 72 w 72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2" h="126">
                        <a:moveTo>
                          <a:pt x="35" y="63"/>
                        </a:moveTo>
                        <a:lnTo>
                          <a:pt x="36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8" y="50"/>
                        </a:lnTo>
                        <a:lnTo>
                          <a:pt x="58" y="42"/>
                        </a:lnTo>
                        <a:lnTo>
                          <a:pt x="61" y="37"/>
                        </a:lnTo>
                        <a:lnTo>
                          <a:pt x="65" y="32"/>
                        </a:lnTo>
                        <a:lnTo>
                          <a:pt x="71" y="31"/>
                        </a:lnTo>
                        <a:lnTo>
                          <a:pt x="65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49" y="28"/>
                        </a:lnTo>
                        <a:lnTo>
                          <a:pt x="46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5" y="21"/>
                        </a:lnTo>
                        <a:lnTo>
                          <a:pt x="45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6" y="6"/>
                        </a:lnTo>
                        <a:lnTo>
                          <a:pt x="26" y="10"/>
                        </a:lnTo>
                        <a:lnTo>
                          <a:pt x="26" y="16"/>
                        </a:lnTo>
                        <a:lnTo>
                          <a:pt x="26" y="21"/>
                        </a:lnTo>
                        <a:lnTo>
                          <a:pt x="23" y="26"/>
                        </a:lnTo>
                        <a:lnTo>
                          <a:pt x="20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7" y="40"/>
                        </a:lnTo>
                        <a:lnTo>
                          <a:pt x="7" y="44"/>
                        </a:lnTo>
                        <a:lnTo>
                          <a:pt x="6" y="53"/>
                        </a:lnTo>
                        <a:lnTo>
                          <a:pt x="4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4" y="70"/>
                        </a:lnTo>
                        <a:lnTo>
                          <a:pt x="6" y="73"/>
                        </a:lnTo>
                        <a:lnTo>
                          <a:pt x="7" y="82"/>
                        </a:lnTo>
                        <a:lnTo>
                          <a:pt x="7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0" y="98"/>
                        </a:lnTo>
                        <a:lnTo>
                          <a:pt x="23" y="101"/>
                        </a:lnTo>
                        <a:lnTo>
                          <a:pt x="26" y="105"/>
                        </a:lnTo>
                        <a:lnTo>
                          <a:pt x="26" y="109"/>
                        </a:lnTo>
                        <a:lnTo>
                          <a:pt x="26" y="115"/>
                        </a:lnTo>
                        <a:lnTo>
                          <a:pt x="26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5" y="112"/>
                        </a:lnTo>
                        <a:lnTo>
                          <a:pt x="45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6" y="98"/>
                        </a:lnTo>
                        <a:lnTo>
                          <a:pt x="49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5" y="99"/>
                        </a:lnTo>
                        <a:lnTo>
                          <a:pt x="71" y="96"/>
                        </a:lnTo>
                        <a:lnTo>
                          <a:pt x="65" y="95"/>
                        </a:lnTo>
                        <a:lnTo>
                          <a:pt x="61" y="89"/>
                        </a:lnTo>
                        <a:lnTo>
                          <a:pt x="58" y="83"/>
                        </a:lnTo>
                        <a:lnTo>
                          <a:pt x="58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6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53" name="Freeform 50"/>
                  <p:cNvSpPr>
                    <a:spLocks/>
                  </p:cNvSpPr>
                  <p:nvPr/>
                </p:nvSpPr>
                <p:spPr bwMode="auto">
                  <a:xfrm>
                    <a:off x="3323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49 w 71"/>
                      <a:gd name="T5" fmla="*/ 57 h 126"/>
                      <a:gd name="T6" fmla="*/ 55 w 71"/>
                      <a:gd name="T7" fmla="*/ 54 h 126"/>
                      <a:gd name="T8" fmla="*/ 58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2 w 71"/>
                      <a:gd name="T15" fmla="*/ 26 h 126"/>
                      <a:gd name="T16" fmla="*/ 45 w 71"/>
                      <a:gd name="T17" fmla="*/ 29 h 126"/>
                      <a:gd name="T18" fmla="*/ 42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0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1 w 71"/>
                      <a:gd name="T39" fmla="*/ 58 h 126"/>
                      <a:gd name="T40" fmla="*/ 1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0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2 w 71"/>
                      <a:gd name="T61" fmla="*/ 101 h 126"/>
                      <a:gd name="T62" fmla="*/ 45 w 71"/>
                      <a:gd name="T63" fmla="*/ 98 h 126"/>
                      <a:gd name="T64" fmla="*/ 52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8 w 71"/>
                      <a:gd name="T71" fmla="*/ 83 h 126"/>
                      <a:gd name="T72" fmla="*/ 55 w 71"/>
                      <a:gd name="T73" fmla="*/ 71 h 126"/>
                      <a:gd name="T74" fmla="*/ 49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49" y="57"/>
                        </a:lnTo>
                        <a:lnTo>
                          <a:pt x="54" y="57"/>
                        </a:lnTo>
                        <a:lnTo>
                          <a:pt x="55" y="54"/>
                        </a:lnTo>
                        <a:lnTo>
                          <a:pt x="57" y="50"/>
                        </a:lnTo>
                        <a:lnTo>
                          <a:pt x="58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8" y="28"/>
                        </a:lnTo>
                        <a:lnTo>
                          <a:pt x="52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2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2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6" y="16"/>
                        </a:lnTo>
                        <a:lnTo>
                          <a:pt x="25" y="21"/>
                        </a:lnTo>
                        <a:lnTo>
                          <a:pt x="23" y="26"/>
                        </a:lnTo>
                        <a:lnTo>
                          <a:pt x="19" y="29"/>
                        </a:lnTo>
                        <a:lnTo>
                          <a:pt x="14" y="31"/>
                        </a:lnTo>
                        <a:lnTo>
                          <a:pt x="10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0" y="95"/>
                        </a:lnTo>
                        <a:lnTo>
                          <a:pt x="14" y="96"/>
                        </a:lnTo>
                        <a:lnTo>
                          <a:pt x="19" y="98"/>
                        </a:lnTo>
                        <a:lnTo>
                          <a:pt x="23" y="101"/>
                        </a:lnTo>
                        <a:lnTo>
                          <a:pt x="25" y="105"/>
                        </a:lnTo>
                        <a:lnTo>
                          <a:pt x="26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2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2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2" y="99"/>
                        </a:lnTo>
                        <a:lnTo>
                          <a:pt x="58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8" y="83"/>
                        </a:lnTo>
                        <a:lnTo>
                          <a:pt x="57" y="76"/>
                        </a:lnTo>
                        <a:lnTo>
                          <a:pt x="55" y="71"/>
                        </a:lnTo>
                        <a:lnTo>
                          <a:pt x="54" y="70"/>
                        </a:lnTo>
                        <a:lnTo>
                          <a:pt x="49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54" name="Freeform 51"/>
                  <p:cNvSpPr>
                    <a:spLocks/>
                  </p:cNvSpPr>
                  <p:nvPr/>
                </p:nvSpPr>
                <p:spPr bwMode="auto">
                  <a:xfrm>
                    <a:off x="3385" y="2284"/>
                    <a:ext cx="73" cy="126"/>
                  </a:xfrm>
                  <a:custGeom>
                    <a:avLst/>
                    <a:gdLst>
                      <a:gd name="T0" fmla="*/ 37 w 73"/>
                      <a:gd name="T1" fmla="*/ 58 h 126"/>
                      <a:gd name="T2" fmla="*/ 41 w 73"/>
                      <a:gd name="T3" fmla="*/ 54 h 126"/>
                      <a:gd name="T4" fmla="*/ 51 w 73"/>
                      <a:gd name="T5" fmla="*/ 57 h 126"/>
                      <a:gd name="T6" fmla="*/ 57 w 73"/>
                      <a:gd name="T7" fmla="*/ 54 h 126"/>
                      <a:gd name="T8" fmla="*/ 59 w 73"/>
                      <a:gd name="T9" fmla="*/ 42 h 126"/>
                      <a:gd name="T10" fmla="*/ 66 w 73"/>
                      <a:gd name="T11" fmla="*/ 32 h 126"/>
                      <a:gd name="T12" fmla="*/ 66 w 73"/>
                      <a:gd name="T13" fmla="*/ 28 h 126"/>
                      <a:gd name="T14" fmla="*/ 54 w 73"/>
                      <a:gd name="T15" fmla="*/ 26 h 126"/>
                      <a:gd name="T16" fmla="*/ 47 w 73"/>
                      <a:gd name="T17" fmla="*/ 29 h 126"/>
                      <a:gd name="T18" fmla="*/ 44 w 73"/>
                      <a:gd name="T19" fmla="*/ 25 h 126"/>
                      <a:gd name="T20" fmla="*/ 46 w 73"/>
                      <a:gd name="T21" fmla="*/ 15 h 126"/>
                      <a:gd name="T22" fmla="*/ 38 w 73"/>
                      <a:gd name="T23" fmla="*/ 2 h 126"/>
                      <a:gd name="T24" fmla="*/ 28 w 73"/>
                      <a:gd name="T25" fmla="*/ 2 h 126"/>
                      <a:gd name="T26" fmla="*/ 27 w 73"/>
                      <a:gd name="T27" fmla="*/ 10 h 126"/>
                      <a:gd name="T28" fmla="*/ 27 w 73"/>
                      <a:gd name="T29" fmla="*/ 21 h 126"/>
                      <a:gd name="T30" fmla="*/ 21 w 73"/>
                      <a:gd name="T31" fmla="*/ 29 h 126"/>
                      <a:gd name="T32" fmla="*/ 12 w 73"/>
                      <a:gd name="T33" fmla="*/ 32 h 126"/>
                      <a:gd name="T34" fmla="*/ 8 w 73"/>
                      <a:gd name="T35" fmla="*/ 40 h 126"/>
                      <a:gd name="T36" fmla="*/ 6 w 73"/>
                      <a:gd name="T37" fmla="*/ 53 h 126"/>
                      <a:gd name="T38" fmla="*/ 2 w 73"/>
                      <a:gd name="T39" fmla="*/ 58 h 126"/>
                      <a:gd name="T40" fmla="*/ 2 w 73"/>
                      <a:gd name="T41" fmla="*/ 67 h 126"/>
                      <a:gd name="T42" fmla="*/ 6 w 73"/>
                      <a:gd name="T43" fmla="*/ 73 h 126"/>
                      <a:gd name="T44" fmla="*/ 8 w 73"/>
                      <a:gd name="T45" fmla="*/ 86 h 126"/>
                      <a:gd name="T46" fmla="*/ 12 w 73"/>
                      <a:gd name="T47" fmla="*/ 95 h 126"/>
                      <a:gd name="T48" fmla="*/ 21 w 73"/>
                      <a:gd name="T49" fmla="*/ 98 h 126"/>
                      <a:gd name="T50" fmla="*/ 27 w 73"/>
                      <a:gd name="T51" fmla="*/ 105 h 126"/>
                      <a:gd name="T52" fmla="*/ 27 w 73"/>
                      <a:gd name="T53" fmla="*/ 115 h 126"/>
                      <a:gd name="T54" fmla="*/ 28 w 73"/>
                      <a:gd name="T55" fmla="*/ 124 h 126"/>
                      <a:gd name="T56" fmla="*/ 38 w 73"/>
                      <a:gd name="T57" fmla="*/ 124 h 126"/>
                      <a:gd name="T58" fmla="*/ 46 w 73"/>
                      <a:gd name="T59" fmla="*/ 112 h 126"/>
                      <a:gd name="T60" fmla="*/ 44 w 73"/>
                      <a:gd name="T61" fmla="*/ 101 h 126"/>
                      <a:gd name="T62" fmla="*/ 47 w 73"/>
                      <a:gd name="T63" fmla="*/ 98 h 126"/>
                      <a:gd name="T64" fmla="*/ 54 w 73"/>
                      <a:gd name="T65" fmla="*/ 99 h 126"/>
                      <a:gd name="T66" fmla="*/ 66 w 73"/>
                      <a:gd name="T67" fmla="*/ 99 h 126"/>
                      <a:gd name="T68" fmla="*/ 66 w 73"/>
                      <a:gd name="T69" fmla="*/ 95 h 126"/>
                      <a:gd name="T70" fmla="*/ 59 w 73"/>
                      <a:gd name="T71" fmla="*/ 83 h 126"/>
                      <a:gd name="T72" fmla="*/ 57 w 73"/>
                      <a:gd name="T73" fmla="*/ 71 h 126"/>
                      <a:gd name="T74" fmla="*/ 51 w 73"/>
                      <a:gd name="T75" fmla="*/ 70 h 126"/>
                      <a:gd name="T76" fmla="*/ 41 w 73"/>
                      <a:gd name="T77" fmla="*/ 71 h 126"/>
                      <a:gd name="T78" fmla="*/ 37 w 73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3"/>
                      <a:gd name="T121" fmla="*/ 0 h 126"/>
                      <a:gd name="T122" fmla="*/ 73 w 73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3" h="126">
                        <a:moveTo>
                          <a:pt x="35" y="63"/>
                        </a:moveTo>
                        <a:lnTo>
                          <a:pt x="37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6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9" y="50"/>
                        </a:lnTo>
                        <a:lnTo>
                          <a:pt x="59" y="42"/>
                        </a:lnTo>
                        <a:lnTo>
                          <a:pt x="62" y="37"/>
                        </a:lnTo>
                        <a:lnTo>
                          <a:pt x="66" y="32"/>
                        </a:lnTo>
                        <a:lnTo>
                          <a:pt x="72" y="31"/>
                        </a:lnTo>
                        <a:lnTo>
                          <a:pt x="66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50" y="28"/>
                        </a:lnTo>
                        <a:lnTo>
                          <a:pt x="47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6" y="21"/>
                        </a:lnTo>
                        <a:lnTo>
                          <a:pt x="46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7" y="6"/>
                        </a:lnTo>
                        <a:lnTo>
                          <a:pt x="27" y="10"/>
                        </a:lnTo>
                        <a:lnTo>
                          <a:pt x="27" y="16"/>
                        </a:lnTo>
                        <a:lnTo>
                          <a:pt x="27" y="21"/>
                        </a:lnTo>
                        <a:lnTo>
                          <a:pt x="24" y="26"/>
                        </a:lnTo>
                        <a:lnTo>
                          <a:pt x="21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8" y="40"/>
                        </a:lnTo>
                        <a:lnTo>
                          <a:pt x="8" y="44"/>
                        </a:lnTo>
                        <a:lnTo>
                          <a:pt x="6" y="53"/>
                        </a:lnTo>
                        <a:lnTo>
                          <a:pt x="5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5" y="70"/>
                        </a:lnTo>
                        <a:lnTo>
                          <a:pt x="6" y="73"/>
                        </a:lnTo>
                        <a:lnTo>
                          <a:pt x="8" y="82"/>
                        </a:lnTo>
                        <a:lnTo>
                          <a:pt x="8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1" y="98"/>
                        </a:lnTo>
                        <a:lnTo>
                          <a:pt x="24" y="101"/>
                        </a:lnTo>
                        <a:lnTo>
                          <a:pt x="27" y="105"/>
                        </a:lnTo>
                        <a:lnTo>
                          <a:pt x="27" y="109"/>
                        </a:lnTo>
                        <a:lnTo>
                          <a:pt x="27" y="115"/>
                        </a:lnTo>
                        <a:lnTo>
                          <a:pt x="27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6" y="112"/>
                        </a:lnTo>
                        <a:lnTo>
                          <a:pt x="46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7" y="98"/>
                        </a:lnTo>
                        <a:lnTo>
                          <a:pt x="50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6" y="99"/>
                        </a:lnTo>
                        <a:lnTo>
                          <a:pt x="72" y="96"/>
                        </a:lnTo>
                        <a:lnTo>
                          <a:pt x="66" y="95"/>
                        </a:lnTo>
                        <a:lnTo>
                          <a:pt x="62" y="89"/>
                        </a:lnTo>
                        <a:lnTo>
                          <a:pt x="59" y="83"/>
                        </a:lnTo>
                        <a:lnTo>
                          <a:pt x="59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6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7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</p:grpSp>
            <p:grpSp>
              <p:nvGrpSpPr>
                <p:cNvPr id="13" name="Group 52"/>
                <p:cNvGrpSpPr>
                  <a:grpSpLocks/>
                </p:cNvGrpSpPr>
                <p:nvPr/>
              </p:nvGrpSpPr>
              <p:grpSpPr bwMode="auto">
                <a:xfrm>
                  <a:off x="3637" y="2067"/>
                  <a:ext cx="282" cy="97"/>
                  <a:chOff x="3448" y="2284"/>
                  <a:chExt cx="269" cy="126"/>
                </a:xfrm>
              </p:grpSpPr>
              <p:sp>
                <p:nvSpPr>
                  <p:cNvPr id="139" name="Freeform 53"/>
                  <p:cNvSpPr>
                    <a:spLocks/>
                  </p:cNvSpPr>
                  <p:nvPr/>
                </p:nvSpPr>
                <p:spPr bwMode="auto">
                  <a:xfrm>
                    <a:off x="3482" y="2315"/>
                    <a:ext cx="47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4 w 46"/>
                      <a:gd name="T7" fmla="*/ 52 h 66"/>
                      <a:gd name="T8" fmla="*/ 22 w 46"/>
                      <a:gd name="T9" fmla="*/ 45 h 66"/>
                      <a:gd name="T10" fmla="*/ 21 w 46"/>
                      <a:gd name="T11" fmla="*/ 40 h 66"/>
                      <a:gd name="T12" fmla="*/ 19 w 46"/>
                      <a:gd name="T13" fmla="*/ 39 h 66"/>
                      <a:gd name="T14" fmla="*/ 15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5 w 46"/>
                      <a:gd name="T35" fmla="*/ 26 h 66"/>
                      <a:gd name="T36" fmla="*/ 19 w 46"/>
                      <a:gd name="T37" fmla="*/ 26 h 66"/>
                      <a:gd name="T38" fmla="*/ 21 w 46"/>
                      <a:gd name="T39" fmla="*/ 23 h 66"/>
                      <a:gd name="T40" fmla="*/ 22 w 46"/>
                      <a:gd name="T41" fmla="*/ 19 h 66"/>
                      <a:gd name="T42" fmla="*/ 24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40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4 w 46"/>
                      <a:gd name="T59" fmla="*/ 45 h 66"/>
                      <a:gd name="T60" fmla="*/ 42 w 46"/>
                      <a:gd name="T61" fmla="*/ 55 h 66"/>
                      <a:gd name="T62" fmla="*/ 40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4" y="52"/>
                        </a:lnTo>
                        <a:lnTo>
                          <a:pt x="22" y="45"/>
                        </a:lnTo>
                        <a:lnTo>
                          <a:pt x="21" y="40"/>
                        </a:lnTo>
                        <a:lnTo>
                          <a:pt x="19" y="39"/>
                        </a:lnTo>
                        <a:lnTo>
                          <a:pt x="15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5" y="26"/>
                        </a:lnTo>
                        <a:lnTo>
                          <a:pt x="19" y="26"/>
                        </a:lnTo>
                        <a:lnTo>
                          <a:pt x="21" y="23"/>
                        </a:lnTo>
                        <a:lnTo>
                          <a:pt x="22" y="19"/>
                        </a:lnTo>
                        <a:lnTo>
                          <a:pt x="24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40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4" y="45"/>
                        </a:lnTo>
                        <a:lnTo>
                          <a:pt x="42" y="55"/>
                        </a:lnTo>
                        <a:lnTo>
                          <a:pt x="40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40" name="Freeform 54"/>
                  <p:cNvSpPr>
                    <a:spLocks/>
                  </p:cNvSpPr>
                  <p:nvPr/>
                </p:nvSpPr>
                <p:spPr bwMode="auto">
                  <a:xfrm>
                    <a:off x="3545" y="2315"/>
                    <a:ext cx="46" cy="66"/>
                  </a:xfrm>
                  <a:custGeom>
                    <a:avLst/>
                    <a:gdLst>
                      <a:gd name="T0" fmla="*/ 36 w 46"/>
                      <a:gd name="T1" fmla="*/ 65 h 66"/>
                      <a:gd name="T2" fmla="*/ 30 w 46"/>
                      <a:gd name="T3" fmla="*/ 64 h 66"/>
                      <a:gd name="T4" fmla="*/ 26 w 46"/>
                      <a:gd name="T5" fmla="*/ 58 h 66"/>
                      <a:gd name="T6" fmla="*/ 23 w 46"/>
                      <a:gd name="T7" fmla="*/ 52 h 66"/>
                      <a:gd name="T8" fmla="*/ 23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1 w 46"/>
                      <a:gd name="T23" fmla="*/ 36 h 66"/>
                      <a:gd name="T24" fmla="*/ 0 w 46"/>
                      <a:gd name="T25" fmla="*/ 32 h 66"/>
                      <a:gd name="T26" fmla="*/ 1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3 w 46"/>
                      <a:gd name="T41" fmla="*/ 19 h 66"/>
                      <a:gd name="T42" fmla="*/ 23 w 46"/>
                      <a:gd name="T43" fmla="*/ 11 h 66"/>
                      <a:gd name="T44" fmla="*/ 26 w 46"/>
                      <a:gd name="T45" fmla="*/ 6 h 66"/>
                      <a:gd name="T46" fmla="*/ 30 w 46"/>
                      <a:gd name="T47" fmla="*/ 1 h 66"/>
                      <a:gd name="T48" fmla="*/ 36 w 46"/>
                      <a:gd name="T49" fmla="*/ 0 h 66"/>
                      <a:gd name="T50" fmla="*/ 41 w 46"/>
                      <a:gd name="T51" fmla="*/ 3 h 66"/>
                      <a:gd name="T52" fmla="*/ 43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3 w 46"/>
                      <a:gd name="T61" fmla="*/ 55 h 66"/>
                      <a:gd name="T62" fmla="*/ 41 w 46"/>
                      <a:gd name="T63" fmla="*/ 62 h 66"/>
                      <a:gd name="T64" fmla="*/ 36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6" y="65"/>
                        </a:moveTo>
                        <a:lnTo>
                          <a:pt x="30" y="64"/>
                        </a:lnTo>
                        <a:lnTo>
                          <a:pt x="26" y="58"/>
                        </a:lnTo>
                        <a:lnTo>
                          <a:pt x="23" y="52"/>
                        </a:lnTo>
                        <a:lnTo>
                          <a:pt x="23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1" y="36"/>
                        </a:lnTo>
                        <a:lnTo>
                          <a:pt x="0" y="32"/>
                        </a:lnTo>
                        <a:lnTo>
                          <a:pt x="1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3" y="19"/>
                        </a:lnTo>
                        <a:lnTo>
                          <a:pt x="23" y="11"/>
                        </a:lnTo>
                        <a:lnTo>
                          <a:pt x="26" y="6"/>
                        </a:lnTo>
                        <a:lnTo>
                          <a:pt x="30" y="1"/>
                        </a:lnTo>
                        <a:lnTo>
                          <a:pt x="36" y="0"/>
                        </a:lnTo>
                        <a:lnTo>
                          <a:pt x="41" y="3"/>
                        </a:lnTo>
                        <a:lnTo>
                          <a:pt x="43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3" y="55"/>
                        </a:lnTo>
                        <a:lnTo>
                          <a:pt x="41" y="62"/>
                        </a:lnTo>
                        <a:lnTo>
                          <a:pt x="36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41" name="Freeform 55"/>
                  <p:cNvSpPr>
                    <a:spLocks/>
                  </p:cNvSpPr>
                  <p:nvPr/>
                </p:nvSpPr>
                <p:spPr bwMode="auto">
                  <a:xfrm>
                    <a:off x="3609" y="2315"/>
                    <a:ext cx="46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3 w 46"/>
                      <a:gd name="T7" fmla="*/ 52 h 66"/>
                      <a:gd name="T8" fmla="*/ 22 w 46"/>
                      <a:gd name="T9" fmla="*/ 45 h 66"/>
                      <a:gd name="T10" fmla="*/ 20 w 46"/>
                      <a:gd name="T11" fmla="*/ 40 h 66"/>
                      <a:gd name="T12" fmla="*/ 19 w 46"/>
                      <a:gd name="T13" fmla="*/ 39 h 66"/>
                      <a:gd name="T14" fmla="*/ 14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4 w 46"/>
                      <a:gd name="T35" fmla="*/ 26 h 66"/>
                      <a:gd name="T36" fmla="*/ 19 w 46"/>
                      <a:gd name="T37" fmla="*/ 26 h 66"/>
                      <a:gd name="T38" fmla="*/ 20 w 46"/>
                      <a:gd name="T39" fmla="*/ 23 h 66"/>
                      <a:gd name="T40" fmla="*/ 22 w 46"/>
                      <a:gd name="T41" fmla="*/ 19 h 66"/>
                      <a:gd name="T42" fmla="*/ 23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39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3 w 46"/>
                      <a:gd name="T59" fmla="*/ 45 h 66"/>
                      <a:gd name="T60" fmla="*/ 42 w 46"/>
                      <a:gd name="T61" fmla="*/ 55 h 66"/>
                      <a:gd name="T62" fmla="*/ 39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3" y="52"/>
                        </a:lnTo>
                        <a:lnTo>
                          <a:pt x="22" y="45"/>
                        </a:lnTo>
                        <a:lnTo>
                          <a:pt x="20" y="40"/>
                        </a:lnTo>
                        <a:lnTo>
                          <a:pt x="19" y="39"/>
                        </a:lnTo>
                        <a:lnTo>
                          <a:pt x="14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4" y="26"/>
                        </a:lnTo>
                        <a:lnTo>
                          <a:pt x="19" y="26"/>
                        </a:lnTo>
                        <a:lnTo>
                          <a:pt x="20" y="23"/>
                        </a:lnTo>
                        <a:lnTo>
                          <a:pt x="22" y="19"/>
                        </a:lnTo>
                        <a:lnTo>
                          <a:pt x="23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39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3" y="45"/>
                        </a:lnTo>
                        <a:lnTo>
                          <a:pt x="42" y="55"/>
                        </a:lnTo>
                        <a:lnTo>
                          <a:pt x="39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42" name="Freeform 56"/>
                  <p:cNvSpPr>
                    <a:spLocks/>
                  </p:cNvSpPr>
                  <p:nvPr/>
                </p:nvSpPr>
                <p:spPr bwMode="auto">
                  <a:xfrm>
                    <a:off x="3671" y="2315"/>
                    <a:ext cx="46" cy="66"/>
                  </a:xfrm>
                  <a:custGeom>
                    <a:avLst/>
                    <a:gdLst>
                      <a:gd name="T0" fmla="*/ 37 w 46"/>
                      <a:gd name="T1" fmla="*/ 65 h 66"/>
                      <a:gd name="T2" fmla="*/ 31 w 46"/>
                      <a:gd name="T3" fmla="*/ 64 h 66"/>
                      <a:gd name="T4" fmla="*/ 27 w 46"/>
                      <a:gd name="T5" fmla="*/ 58 h 66"/>
                      <a:gd name="T6" fmla="*/ 24 w 46"/>
                      <a:gd name="T7" fmla="*/ 52 h 66"/>
                      <a:gd name="T8" fmla="*/ 24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1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2 w 46"/>
                      <a:gd name="T23" fmla="*/ 36 h 66"/>
                      <a:gd name="T24" fmla="*/ 0 w 46"/>
                      <a:gd name="T25" fmla="*/ 32 h 66"/>
                      <a:gd name="T26" fmla="*/ 2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1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4 w 46"/>
                      <a:gd name="T41" fmla="*/ 19 h 66"/>
                      <a:gd name="T42" fmla="*/ 24 w 46"/>
                      <a:gd name="T43" fmla="*/ 11 h 66"/>
                      <a:gd name="T44" fmla="*/ 27 w 46"/>
                      <a:gd name="T45" fmla="*/ 6 h 66"/>
                      <a:gd name="T46" fmla="*/ 31 w 46"/>
                      <a:gd name="T47" fmla="*/ 1 h 66"/>
                      <a:gd name="T48" fmla="*/ 37 w 46"/>
                      <a:gd name="T49" fmla="*/ 0 h 66"/>
                      <a:gd name="T50" fmla="*/ 41 w 46"/>
                      <a:gd name="T51" fmla="*/ 3 h 66"/>
                      <a:gd name="T52" fmla="*/ 44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4 w 46"/>
                      <a:gd name="T61" fmla="*/ 55 h 66"/>
                      <a:gd name="T62" fmla="*/ 41 w 46"/>
                      <a:gd name="T63" fmla="*/ 62 h 66"/>
                      <a:gd name="T64" fmla="*/ 37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7" y="65"/>
                        </a:moveTo>
                        <a:lnTo>
                          <a:pt x="31" y="64"/>
                        </a:lnTo>
                        <a:lnTo>
                          <a:pt x="27" y="58"/>
                        </a:lnTo>
                        <a:lnTo>
                          <a:pt x="24" y="52"/>
                        </a:lnTo>
                        <a:lnTo>
                          <a:pt x="24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1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2" y="36"/>
                        </a:lnTo>
                        <a:lnTo>
                          <a:pt x="0" y="32"/>
                        </a:lnTo>
                        <a:lnTo>
                          <a:pt x="2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1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4" y="19"/>
                        </a:lnTo>
                        <a:lnTo>
                          <a:pt x="24" y="11"/>
                        </a:lnTo>
                        <a:lnTo>
                          <a:pt x="27" y="6"/>
                        </a:lnTo>
                        <a:lnTo>
                          <a:pt x="31" y="1"/>
                        </a:lnTo>
                        <a:lnTo>
                          <a:pt x="37" y="0"/>
                        </a:lnTo>
                        <a:lnTo>
                          <a:pt x="41" y="3"/>
                        </a:lnTo>
                        <a:lnTo>
                          <a:pt x="44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4" y="55"/>
                        </a:lnTo>
                        <a:lnTo>
                          <a:pt x="41" y="62"/>
                        </a:lnTo>
                        <a:lnTo>
                          <a:pt x="37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43" name="Freeform 57"/>
                  <p:cNvSpPr>
                    <a:spLocks/>
                  </p:cNvSpPr>
                  <p:nvPr/>
                </p:nvSpPr>
                <p:spPr bwMode="auto">
                  <a:xfrm>
                    <a:off x="3448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50 w 71"/>
                      <a:gd name="T5" fmla="*/ 57 h 126"/>
                      <a:gd name="T6" fmla="*/ 56 w 71"/>
                      <a:gd name="T7" fmla="*/ 54 h 126"/>
                      <a:gd name="T8" fmla="*/ 59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3 w 71"/>
                      <a:gd name="T15" fmla="*/ 26 h 126"/>
                      <a:gd name="T16" fmla="*/ 45 w 71"/>
                      <a:gd name="T17" fmla="*/ 29 h 126"/>
                      <a:gd name="T18" fmla="*/ 43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1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2 w 71"/>
                      <a:gd name="T39" fmla="*/ 58 h 126"/>
                      <a:gd name="T40" fmla="*/ 2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1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3 w 71"/>
                      <a:gd name="T61" fmla="*/ 101 h 126"/>
                      <a:gd name="T62" fmla="*/ 45 w 71"/>
                      <a:gd name="T63" fmla="*/ 98 h 126"/>
                      <a:gd name="T64" fmla="*/ 53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9 w 71"/>
                      <a:gd name="T71" fmla="*/ 83 h 126"/>
                      <a:gd name="T72" fmla="*/ 56 w 71"/>
                      <a:gd name="T73" fmla="*/ 71 h 126"/>
                      <a:gd name="T74" fmla="*/ 50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0" y="57"/>
                        </a:lnTo>
                        <a:lnTo>
                          <a:pt x="54" y="57"/>
                        </a:lnTo>
                        <a:lnTo>
                          <a:pt x="56" y="54"/>
                        </a:lnTo>
                        <a:lnTo>
                          <a:pt x="57" y="50"/>
                        </a:lnTo>
                        <a:lnTo>
                          <a:pt x="59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9" y="28"/>
                        </a:lnTo>
                        <a:lnTo>
                          <a:pt x="53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3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3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7" y="16"/>
                        </a:lnTo>
                        <a:lnTo>
                          <a:pt x="25" y="21"/>
                        </a:lnTo>
                        <a:lnTo>
                          <a:pt x="24" y="26"/>
                        </a:lnTo>
                        <a:lnTo>
                          <a:pt x="19" y="29"/>
                        </a:lnTo>
                        <a:lnTo>
                          <a:pt x="15" y="31"/>
                        </a:lnTo>
                        <a:lnTo>
                          <a:pt x="11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1" y="95"/>
                        </a:lnTo>
                        <a:lnTo>
                          <a:pt x="15" y="96"/>
                        </a:lnTo>
                        <a:lnTo>
                          <a:pt x="19" y="98"/>
                        </a:lnTo>
                        <a:lnTo>
                          <a:pt x="24" y="101"/>
                        </a:lnTo>
                        <a:lnTo>
                          <a:pt x="25" y="105"/>
                        </a:lnTo>
                        <a:lnTo>
                          <a:pt x="27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3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3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3" y="99"/>
                        </a:lnTo>
                        <a:lnTo>
                          <a:pt x="59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9" y="83"/>
                        </a:lnTo>
                        <a:lnTo>
                          <a:pt x="57" y="76"/>
                        </a:lnTo>
                        <a:lnTo>
                          <a:pt x="56" y="71"/>
                        </a:lnTo>
                        <a:lnTo>
                          <a:pt x="54" y="70"/>
                        </a:lnTo>
                        <a:lnTo>
                          <a:pt x="50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44" name="Freeform 58"/>
                  <p:cNvSpPr>
                    <a:spLocks/>
                  </p:cNvSpPr>
                  <p:nvPr/>
                </p:nvSpPr>
                <p:spPr bwMode="auto">
                  <a:xfrm>
                    <a:off x="3510" y="2284"/>
                    <a:ext cx="72" cy="126"/>
                  </a:xfrm>
                  <a:custGeom>
                    <a:avLst/>
                    <a:gdLst>
                      <a:gd name="T0" fmla="*/ 36 w 72"/>
                      <a:gd name="T1" fmla="*/ 58 h 126"/>
                      <a:gd name="T2" fmla="*/ 41 w 72"/>
                      <a:gd name="T3" fmla="*/ 54 h 126"/>
                      <a:gd name="T4" fmla="*/ 51 w 72"/>
                      <a:gd name="T5" fmla="*/ 57 h 126"/>
                      <a:gd name="T6" fmla="*/ 57 w 72"/>
                      <a:gd name="T7" fmla="*/ 54 h 126"/>
                      <a:gd name="T8" fmla="*/ 58 w 72"/>
                      <a:gd name="T9" fmla="*/ 42 h 126"/>
                      <a:gd name="T10" fmla="*/ 65 w 72"/>
                      <a:gd name="T11" fmla="*/ 32 h 126"/>
                      <a:gd name="T12" fmla="*/ 65 w 72"/>
                      <a:gd name="T13" fmla="*/ 28 h 126"/>
                      <a:gd name="T14" fmla="*/ 54 w 72"/>
                      <a:gd name="T15" fmla="*/ 26 h 126"/>
                      <a:gd name="T16" fmla="*/ 46 w 72"/>
                      <a:gd name="T17" fmla="*/ 29 h 126"/>
                      <a:gd name="T18" fmla="*/ 44 w 72"/>
                      <a:gd name="T19" fmla="*/ 25 h 126"/>
                      <a:gd name="T20" fmla="*/ 45 w 72"/>
                      <a:gd name="T21" fmla="*/ 15 h 126"/>
                      <a:gd name="T22" fmla="*/ 38 w 72"/>
                      <a:gd name="T23" fmla="*/ 2 h 126"/>
                      <a:gd name="T24" fmla="*/ 28 w 72"/>
                      <a:gd name="T25" fmla="*/ 2 h 126"/>
                      <a:gd name="T26" fmla="*/ 26 w 72"/>
                      <a:gd name="T27" fmla="*/ 10 h 126"/>
                      <a:gd name="T28" fmla="*/ 26 w 72"/>
                      <a:gd name="T29" fmla="*/ 21 h 126"/>
                      <a:gd name="T30" fmla="*/ 20 w 72"/>
                      <a:gd name="T31" fmla="*/ 29 h 126"/>
                      <a:gd name="T32" fmla="*/ 12 w 72"/>
                      <a:gd name="T33" fmla="*/ 32 h 126"/>
                      <a:gd name="T34" fmla="*/ 7 w 72"/>
                      <a:gd name="T35" fmla="*/ 40 h 126"/>
                      <a:gd name="T36" fmla="*/ 6 w 72"/>
                      <a:gd name="T37" fmla="*/ 53 h 126"/>
                      <a:gd name="T38" fmla="*/ 1 w 72"/>
                      <a:gd name="T39" fmla="*/ 58 h 126"/>
                      <a:gd name="T40" fmla="*/ 1 w 72"/>
                      <a:gd name="T41" fmla="*/ 67 h 126"/>
                      <a:gd name="T42" fmla="*/ 6 w 72"/>
                      <a:gd name="T43" fmla="*/ 73 h 126"/>
                      <a:gd name="T44" fmla="*/ 7 w 72"/>
                      <a:gd name="T45" fmla="*/ 86 h 126"/>
                      <a:gd name="T46" fmla="*/ 12 w 72"/>
                      <a:gd name="T47" fmla="*/ 95 h 126"/>
                      <a:gd name="T48" fmla="*/ 20 w 72"/>
                      <a:gd name="T49" fmla="*/ 98 h 126"/>
                      <a:gd name="T50" fmla="*/ 26 w 72"/>
                      <a:gd name="T51" fmla="*/ 105 h 126"/>
                      <a:gd name="T52" fmla="*/ 26 w 72"/>
                      <a:gd name="T53" fmla="*/ 115 h 126"/>
                      <a:gd name="T54" fmla="*/ 28 w 72"/>
                      <a:gd name="T55" fmla="*/ 124 h 126"/>
                      <a:gd name="T56" fmla="*/ 38 w 72"/>
                      <a:gd name="T57" fmla="*/ 124 h 126"/>
                      <a:gd name="T58" fmla="*/ 45 w 72"/>
                      <a:gd name="T59" fmla="*/ 112 h 126"/>
                      <a:gd name="T60" fmla="*/ 44 w 72"/>
                      <a:gd name="T61" fmla="*/ 101 h 126"/>
                      <a:gd name="T62" fmla="*/ 46 w 72"/>
                      <a:gd name="T63" fmla="*/ 98 h 126"/>
                      <a:gd name="T64" fmla="*/ 54 w 72"/>
                      <a:gd name="T65" fmla="*/ 99 h 126"/>
                      <a:gd name="T66" fmla="*/ 65 w 72"/>
                      <a:gd name="T67" fmla="*/ 99 h 126"/>
                      <a:gd name="T68" fmla="*/ 65 w 72"/>
                      <a:gd name="T69" fmla="*/ 95 h 126"/>
                      <a:gd name="T70" fmla="*/ 58 w 72"/>
                      <a:gd name="T71" fmla="*/ 83 h 126"/>
                      <a:gd name="T72" fmla="*/ 57 w 72"/>
                      <a:gd name="T73" fmla="*/ 71 h 126"/>
                      <a:gd name="T74" fmla="*/ 51 w 72"/>
                      <a:gd name="T75" fmla="*/ 70 h 126"/>
                      <a:gd name="T76" fmla="*/ 41 w 72"/>
                      <a:gd name="T77" fmla="*/ 71 h 126"/>
                      <a:gd name="T78" fmla="*/ 36 w 72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2"/>
                      <a:gd name="T121" fmla="*/ 0 h 126"/>
                      <a:gd name="T122" fmla="*/ 72 w 72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2" h="126">
                        <a:moveTo>
                          <a:pt x="35" y="63"/>
                        </a:moveTo>
                        <a:lnTo>
                          <a:pt x="36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8" y="50"/>
                        </a:lnTo>
                        <a:lnTo>
                          <a:pt x="58" y="42"/>
                        </a:lnTo>
                        <a:lnTo>
                          <a:pt x="61" y="37"/>
                        </a:lnTo>
                        <a:lnTo>
                          <a:pt x="65" y="32"/>
                        </a:lnTo>
                        <a:lnTo>
                          <a:pt x="71" y="31"/>
                        </a:lnTo>
                        <a:lnTo>
                          <a:pt x="65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49" y="28"/>
                        </a:lnTo>
                        <a:lnTo>
                          <a:pt x="46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5" y="21"/>
                        </a:lnTo>
                        <a:lnTo>
                          <a:pt x="45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6" y="6"/>
                        </a:lnTo>
                        <a:lnTo>
                          <a:pt x="26" y="10"/>
                        </a:lnTo>
                        <a:lnTo>
                          <a:pt x="26" y="16"/>
                        </a:lnTo>
                        <a:lnTo>
                          <a:pt x="26" y="21"/>
                        </a:lnTo>
                        <a:lnTo>
                          <a:pt x="23" y="26"/>
                        </a:lnTo>
                        <a:lnTo>
                          <a:pt x="20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7" y="40"/>
                        </a:lnTo>
                        <a:lnTo>
                          <a:pt x="7" y="44"/>
                        </a:lnTo>
                        <a:lnTo>
                          <a:pt x="6" y="53"/>
                        </a:lnTo>
                        <a:lnTo>
                          <a:pt x="4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4" y="70"/>
                        </a:lnTo>
                        <a:lnTo>
                          <a:pt x="6" y="73"/>
                        </a:lnTo>
                        <a:lnTo>
                          <a:pt x="7" y="82"/>
                        </a:lnTo>
                        <a:lnTo>
                          <a:pt x="7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0" y="98"/>
                        </a:lnTo>
                        <a:lnTo>
                          <a:pt x="23" y="101"/>
                        </a:lnTo>
                        <a:lnTo>
                          <a:pt x="26" y="105"/>
                        </a:lnTo>
                        <a:lnTo>
                          <a:pt x="26" y="109"/>
                        </a:lnTo>
                        <a:lnTo>
                          <a:pt x="26" y="115"/>
                        </a:lnTo>
                        <a:lnTo>
                          <a:pt x="26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5" y="112"/>
                        </a:lnTo>
                        <a:lnTo>
                          <a:pt x="45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6" y="98"/>
                        </a:lnTo>
                        <a:lnTo>
                          <a:pt x="49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5" y="99"/>
                        </a:lnTo>
                        <a:lnTo>
                          <a:pt x="71" y="96"/>
                        </a:lnTo>
                        <a:lnTo>
                          <a:pt x="65" y="95"/>
                        </a:lnTo>
                        <a:lnTo>
                          <a:pt x="61" y="89"/>
                        </a:lnTo>
                        <a:lnTo>
                          <a:pt x="58" y="83"/>
                        </a:lnTo>
                        <a:lnTo>
                          <a:pt x="58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6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45" name="Freeform 59"/>
                  <p:cNvSpPr>
                    <a:spLocks/>
                  </p:cNvSpPr>
                  <p:nvPr/>
                </p:nvSpPr>
                <p:spPr bwMode="auto">
                  <a:xfrm>
                    <a:off x="3575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49 w 71"/>
                      <a:gd name="T5" fmla="*/ 57 h 126"/>
                      <a:gd name="T6" fmla="*/ 55 w 71"/>
                      <a:gd name="T7" fmla="*/ 54 h 126"/>
                      <a:gd name="T8" fmla="*/ 58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2 w 71"/>
                      <a:gd name="T15" fmla="*/ 26 h 126"/>
                      <a:gd name="T16" fmla="*/ 45 w 71"/>
                      <a:gd name="T17" fmla="*/ 29 h 126"/>
                      <a:gd name="T18" fmla="*/ 42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0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1 w 71"/>
                      <a:gd name="T39" fmla="*/ 58 h 126"/>
                      <a:gd name="T40" fmla="*/ 1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0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2 w 71"/>
                      <a:gd name="T61" fmla="*/ 101 h 126"/>
                      <a:gd name="T62" fmla="*/ 45 w 71"/>
                      <a:gd name="T63" fmla="*/ 98 h 126"/>
                      <a:gd name="T64" fmla="*/ 52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8 w 71"/>
                      <a:gd name="T71" fmla="*/ 83 h 126"/>
                      <a:gd name="T72" fmla="*/ 55 w 71"/>
                      <a:gd name="T73" fmla="*/ 71 h 126"/>
                      <a:gd name="T74" fmla="*/ 49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49" y="57"/>
                        </a:lnTo>
                        <a:lnTo>
                          <a:pt x="54" y="57"/>
                        </a:lnTo>
                        <a:lnTo>
                          <a:pt x="55" y="54"/>
                        </a:lnTo>
                        <a:lnTo>
                          <a:pt x="57" y="50"/>
                        </a:lnTo>
                        <a:lnTo>
                          <a:pt x="58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8" y="28"/>
                        </a:lnTo>
                        <a:lnTo>
                          <a:pt x="52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2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2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6" y="16"/>
                        </a:lnTo>
                        <a:lnTo>
                          <a:pt x="25" y="21"/>
                        </a:lnTo>
                        <a:lnTo>
                          <a:pt x="23" y="26"/>
                        </a:lnTo>
                        <a:lnTo>
                          <a:pt x="19" y="29"/>
                        </a:lnTo>
                        <a:lnTo>
                          <a:pt x="14" y="31"/>
                        </a:lnTo>
                        <a:lnTo>
                          <a:pt x="10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0" y="95"/>
                        </a:lnTo>
                        <a:lnTo>
                          <a:pt x="14" y="96"/>
                        </a:lnTo>
                        <a:lnTo>
                          <a:pt x="19" y="98"/>
                        </a:lnTo>
                        <a:lnTo>
                          <a:pt x="23" y="101"/>
                        </a:lnTo>
                        <a:lnTo>
                          <a:pt x="25" y="105"/>
                        </a:lnTo>
                        <a:lnTo>
                          <a:pt x="26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2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2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2" y="99"/>
                        </a:lnTo>
                        <a:lnTo>
                          <a:pt x="58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8" y="83"/>
                        </a:lnTo>
                        <a:lnTo>
                          <a:pt x="57" y="76"/>
                        </a:lnTo>
                        <a:lnTo>
                          <a:pt x="55" y="71"/>
                        </a:lnTo>
                        <a:lnTo>
                          <a:pt x="54" y="70"/>
                        </a:lnTo>
                        <a:lnTo>
                          <a:pt x="49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46" name="Freeform 60"/>
                  <p:cNvSpPr>
                    <a:spLocks/>
                  </p:cNvSpPr>
                  <p:nvPr/>
                </p:nvSpPr>
                <p:spPr bwMode="auto">
                  <a:xfrm>
                    <a:off x="3637" y="2284"/>
                    <a:ext cx="74" cy="126"/>
                  </a:xfrm>
                  <a:custGeom>
                    <a:avLst/>
                    <a:gdLst>
                      <a:gd name="T0" fmla="*/ 37 w 73"/>
                      <a:gd name="T1" fmla="*/ 58 h 126"/>
                      <a:gd name="T2" fmla="*/ 41 w 73"/>
                      <a:gd name="T3" fmla="*/ 54 h 126"/>
                      <a:gd name="T4" fmla="*/ 51 w 73"/>
                      <a:gd name="T5" fmla="*/ 57 h 126"/>
                      <a:gd name="T6" fmla="*/ 57 w 73"/>
                      <a:gd name="T7" fmla="*/ 54 h 126"/>
                      <a:gd name="T8" fmla="*/ 59 w 73"/>
                      <a:gd name="T9" fmla="*/ 42 h 126"/>
                      <a:gd name="T10" fmla="*/ 66 w 73"/>
                      <a:gd name="T11" fmla="*/ 32 h 126"/>
                      <a:gd name="T12" fmla="*/ 66 w 73"/>
                      <a:gd name="T13" fmla="*/ 28 h 126"/>
                      <a:gd name="T14" fmla="*/ 54 w 73"/>
                      <a:gd name="T15" fmla="*/ 26 h 126"/>
                      <a:gd name="T16" fmla="*/ 47 w 73"/>
                      <a:gd name="T17" fmla="*/ 29 h 126"/>
                      <a:gd name="T18" fmla="*/ 44 w 73"/>
                      <a:gd name="T19" fmla="*/ 25 h 126"/>
                      <a:gd name="T20" fmla="*/ 46 w 73"/>
                      <a:gd name="T21" fmla="*/ 15 h 126"/>
                      <a:gd name="T22" fmla="*/ 38 w 73"/>
                      <a:gd name="T23" fmla="*/ 2 h 126"/>
                      <a:gd name="T24" fmla="*/ 28 w 73"/>
                      <a:gd name="T25" fmla="*/ 2 h 126"/>
                      <a:gd name="T26" fmla="*/ 27 w 73"/>
                      <a:gd name="T27" fmla="*/ 10 h 126"/>
                      <a:gd name="T28" fmla="*/ 27 w 73"/>
                      <a:gd name="T29" fmla="*/ 21 h 126"/>
                      <a:gd name="T30" fmla="*/ 21 w 73"/>
                      <a:gd name="T31" fmla="*/ 29 h 126"/>
                      <a:gd name="T32" fmla="*/ 12 w 73"/>
                      <a:gd name="T33" fmla="*/ 32 h 126"/>
                      <a:gd name="T34" fmla="*/ 8 w 73"/>
                      <a:gd name="T35" fmla="*/ 40 h 126"/>
                      <a:gd name="T36" fmla="*/ 6 w 73"/>
                      <a:gd name="T37" fmla="*/ 53 h 126"/>
                      <a:gd name="T38" fmla="*/ 2 w 73"/>
                      <a:gd name="T39" fmla="*/ 58 h 126"/>
                      <a:gd name="T40" fmla="*/ 2 w 73"/>
                      <a:gd name="T41" fmla="*/ 67 h 126"/>
                      <a:gd name="T42" fmla="*/ 6 w 73"/>
                      <a:gd name="T43" fmla="*/ 73 h 126"/>
                      <a:gd name="T44" fmla="*/ 8 w 73"/>
                      <a:gd name="T45" fmla="*/ 86 h 126"/>
                      <a:gd name="T46" fmla="*/ 12 w 73"/>
                      <a:gd name="T47" fmla="*/ 95 h 126"/>
                      <a:gd name="T48" fmla="*/ 21 w 73"/>
                      <a:gd name="T49" fmla="*/ 98 h 126"/>
                      <a:gd name="T50" fmla="*/ 27 w 73"/>
                      <a:gd name="T51" fmla="*/ 105 h 126"/>
                      <a:gd name="T52" fmla="*/ 27 w 73"/>
                      <a:gd name="T53" fmla="*/ 115 h 126"/>
                      <a:gd name="T54" fmla="*/ 28 w 73"/>
                      <a:gd name="T55" fmla="*/ 124 h 126"/>
                      <a:gd name="T56" fmla="*/ 38 w 73"/>
                      <a:gd name="T57" fmla="*/ 124 h 126"/>
                      <a:gd name="T58" fmla="*/ 46 w 73"/>
                      <a:gd name="T59" fmla="*/ 112 h 126"/>
                      <a:gd name="T60" fmla="*/ 44 w 73"/>
                      <a:gd name="T61" fmla="*/ 101 h 126"/>
                      <a:gd name="T62" fmla="*/ 47 w 73"/>
                      <a:gd name="T63" fmla="*/ 98 h 126"/>
                      <a:gd name="T64" fmla="*/ 54 w 73"/>
                      <a:gd name="T65" fmla="*/ 99 h 126"/>
                      <a:gd name="T66" fmla="*/ 66 w 73"/>
                      <a:gd name="T67" fmla="*/ 99 h 126"/>
                      <a:gd name="T68" fmla="*/ 66 w 73"/>
                      <a:gd name="T69" fmla="*/ 95 h 126"/>
                      <a:gd name="T70" fmla="*/ 59 w 73"/>
                      <a:gd name="T71" fmla="*/ 83 h 126"/>
                      <a:gd name="T72" fmla="*/ 57 w 73"/>
                      <a:gd name="T73" fmla="*/ 71 h 126"/>
                      <a:gd name="T74" fmla="*/ 51 w 73"/>
                      <a:gd name="T75" fmla="*/ 70 h 126"/>
                      <a:gd name="T76" fmla="*/ 41 w 73"/>
                      <a:gd name="T77" fmla="*/ 71 h 126"/>
                      <a:gd name="T78" fmla="*/ 37 w 73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3"/>
                      <a:gd name="T121" fmla="*/ 0 h 126"/>
                      <a:gd name="T122" fmla="*/ 73 w 73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3" h="126">
                        <a:moveTo>
                          <a:pt x="35" y="63"/>
                        </a:moveTo>
                        <a:lnTo>
                          <a:pt x="37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6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9" y="50"/>
                        </a:lnTo>
                        <a:lnTo>
                          <a:pt x="59" y="42"/>
                        </a:lnTo>
                        <a:lnTo>
                          <a:pt x="62" y="37"/>
                        </a:lnTo>
                        <a:lnTo>
                          <a:pt x="66" y="32"/>
                        </a:lnTo>
                        <a:lnTo>
                          <a:pt x="72" y="31"/>
                        </a:lnTo>
                        <a:lnTo>
                          <a:pt x="66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50" y="28"/>
                        </a:lnTo>
                        <a:lnTo>
                          <a:pt x="47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6" y="21"/>
                        </a:lnTo>
                        <a:lnTo>
                          <a:pt x="46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7" y="6"/>
                        </a:lnTo>
                        <a:lnTo>
                          <a:pt x="27" y="10"/>
                        </a:lnTo>
                        <a:lnTo>
                          <a:pt x="27" y="16"/>
                        </a:lnTo>
                        <a:lnTo>
                          <a:pt x="27" y="21"/>
                        </a:lnTo>
                        <a:lnTo>
                          <a:pt x="24" y="26"/>
                        </a:lnTo>
                        <a:lnTo>
                          <a:pt x="21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8" y="40"/>
                        </a:lnTo>
                        <a:lnTo>
                          <a:pt x="8" y="44"/>
                        </a:lnTo>
                        <a:lnTo>
                          <a:pt x="6" y="53"/>
                        </a:lnTo>
                        <a:lnTo>
                          <a:pt x="5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5" y="70"/>
                        </a:lnTo>
                        <a:lnTo>
                          <a:pt x="6" y="73"/>
                        </a:lnTo>
                        <a:lnTo>
                          <a:pt x="8" y="82"/>
                        </a:lnTo>
                        <a:lnTo>
                          <a:pt x="8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1" y="98"/>
                        </a:lnTo>
                        <a:lnTo>
                          <a:pt x="24" y="101"/>
                        </a:lnTo>
                        <a:lnTo>
                          <a:pt x="27" y="105"/>
                        </a:lnTo>
                        <a:lnTo>
                          <a:pt x="27" y="109"/>
                        </a:lnTo>
                        <a:lnTo>
                          <a:pt x="27" y="115"/>
                        </a:lnTo>
                        <a:lnTo>
                          <a:pt x="27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6" y="112"/>
                        </a:lnTo>
                        <a:lnTo>
                          <a:pt x="46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7" y="98"/>
                        </a:lnTo>
                        <a:lnTo>
                          <a:pt x="50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6" y="99"/>
                        </a:lnTo>
                        <a:lnTo>
                          <a:pt x="72" y="96"/>
                        </a:lnTo>
                        <a:lnTo>
                          <a:pt x="66" y="95"/>
                        </a:lnTo>
                        <a:lnTo>
                          <a:pt x="62" y="89"/>
                        </a:lnTo>
                        <a:lnTo>
                          <a:pt x="59" y="83"/>
                        </a:lnTo>
                        <a:lnTo>
                          <a:pt x="59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6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7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</p:grpSp>
            <p:grpSp>
              <p:nvGrpSpPr>
                <p:cNvPr id="14" name="Group 61"/>
                <p:cNvGrpSpPr>
                  <a:grpSpLocks/>
                </p:cNvGrpSpPr>
                <p:nvPr/>
              </p:nvGrpSpPr>
              <p:grpSpPr bwMode="auto">
                <a:xfrm>
                  <a:off x="3898" y="2067"/>
                  <a:ext cx="282" cy="97"/>
                  <a:chOff x="3696" y="2284"/>
                  <a:chExt cx="269" cy="126"/>
                </a:xfrm>
              </p:grpSpPr>
              <p:sp>
                <p:nvSpPr>
                  <p:cNvPr id="131" name="Freeform 62"/>
                  <p:cNvSpPr>
                    <a:spLocks/>
                  </p:cNvSpPr>
                  <p:nvPr/>
                </p:nvSpPr>
                <p:spPr bwMode="auto">
                  <a:xfrm>
                    <a:off x="3730" y="2315"/>
                    <a:ext cx="47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4 w 46"/>
                      <a:gd name="T7" fmla="*/ 52 h 66"/>
                      <a:gd name="T8" fmla="*/ 22 w 46"/>
                      <a:gd name="T9" fmla="*/ 45 h 66"/>
                      <a:gd name="T10" fmla="*/ 21 w 46"/>
                      <a:gd name="T11" fmla="*/ 40 h 66"/>
                      <a:gd name="T12" fmla="*/ 19 w 46"/>
                      <a:gd name="T13" fmla="*/ 39 h 66"/>
                      <a:gd name="T14" fmla="*/ 15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5 w 46"/>
                      <a:gd name="T35" fmla="*/ 26 h 66"/>
                      <a:gd name="T36" fmla="*/ 19 w 46"/>
                      <a:gd name="T37" fmla="*/ 26 h 66"/>
                      <a:gd name="T38" fmla="*/ 21 w 46"/>
                      <a:gd name="T39" fmla="*/ 23 h 66"/>
                      <a:gd name="T40" fmla="*/ 22 w 46"/>
                      <a:gd name="T41" fmla="*/ 19 h 66"/>
                      <a:gd name="T42" fmla="*/ 24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40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4 w 46"/>
                      <a:gd name="T59" fmla="*/ 45 h 66"/>
                      <a:gd name="T60" fmla="*/ 42 w 46"/>
                      <a:gd name="T61" fmla="*/ 55 h 66"/>
                      <a:gd name="T62" fmla="*/ 40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4" y="52"/>
                        </a:lnTo>
                        <a:lnTo>
                          <a:pt x="22" y="45"/>
                        </a:lnTo>
                        <a:lnTo>
                          <a:pt x="21" y="40"/>
                        </a:lnTo>
                        <a:lnTo>
                          <a:pt x="19" y="39"/>
                        </a:lnTo>
                        <a:lnTo>
                          <a:pt x="15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5" y="26"/>
                        </a:lnTo>
                        <a:lnTo>
                          <a:pt x="19" y="26"/>
                        </a:lnTo>
                        <a:lnTo>
                          <a:pt x="21" y="23"/>
                        </a:lnTo>
                        <a:lnTo>
                          <a:pt x="22" y="19"/>
                        </a:lnTo>
                        <a:lnTo>
                          <a:pt x="24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40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4" y="45"/>
                        </a:lnTo>
                        <a:lnTo>
                          <a:pt x="42" y="55"/>
                        </a:lnTo>
                        <a:lnTo>
                          <a:pt x="40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32" name="Freeform 63"/>
                  <p:cNvSpPr>
                    <a:spLocks/>
                  </p:cNvSpPr>
                  <p:nvPr/>
                </p:nvSpPr>
                <p:spPr bwMode="auto">
                  <a:xfrm>
                    <a:off x="3793" y="2315"/>
                    <a:ext cx="46" cy="66"/>
                  </a:xfrm>
                  <a:custGeom>
                    <a:avLst/>
                    <a:gdLst>
                      <a:gd name="T0" fmla="*/ 36 w 46"/>
                      <a:gd name="T1" fmla="*/ 65 h 66"/>
                      <a:gd name="T2" fmla="*/ 30 w 46"/>
                      <a:gd name="T3" fmla="*/ 64 h 66"/>
                      <a:gd name="T4" fmla="*/ 26 w 46"/>
                      <a:gd name="T5" fmla="*/ 58 h 66"/>
                      <a:gd name="T6" fmla="*/ 23 w 46"/>
                      <a:gd name="T7" fmla="*/ 52 h 66"/>
                      <a:gd name="T8" fmla="*/ 23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1 w 46"/>
                      <a:gd name="T23" fmla="*/ 36 h 66"/>
                      <a:gd name="T24" fmla="*/ 0 w 46"/>
                      <a:gd name="T25" fmla="*/ 32 h 66"/>
                      <a:gd name="T26" fmla="*/ 1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3 w 46"/>
                      <a:gd name="T41" fmla="*/ 19 h 66"/>
                      <a:gd name="T42" fmla="*/ 23 w 46"/>
                      <a:gd name="T43" fmla="*/ 11 h 66"/>
                      <a:gd name="T44" fmla="*/ 26 w 46"/>
                      <a:gd name="T45" fmla="*/ 6 h 66"/>
                      <a:gd name="T46" fmla="*/ 30 w 46"/>
                      <a:gd name="T47" fmla="*/ 1 h 66"/>
                      <a:gd name="T48" fmla="*/ 36 w 46"/>
                      <a:gd name="T49" fmla="*/ 0 h 66"/>
                      <a:gd name="T50" fmla="*/ 41 w 46"/>
                      <a:gd name="T51" fmla="*/ 3 h 66"/>
                      <a:gd name="T52" fmla="*/ 43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3 w 46"/>
                      <a:gd name="T61" fmla="*/ 55 h 66"/>
                      <a:gd name="T62" fmla="*/ 41 w 46"/>
                      <a:gd name="T63" fmla="*/ 62 h 66"/>
                      <a:gd name="T64" fmla="*/ 36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6" y="65"/>
                        </a:moveTo>
                        <a:lnTo>
                          <a:pt x="30" y="64"/>
                        </a:lnTo>
                        <a:lnTo>
                          <a:pt x="26" y="58"/>
                        </a:lnTo>
                        <a:lnTo>
                          <a:pt x="23" y="52"/>
                        </a:lnTo>
                        <a:lnTo>
                          <a:pt x="23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1" y="36"/>
                        </a:lnTo>
                        <a:lnTo>
                          <a:pt x="0" y="32"/>
                        </a:lnTo>
                        <a:lnTo>
                          <a:pt x="1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3" y="19"/>
                        </a:lnTo>
                        <a:lnTo>
                          <a:pt x="23" y="11"/>
                        </a:lnTo>
                        <a:lnTo>
                          <a:pt x="26" y="6"/>
                        </a:lnTo>
                        <a:lnTo>
                          <a:pt x="30" y="1"/>
                        </a:lnTo>
                        <a:lnTo>
                          <a:pt x="36" y="0"/>
                        </a:lnTo>
                        <a:lnTo>
                          <a:pt x="41" y="3"/>
                        </a:lnTo>
                        <a:lnTo>
                          <a:pt x="43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3" y="55"/>
                        </a:lnTo>
                        <a:lnTo>
                          <a:pt x="41" y="62"/>
                        </a:lnTo>
                        <a:lnTo>
                          <a:pt x="36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33" name="Freeform 64"/>
                  <p:cNvSpPr>
                    <a:spLocks/>
                  </p:cNvSpPr>
                  <p:nvPr/>
                </p:nvSpPr>
                <p:spPr bwMode="auto">
                  <a:xfrm>
                    <a:off x="3857" y="2315"/>
                    <a:ext cx="46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3 w 46"/>
                      <a:gd name="T7" fmla="*/ 52 h 66"/>
                      <a:gd name="T8" fmla="*/ 22 w 46"/>
                      <a:gd name="T9" fmla="*/ 45 h 66"/>
                      <a:gd name="T10" fmla="*/ 20 w 46"/>
                      <a:gd name="T11" fmla="*/ 40 h 66"/>
                      <a:gd name="T12" fmla="*/ 19 w 46"/>
                      <a:gd name="T13" fmla="*/ 39 h 66"/>
                      <a:gd name="T14" fmla="*/ 14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4 w 46"/>
                      <a:gd name="T35" fmla="*/ 26 h 66"/>
                      <a:gd name="T36" fmla="*/ 19 w 46"/>
                      <a:gd name="T37" fmla="*/ 26 h 66"/>
                      <a:gd name="T38" fmla="*/ 20 w 46"/>
                      <a:gd name="T39" fmla="*/ 23 h 66"/>
                      <a:gd name="T40" fmla="*/ 22 w 46"/>
                      <a:gd name="T41" fmla="*/ 19 h 66"/>
                      <a:gd name="T42" fmla="*/ 23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39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3 w 46"/>
                      <a:gd name="T59" fmla="*/ 45 h 66"/>
                      <a:gd name="T60" fmla="*/ 42 w 46"/>
                      <a:gd name="T61" fmla="*/ 55 h 66"/>
                      <a:gd name="T62" fmla="*/ 39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3" y="52"/>
                        </a:lnTo>
                        <a:lnTo>
                          <a:pt x="22" y="45"/>
                        </a:lnTo>
                        <a:lnTo>
                          <a:pt x="20" y="40"/>
                        </a:lnTo>
                        <a:lnTo>
                          <a:pt x="19" y="39"/>
                        </a:lnTo>
                        <a:lnTo>
                          <a:pt x="14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4" y="26"/>
                        </a:lnTo>
                        <a:lnTo>
                          <a:pt x="19" y="26"/>
                        </a:lnTo>
                        <a:lnTo>
                          <a:pt x="20" y="23"/>
                        </a:lnTo>
                        <a:lnTo>
                          <a:pt x="22" y="19"/>
                        </a:lnTo>
                        <a:lnTo>
                          <a:pt x="23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39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3" y="45"/>
                        </a:lnTo>
                        <a:lnTo>
                          <a:pt x="42" y="55"/>
                        </a:lnTo>
                        <a:lnTo>
                          <a:pt x="39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34" name="Freeform 65"/>
                  <p:cNvSpPr>
                    <a:spLocks/>
                  </p:cNvSpPr>
                  <p:nvPr/>
                </p:nvSpPr>
                <p:spPr bwMode="auto">
                  <a:xfrm>
                    <a:off x="3919" y="2315"/>
                    <a:ext cx="46" cy="66"/>
                  </a:xfrm>
                  <a:custGeom>
                    <a:avLst/>
                    <a:gdLst>
                      <a:gd name="T0" fmla="*/ 37 w 46"/>
                      <a:gd name="T1" fmla="*/ 65 h 66"/>
                      <a:gd name="T2" fmla="*/ 31 w 46"/>
                      <a:gd name="T3" fmla="*/ 64 h 66"/>
                      <a:gd name="T4" fmla="*/ 27 w 46"/>
                      <a:gd name="T5" fmla="*/ 58 h 66"/>
                      <a:gd name="T6" fmla="*/ 24 w 46"/>
                      <a:gd name="T7" fmla="*/ 52 h 66"/>
                      <a:gd name="T8" fmla="*/ 24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1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2 w 46"/>
                      <a:gd name="T23" fmla="*/ 36 h 66"/>
                      <a:gd name="T24" fmla="*/ 0 w 46"/>
                      <a:gd name="T25" fmla="*/ 32 h 66"/>
                      <a:gd name="T26" fmla="*/ 2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1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4 w 46"/>
                      <a:gd name="T41" fmla="*/ 19 h 66"/>
                      <a:gd name="T42" fmla="*/ 24 w 46"/>
                      <a:gd name="T43" fmla="*/ 11 h 66"/>
                      <a:gd name="T44" fmla="*/ 27 w 46"/>
                      <a:gd name="T45" fmla="*/ 6 h 66"/>
                      <a:gd name="T46" fmla="*/ 31 w 46"/>
                      <a:gd name="T47" fmla="*/ 1 h 66"/>
                      <a:gd name="T48" fmla="*/ 37 w 46"/>
                      <a:gd name="T49" fmla="*/ 0 h 66"/>
                      <a:gd name="T50" fmla="*/ 41 w 46"/>
                      <a:gd name="T51" fmla="*/ 3 h 66"/>
                      <a:gd name="T52" fmla="*/ 44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4 w 46"/>
                      <a:gd name="T61" fmla="*/ 55 h 66"/>
                      <a:gd name="T62" fmla="*/ 41 w 46"/>
                      <a:gd name="T63" fmla="*/ 62 h 66"/>
                      <a:gd name="T64" fmla="*/ 37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7" y="65"/>
                        </a:moveTo>
                        <a:lnTo>
                          <a:pt x="31" y="64"/>
                        </a:lnTo>
                        <a:lnTo>
                          <a:pt x="27" y="58"/>
                        </a:lnTo>
                        <a:lnTo>
                          <a:pt x="24" y="52"/>
                        </a:lnTo>
                        <a:lnTo>
                          <a:pt x="24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1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2" y="36"/>
                        </a:lnTo>
                        <a:lnTo>
                          <a:pt x="0" y="32"/>
                        </a:lnTo>
                        <a:lnTo>
                          <a:pt x="2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1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4" y="19"/>
                        </a:lnTo>
                        <a:lnTo>
                          <a:pt x="24" y="11"/>
                        </a:lnTo>
                        <a:lnTo>
                          <a:pt x="27" y="6"/>
                        </a:lnTo>
                        <a:lnTo>
                          <a:pt x="31" y="1"/>
                        </a:lnTo>
                        <a:lnTo>
                          <a:pt x="37" y="0"/>
                        </a:lnTo>
                        <a:lnTo>
                          <a:pt x="41" y="3"/>
                        </a:lnTo>
                        <a:lnTo>
                          <a:pt x="44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4" y="55"/>
                        </a:lnTo>
                        <a:lnTo>
                          <a:pt x="41" y="62"/>
                        </a:lnTo>
                        <a:lnTo>
                          <a:pt x="37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35" name="Freeform 66"/>
                  <p:cNvSpPr>
                    <a:spLocks/>
                  </p:cNvSpPr>
                  <p:nvPr/>
                </p:nvSpPr>
                <p:spPr bwMode="auto">
                  <a:xfrm>
                    <a:off x="3696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50 w 71"/>
                      <a:gd name="T5" fmla="*/ 57 h 126"/>
                      <a:gd name="T6" fmla="*/ 56 w 71"/>
                      <a:gd name="T7" fmla="*/ 54 h 126"/>
                      <a:gd name="T8" fmla="*/ 59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3 w 71"/>
                      <a:gd name="T15" fmla="*/ 26 h 126"/>
                      <a:gd name="T16" fmla="*/ 45 w 71"/>
                      <a:gd name="T17" fmla="*/ 29 h 126"/>
                      <a:gd name="T18" fmla="*/ 43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1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2 w 71"/>
                      <a:gd name="T39" fmla="*/ 58 h 126"/>
                      <a:gd name="T40" fmla="*/ 2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1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3 w 71"/>
                      <a:gd name="T61" fmla="*/ 101 h 126"/>
                      <a:gd name="T62" fmla="*/ 45 w 71"/>
                      <a:gd name="T63" fmla="*/ 98 h 126"/>
                      <a:gd name="T64" fmla="*/ 53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9 w 71"/>
                      <a:gd name="T71" fmla="*/ 83 h 126"/>
                      <a:gd name="T72" fmla="*/ 56 w 71"/>
                      <a:gd name="T73" fmla="*/ 71 h 126"/>
                      <a:gd name="T74" fmla="*/ 50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0" y="57"/>
                        </a:lnTo>
                        <a:lnTo>
                          <a:pt x="54" y="57"/>
                        </a:lnTo>
                        <a:lnTo>
                          <a:pt x="56" y="54"/>
                        </a:lnTo>
                        <a:lnTo>
                          <a:pt x="57" y="50"/>
                        </a:lnTo>
                        <a:lnTo>
                          <a:pt x="59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9" y="28"/>
                        </a:lnTo>
                        <a:lnTo>
                          <a:pt x="53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3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3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7" y="16"/>
                        </a:lnTo>
                        <a:lnTo>
                          <a:pt x="25" y="21"/>
                        </a:lnTo>
                        <a:lnTo>
                          <a:pt x="24" y="26"/>
                        </a:lnTo>
                        <a:lnTo>
                          <a:pt x="19" y="29"/>
                        </a:lnTo>
                        <a:lnTo>
                          <a:pt x="15" y="31"/>
                        </a:lnTo>
                        <a:lnTo>
                          <a:pt x="11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1" y="95"/>
                        </a:lnTo>
                        <a:lnTo>
                          <a:pt x="15" y="96"/>
                        </a:lnTo>
                        <a:lnTo>
                          <a:pt x="19" y="98"/>
                        </a:lnTo>
                        <a:lnTo>
                          <a:pt x="24" y="101"/>
                        </a:lnTo>
                        <a:lnTo>
                          <a:pt x="25" y="105"/>
                        </a:lnTo>
                        <a:lnTo>
                          <a:pt x="27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3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3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3" y="99"/>
                        </a:lnTo>
                        <a:lnTo>
                          <a:pt x="59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9" y="83"/>
                        </a:lnTo>
                        <a:lnTo>
                          <a:pt x="57" y="76"/>
                        </a:lnTo>
                        <a:lnTo>
                          <a:pt x="56" y="71"/>
                        </a:lnTo>
                        <a:lnTo>
                          <a:pt x="54" y="70"/>
                        </a:lnTo>
                        <a:lnTo>
                          <a:pt x="50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36" name="Freeform 67"/>
                  <p:cNvSpPr>
                    <a:spLocks/>
                  </p:cNvSpPr>
                  <p:nvPr/>
                </p:nvSpPr>
                <p:spPr bwMode="auto">
                  <a:xfrm>
                    <a:off x="3758" y="2284"/>
                    <a:ext cx="72" cy="126"/>
                  </a:xfrm>
                  <a:custGeom>
                    <a:avLst/>
                    <a:gdLst>
                      <a:gd name="T0" fmla="*/ 36 w 72"/>
                      <a:gd name="T1" fmla="*/ 58 h 126"/>
                      <a:gd name="T2" fmla="*/ 41 w 72"/>
                      <a:gd name="T3" fmla="*/ 54 h 126"/>
                      <a:gd name="T4" fmla="*/ 51 w 72"/>
                      <a:gd name="T5" fmla="*/ 57 h 126"/>
                      <a:gd name="T6" fmla="*/ 57 w 72"/>
                      <a:gd name="T7" fmla="*/ 54 h 126"/>
                      <a:gd name="T8" fmla="*/ 58 w 72"/>
                      <a:gd name="T9" fmla="*/ 42 h 126"/>
                      <a:gd name="T10" fmla="*/ 65 w 72"/>
                      <a:gd name="T11" fmla="*/ 32 h 126"/>
                      <a:gd name="T12" fmla="*/ 65 w 72"/>
                      <a:gd name="T13" fmla="*/ 28 h 126"/>
                      <a:gd name="T14" fmla="*/ 54 w 72"/>
                      <a:gd name="T15" fmla="*/ 26 h 126"/>
                      <a:gd name="T16" fmla="*/ 46 w 72"/>
                      <a:gd name="T17" fmla="*/ 29 h 126"/>
                      <a:gd name="T18" fmla="*/ 44 w 72"/>
                      <a:gd name="T19" fmla="*/ 25 h 126"/>
                      <a:gd name="T20" fmla="*/ 45 w 72"/>
                      <a:gd name="T21" fmla="*/ 15 h 126"/>
                      <a:gd name="T22" fmla="*/ 38 w 72"/>
                      <a:gd name="T23" fmla="*/ 2 h 126"/>
                      <a:gd name="T24" fmla="*/ 28 w 72"/>
                      <a:gd name="T25" fmla="*/ 2 h 126"/>
                      <a:gd name="T26" fmla="*/ 26 w 72"/>
                      <a:gd name="T27" fmla="*/ 10 h 126"/>
                      <a:gd name="T28" fmla="*/ 26 w 72"/>
                      <a:gd name="T29" fmla="*/ 21 h 126"/>
                      <a:gd name="T30" fmla="*/ 20 w 72"/>
                      <a:gd name="T31" fmla="*/ 29 h 126"/>
                      <a:gd name="T32" fmla="*/ 12 w 72"/>
                      <a:gd name="T33" fmla="*/ 32 h 126"/>
                      <a:gd name="T34" fmla="*/ 7 w 72"/>
                      <a:gd name="T35" fmla="*/ 40 h 126"/>
                      <a:gd name="T36" fmla="*/ 6 w 72"/>
                      <a:gd name="T37" fmla="*/ 53 h 126"/>
                      <a:gd name="T38" fmla="*/ 1 w 72"/>
                      <a:gd name="T39" fmla="*/ 58 h 126"/>
                      <a:gd name="T40" fmla="*/ 1 w 72"/>
                      <a:gd name="T41" fmla="*/ 67 h 126"/>
                      <a:gd name="T42" fmla="*/ 6 w 72"/>
                      <a:gd name="T43" fmla="*/ 73 h 126"/>
                      <a:gd name="T44" fmla="*/ 7 w 72"/>
                      <a:gd name="T45" fmla="*/ 86 h 126"/>
                      <a:gd name="T46" fmla="*/ 12 w 72"/>
                      <a:gd name="T47" fmla="*/ 95 h 126"/>
                      <a:gd name="T48" fmla="*/ 20 w 72"/>
                      <a:gd name="T49" fmla="*/ 98 h 126"/>
                      <a:gd name="T50" fmla="*/ 26 w 72"/>
                      <a:gd name="T51" fmla="*/ 105 h 126"/>
                      <a:gd name="T52" fmla="*/ 26 w 72"/>
                      <a:gd name="T53" fmla="*/ 115 h 126"/>
                      <a:gd name="T54" fmla="*/ 28 w 72"/>
                      <a:gd name="T55" fmla="*/ 124 h 126"/>
                      <a:gd name="T56" fmla="*/ 38 w 72"/>
                      <a:gd name="T57" fmla="*/ 124 h 126"/>
                      <a:gd name="T58" fmla="*/ 45 w 72"/>
                      <a:gd name="T59" fmla="*/ 112 h 126"/>
                      <a:gd name="T60" fmla="*/ 44 w 72"/>
                      <a:gd name="T61" fmla="*/ 101 h 126"/>
                      <a:gd name="T62" fmla="*/ 46 w 72"/>
                      <a:gd name="T63" fmla="*/ 98 h 126"/>
                      <a:gd name="T64" fmla="*/ 54 w 72"/>
                      <a:gd name="T65" fmla="*/ 99 h 126"/>
                      <a:gd name="T66" fmla="*/ 65 w 72"/>
                      <a:gd name="T67" fmla="*/ 99 h 126"/>
                      <a:gd name="T68" fmla="*/ 65 w 72"/>
                      <a:gd name="T69" fmla="*/ 95 h 126"/>
                      <a:gd name="T70" fmla="*/ 58 w 72"/>
                      <a:gd name="T71" fmla="*/ 83 h 126"/>
                      <a:gd name="T72" fmla="*/ 57 w 72"/>
                      <a:gd name="T73" fmla="*/ 71 h 126"/>
                      <a:gd name="T74" fmla="*/ 51 w 72"/>
                      <a:gd name="T75" fmla="*/ 70 h 126"/>
                      <a:gd name="T76" fmla="*/ 41 w 72"/>
                      <a:gd name="T77" fmla="*/ 71 h 126"/>
                      <a:gd name="T78" fmla="*/ 36 w 72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2"/>
                      <a:gd name="T121" fmla="*/ 0 h 126"/>
                      <a:gd name="T122" fmla="*/ 72 w 72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2" h="126">
                        <a:moveTo>
                          <a:pt x="35" y="63"/>
                        </a:moveTo>
                        <a:lnTo>
                          <a:pt x="36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8" y="50"/>
                        </a:lnTo>
                        <a:lnTo>
                          <a:pt x="58" y="42"/>
                        </a:lnTo>
                        <a:lnTo>
                          <a:pt x="61" y="37"/>
                        </a:lnTo>
                        <a:lnTo>
                          <a:pt x="65" y="32"/>
                        </a:lnTo>
                        <a:lnTo>
                          <a:pt x="71" y="31"/>
                        </a:lnTo>
                        <a:lnTo>
                          <a:pt x="65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49" y="28"/>
                        </a:lnTo>
                        <a:lnTo>
                          <a:pt x="46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5" y="21"/>
                        </a:lnTo>
                        <a:lnTo>
                          <a:pt x="45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6" y="6"/>
                        </a:lnTo>
                        <a:lnTo>
                          <a:pt x="26" y="10"/>
                        </a:lnTo>
                        <a:lnTo>
                          <a:pt x="26" y="16"/>
                        </a:lnTo>
                        <a:lnTo>
                          <a:pt x="26" y="21"/>
                        </a:lnTo>
                        <a:lnTo>
                          <a:pt x="23" y="26"/>
                        </a:lnTo>
                        <a:lnTo>
                          <a:pt x="20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7" y="40"/>
                        </a:lnTo>
                        <a:lnTo>
                          <a:pt x="7" y="44"/>
                        </a:lnTo>
                        <a:lnTo>
                          <a:pt x="6" y="53"/>
                        </a:lnTo>
                        <a:lnTo>
                          <a:pt x="4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4" y="70"/>
                        </a:lnTo>
                        <a:lnTo>
                          <a:pt x="6" y="73"/>
                        </a:lnTo>
                        <a:lnTo>
                          <a:pt x="7" y="82"/>
                        </a:lnTo>
                        <a:lnTo>
                          <a:pt x="7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0" y="98"/>
                        </a:lnTo>
                        <a:lnTo>
                          <a:pt x="23" y="101"/>
                        </a:lnTo>
                        <a:lnTo>
                          <a:pt x="26" y="105"/>
                        </a:lnTo>
                        <a:lnTo>
                          <a:pt x="26" y="109"/>
                        </a:lnTo>
                        <a:lnTo>
                          <a:pt x="26" y="115"/>
                        </a:lnTo>
                        <a:lnTo>
                          <a:pt x="26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5" y="112"/>
                        </a:lnTo>
                        <a:lnTo>
                          <a:pt x="45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6" y="98"/>
                        </a:lnTo>
                        <a:lnTo>
                          <a:pt x="49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5" y="99"/>
                        </a:lnTo>
                        <a:lnTo>
                          <a:pt x="71" y="96"/>
                        </a:lnTo>
                        <a:lnTo>
                          <a:pt x="65" y="95"/>
                        </a:lnTo>
                        <a:lnTo>
                          <a:pt x="61" y="89"/>
                        </a:lnTo>
                        <a:lnTo>
                          <a:pt x="58" y="83"/>
                        </a:lnTo>
                        <a:lnTo>
                          <a:pt x="58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6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37" name="Freeform 68"/>
                  <p:cNvSpPr>
                    <a:spLocks/>
                  </p:cNvSpPr>
                  <p:nvPr/>
                </p:nvSpPr>
                <p:spPr bwMode="auto">
                  <a:xfrm>
                    <a:off x="3823" y="2284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49 w 71"/>
                      <a:gd name="T5" fmla="*/ 57 h 126"/>
                      <a:gd name="T6" fmla="*/ 55 w 71"/>
                      <a:gd name="T7" fmla="*/ 54 h 126"/>
                      <a:gd name="T8" fmla="*/ 58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2 w 71"/>
                      <a:gd name="T15" fmla="*/ 26 h 126"/>
                      <a:gd name="T16" fmla="*/ 45 w 71"/>
                      <a:gd name="T17" fmla="*/ 29 h 126"/>
                      <a:gd name="T18" fmla="*/ 42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0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1 w 71"/>
                      <a:gd name="T39" fmla="*/ 58 h 126"/>
                      <a:gd name="T40" fmla="*/ 1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0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2 w 71"/>
                      <a:gd name="T61" fmla="*/ 101 h 126"/>
                      <a:gd name="T62" fmla="*/ 45 w 71"/>
                      <a:gd name="T63" fmla="*/ 98 h 126"/>
                      <a:gd name="T64" fmla="*/ 52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8 w 71"/>
                      <a:gd name="T71" fmla="*/ 83 h 126"/>
                      <a:gd name="T72" fmla="*/ 55 w 71"/>
                      <a:gd name="T73" fmla="*/ 71 h 126"/>
                      <a:gd name="T74" fmla="*/ 49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49" y="57"/>
                        </a:lnTo>
                        <a:lnTo>
                          <a:pt x="54" y="57"/>
                        </a:lnTo>
                        <a:lnTo>
                          <a:pt x="55" y="54"/>
                        </a:lnTo>
                        <a:lnTo>
                          <a:pt x="57" y="50"/>
                        </a:lnTo>
                        <a:lnTo>
                          <a:pt x="58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8" y="28"/>
                        </a:lnTo>
                        <a:lnTo>
                          <a:pt x="52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2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2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6" y="16"/>
                        </a:lnTo>
                        <a:lnTo>
                          <a:pt x="25" y="21"/>
                        </a:lnTo>
                        <a:lnTo>
                          <a:pt x="23" y="26"/>
                        </a:lnTo>
                        <a:lnTo>
                          <a:pt x="19" y="29"/>
                        </a:lnTo>
                        <a:lnTo>
                          <a:pt x="14" y="31"/>
                        </a:lnTo>
                        <a:lnTo>
                          <a:pt x="10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0" y="95"/>
                        </a:lnTo>
                        <a:lnTo>
                          <a:pt x="14" y="96"/>
                        </a:lnTo>
                        <a:lnTo>
                          <a:pt x="19" y="98"/>
                        </a:lnTo>
                        <a:lnTo>
                          <a:pt x="23" y="101"/>
                        </a:lnTo>
                        <a:lnTo>
                          <a:pt x="25" y="105"/>
                        </a:lnTo>
                        <a:lnTo>
                          <a:pt x="26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2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2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2" y="99"/>
                        </a:lnTo>
                        <a:lnTo>
                          <a:pt x="58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8" y="83"/>
                        </a:lnTo>
                        <a:lnTo>
                          <a:pt x="57" y="76"/>
                        </a:lnTo>
                        <a:lnTo>
                          <a:pt x="55" y="71"/>
                        </a:lnTo>
                        <a:lnTo>
                          <a:pt x="54" y="70"/>
                        </a:lnTo>
                        <a:lnTo>
                          <a:pt x="49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38" name="Freeform 69"/>
                  <p:cNvSpPr>
                    <a:spLocks/>
                  </p:cNvSpPr>
                  <p:nvPr/>
                </p:nvSpPr>
                <p:spPr bwMode="auto">
                  <a:xfrm>
                    <a:off x="3885" y="2284"/>
                    <a:ext cx="74" cy="126"/>
                  </a:xfrm>
                  <a:custGeom>
                    <a:avLst/>
                    <a:gdLst>
                      <a:gd name="T0" fmla="*/ 37 w 73"/>
                      <a:gd name="T1" fmla="*/ 58 h 126"/>
                      <a:gd name="T2" fmla="*/ 41 w 73"/>
                      <a:gd name="T3" fmla="*/ 54 h 126"/>
                      <a:gd name="T4" fmla="*/ 51 w 73"/>
                      <a:gd name="T5" fmla="*/ 57 h 126"/>
                      <a:gd name="T6" fmla="*/ 57 w 73"/>
                      <a:gd name="T7" fmla="*/ 54 h 126"/>
                      <a:gd name="T8" fmla="*/ 59 w 73"/>
                      <a:gd name="T9" fmla="*/ 42 h 126"/>
                      <a:gd name="T10" fmla="*/ 66 w 73"/>
                      <a:gd name="T11" fmla="*/ 32 h 126"/>
                      <a:gd name="T12" fmla="*/ 66 w 73"/>
                      <a:gd name="T13" fmla="*/ 28 h 126"/>
                      <a:gd name="T14" fmla="*/ 54 w 73"/>
                      <a:gd name="T15" fmla="*/ 26 h 126"/>
                      <a:gd name="T16" fmla="*/ 47 w 73"/>
                      <a:gd name="T17" fmla="*/ 29 h 126"/>
                      <a:gd name="T18" fmla="*/ 44 w 73"/>
                      <a:gd name="T19" fmla="*/ 25 h 126"/>
                      <a:gd name="T20" fmla="*/ 46 w 73"/>
                      <a:gd name="T21" fmla="*/ 15 h 126"/>
                      <a:gd name="T22" fmla="*/ 38 w 73"/>
                      <a:gd name="T23" fmla="*/ 2 h 126"/>
                      <a:gd name="T24" fmla="*/ 28 w 73"/>
                      <a:gd name="T25" fmla="*/ 2 h 126"/>
                      <a:gd name="T26" fmla="*/ 27 w 73"/>
                      <a:gd name="T27" fmla="*/ 10 h 126"/>
                      <a:gd name="T28" fmla="*/ 27 w 73"/>
                      <a:gd name="T29" fmla="*/ 21 h 126"/>
                      <a:gd name="T30" fmla="*/ 21 w 73"/>
                      <a:gd name="T31" fmla="*/ 29 h 126"/>
                      <a:gd name="T32" fmla="*/ 12 w 73"/>
                      <a:gd name="T33" fmla="*/ 32 h 126"/>
                      <a:gd name="T34" fmla="*/ 8 w 73"/>
                      <a:gd name="T35" fmla="*/ 40 h 126"/>
                      <a:gd name="T36" fmla="*/ 6 w 73"/>
                      <a:gd name="T37" fmla="*/ 53 h 126"/>
                      <a:gd name="T38" fmla="*/ 2 w 73"/>
                      <a:gd name="T39" fmla="*/ 58 h 126"/>
                      <a:gd name="T40" fmla="*/ 2 w 73"/>
                      <a:gd name="T41" fmla="*/ 67 h 126"/>
                      <a:gd name="T42" fmla="*/ 6 w 73"/>
                      <a:gd name="T43" fmla="*/ 73 h 126"/>
                      <a:gd name="T44" fmla="*/ 8 w 73"/>
                      <a:gd name="T45" fmla="*/ 86 h 126"/>
                      <a:gd name="T46" fmla="*/ 12 w 73"/>
                      <a:gd name="T47" fmla="*/ 95 h 126"/>
                      <a:gd name="T48" fmla="*/ 21 w 73"/>
                      <a:gd name="T49" fmla="*/ 98 h 126"/>
                      <a:gd name="T50" fmla="*/ 27 w 73"/>
                      <a:gd name="T51" fmla="*/ 105 h 126"/>
                      <a:gd name="T52" fmla="*/ 27 w 73"/>
                      <a:gd name="T53" fmla="*/ 115 h 126"/>
                      <a:gd name="T54" fmla="*/ 28 w 73"/>
                      <a:gd name="T55" fmla="*/ 124 h 126"/>
                      <a:gd name="T56" fmla="*/ 38 w 73"/>
                      <a:gd name="T57" fmla="*/ 124 h 126"/>
                      <a:gd name="T58" fmla="*/ 46 w 73"/>
                      <a:gd name="T59" fmla="*/ 112 h 126"/>
                      <a:gd name="T60" fmla="*/ 44 w 73"/>
                      <a:gd name="T61" fmla="*/ 101 h 126"/>
                      <a:gd name="T62" fmla="*/ 47 w 73"/>
                      <a:gd name="T63" fmla="*/ 98 h 126"/>
                      <a:gd name="T64" fmla="*/ 54 w 73"/>
                      <a:gd name="T65" fmla="*/ 99 h 126"/>
                      <a:gd name="T66" fmla="*/ 66 w 73"/>
                      <a:gd name="T67" fmla="*/ 99 h 126"/>
                      <a:gd name="T68" fmla="*/ 66 w 73"/>
                      <a:gd name="T69" fmla="*/ 95 h 126"/>
                      <a:gd name="T70" fmla="*/ 59 w 73"/>
                      <a:gd name="T71" fmla="*/ 83 h 126"/>
                      <a:gd name="T72" fmla="*/ 57 w 73"/>
                      <a:gd name="T73" fmla="*/ 71 h 126"/>
                      <a:gd name="T74" fmla="*/ 51 w 73"/>
                      <a:gd name="T75" fmla="*/ 70 h 126"/>
                      <a:gd name="T76" fmla="*/ 41 w 73"/>
                      <a:gd name="T77" fmla="*/ 71 h 126"/>
                      <a:gd name="T78" fmla="*/ 37 w 73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3"/>
                      <a:gd name="T121" fmla="*/ 0 h 126"/>
                      <a:gd name="T122" fmla="*/ 73 w 73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3" h="126">
                        <a:moveTo>
                          <a:pt x="35" y="63"/>
                        </a:moveTo>
                        <a:lnTo>
                          <a:pt x="37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6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9" y="50"/>
                        </a:lnTo>
                        <a:lnTo>
                          <a:pt x="59" y="42"/>
                        </a:lnTo>
                        <a:lnTo>
                          <a:pt x="62" y="37"/>
                        </a:lnTo>
                        <a:lnTo>
                          <a:pt x="66" y="32"/>
                        </a:lnTo>
                        <a:lnTo>
                          <a:pt x="72" y="31"/>
                        </a:lnTo>
                        <a:lnTo>
                          <a:pt x="66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50" y="28"/>
                        </a:lnTo>
                        <a:lnTo>
                          <a:pt x="47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6" y="21"/>
                        </a:lnTo>
                        <a:lnTo>
                          <a:pt x="46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7" y="6"/>
                        </a:lnTo>
                        <a:lnTo>
                          <a:pt x="27" y="10"/>
                        </a:lnTo>
                        <a:lnTo>
                          <a:pt x="27" y="16"/>
                        </a:lnTo>
                        <a:lnTo>
                          <a:pt x="27" y="21"/>
                        </a:lnTo>
                        <a:lnTo>
                          <a:pt x="24" y="26"/>
                        </a:lnTo>
                        <a:lnTo>
                          <a:pt x="21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8" y="40"/>
                        </a:lnTo>
                        <a:lnTo>
                          <a:pt x="8" y="44"/>
                        </a:lnTo>
                        <a:lnTo>
                          <a:pt x="6" y="53"/>
                        </a:lnTo>
                        <a:lnTo>
                          <a:pt x="5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5" y="70"/>
                        </a:lnTo>
                        <a:lnTo>
                          <a:pt x="6" y="73"/>
                        </a:lnTo>
                        <a:lnTo>
                          <a:pt x="8" y="82"/>
                        </a:lnTo>
                        <a:lnTo>
                          <a:pt x="8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1" y="98"/>
                        </a:lnTo>
                        <a:lnTo>
                          <a:pt x="24" y="101"/>
                        </a:lnTo>
                        <a:lnTo>
                          <a:pt x="27" y="105"/>
                        </a:lnTo>
                        <a:lnTo>
                          <a:pt x="27" y="109"/>
                        </a:lnTo>
                        <a:lnTo>
                          <a:pt x="27" y="115"/>
                        </a:lnTo>
                        <a:lnTo>
                          <a:pt x="27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6" y="112"/>
                        </a:lnTo>
                        <a:lnTo>
                          <a:pt x="46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7" y="98"/>
                        </a:lnTo>
                        <a:lnTo>
                          <a:pt x="50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6" y="99"/>
                        </a:lnTo>
                        <a:lnTo>
                          <a:pt x="72" y="96"/>
                        </a:lnTo>
                        <a:lnTo>
                          <a:pt x="66" y="95"/>
                        </a:lnTo>
                        <a:lnTo>
                          <a:pt x="62" y="89"/>
                        </a:lnTo>
                        <a:lnTo>
                          <a:pt x="59" y="83"/>
                        </a:lnTo>
                        <a:lnTo>
                          <a:pt x="59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6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7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</p:grpSp>
            <p:grpSp>
              <p:nvGrpSpPr>
                <p:cNvPr id="15" name="Group 126"/>
                <p:cNvGrpSpPr>
                  <a:grpSpLocks/>
                </p:cNvGrpSpPr>
                <p:nvPr/>
              </p:nvGrpSpPr>
              <p:grpSpPr bwMode="auto">
                <a:xfrm>
                  <a:off x="4163" y="2066"/>
                  <a:ext cx="282" cy="97"/>
                  <a:chOff x="3950" y="2283"/>
                  <a:chExt cx="269" cy="126"/>
                </a:xfrm>
              </p:grpSpPr>
              <p:sp>
                <p:nvSpPr>
                  <p:cNvPr id="123" name="Freeform 127"/>
                  <p:cNvSpPr>
                    <a:spLocks/>
                  </p:cNvSpPr>
                  <p:nvPr/>
                </p:nvSpPr>
                <p:spPr bwMode="auto">
                  <a:xfrm>
                    <a:off x="3984" y="2314"/>
                    <a:ext cx="47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4 w 46"/>
                      <a:gd name="T7" fmla="*/ 52 h 66"/>
                      <a:gd name="T8" fmla="*/ 22 w 46"/>
                      <a:gd name="T9" fmla="*/ 45 h 66"/>
                      <a:gd name="T10" fmla="*/ 21 w 46"/>
                      <a:gd name="T11" fmla="*/ 40 h 66"/>
                      <a:gd name="T12" fmla="*/ 19 w 46"/>
                      <a:gd name="T13" fmla="*/ 39 h 66"/>
                      <a:gd name="T14" fmla="*/ 15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5 w 46"/>
                      <a:gd name="T35" fmla="*/ 26 h 66"/>
                      <a:gd name="T36" fmla="*/ 19 w 46"/>
                      <a:gd name="T37" fmla="*/ 26 h 66"/>
                      <a:gd name="T38" fmla="*/ 21 w 46"/>
                      <a:gd name="T39" fmla="*/ 23 h 66"/>
                      <a:gd name="T40" fmla="*/ 22 w 46"/>
                      <a:gd name="T41" fmla="*/ 19 h 66"/>
                      <a:gd name="T42" fmla="*/ 24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40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4 w 46"/>
                      <a:gd name="T59" fmla="*/ 45 h 66"/>
                      <a:gd name="T60" fmla="*/ 42 w 46"/>
                      <a:gd name="T61" fmla="*/ 55 h 66"/>
                      <a:gd name="T62" fmla="*/ 40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4" y="52"/>
                        </a:lnTo>
                        <a:lnTo>
                          <a:pt x="22" y="45"/>
                        </a:lnTo>
                        <a:lnTo>
                          <a:pt x="21" y="40"/>
                        </a:lnTo>
                        <a:lnTo>
                          <a:pt x="19" y="39"/>
                        </a:lnTo>
                        <a:lnTo>
                          <a:pt x="15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5" y="26"/>
                        </a:lnTo>
                        <a:lnTo>
                          <a:pt x="19" y="26"/>
                        </a:lnTo>
                        <a:lnTo>
                          <a:pt x="21" y="23"/>
                        </a:lnTo>
                        <a:lnTo>
                          <a:pt x="22" y="19"/>
                        </a:lnTo>
                        <a:lnTo>
                          <a:pt x="24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40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4" y="45"/>
                        </a:lnTo>
                        <a:lnTo>
                          <a:pt x="42" y="55"/>
                        </a:lnTo>
                        <a:lnTo>
                          <a:pt x="40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24" name="Freeform 128"/>
                  <p:cNvSpPr>
                    <a:spLocks/>
                  </p:cNvSpPr>
                  <p:nvPr/>
                </p:nvSpPr>
                <p:spPr bwMode="auto">
                  <a:xfrm>
                    <a:off x="4047" y="2314"/>
                    <a:ext cx="46" cy="66"/>
                  </a:xfrm>
                  <a:custGeom>
                    <a:avLst/>
                    <a:gdLst>
                      <a:gd name="T0" fmla="*/ 36 w 46"/>
                      <a:gd name="T1" fmla="*/ 65 h 66"/>
                      <a:gd name="T2" fmla="*/ 30 w 46"/>
                      <a:gd name="T3" fmla="*/ 64 h 66"/>
                      <a:gd name="T4" fmla="*/ 26 w 46"/>
                      <a:gd name="T5" fmla="*/ 58 h 66"/>
                      <a:gd name="T6" fmla="*/ 23 w 46"/>
                      <a:gd name="T7" fmla="*/ 52 h 66"/>
                      <a:gd name="T8" fmla="*/ 23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1 w 46"/>
                      <a:gd name="T23" fmla="*/ 36 h 66"/>
                      <a:gd name="T24" fmla="*/ 0 w 46"/>
                      <a:gd name="T25" fmla="*/ 32 h 66"/>
                      <a:gd name="T26" fmla="*/ 1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3 w 46"/>
                      <a:gd name="T41" fmla="*/ 19 h 66"/>
                      <a:gd name="T42" fmla="*/ 23 w 46"/>
                      <a:gd name="T43" fmla="*/ 11 h 66"/>
                      <a:gd name="T44" fmla="*/ 26 w 46"/>
                      <a:gd name="T45" fmla="*/ 6 h 66"/>
                      <a:gd name="T46" fmla="*/ 30 w 46"/>
                      <a:gd name="T47" fmla="*/ 1 h 66"/>
                      <a:gd name="T48" fmla="*/ 36 w 46"/>
                      <a:gd name="T49" fmla="*/ 0 h 66"/>
                      <a:gd name="T50" fmla="*/ 41 w 46"/>
                      <a:gd name="T51" fmla="*/ 3 h 66"/>
                      <a:gd name="T52" fmla="*/ 43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3 w 46"/>
                      <a:gd name="T61" fmla="*/ 55 h 66"/>
                      <a:gd name="T62" fmla="*/ 41 w 46"/>
                      <a:gd name="T63" fmla="*/ 62 h 66"/>
                      <a:gd name="T64" fmla="*/ 36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6" y="65"/>
                        </a:moveTo>
                        <a:lnTo>
                          <a:pt x="30" y="64"/>
                        </a:lnTo>
                        <a:lnTo>
                          <a:pt x="26" y="58"/>
                        </a:lnTo>
                        <a:lnTo>
                          <a:pt x="23" y="52"/>
                        </a:lnTo>
                        <a:lnTo>
                          <a:pt x="23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1" y="36"/>
                        </a:lnTo>
                        <a:lnTo>
                          <a:pt x="0" y="32"/>
                        </a:lnTo>
                        <a:lnTo>
                          <a:pt x="1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3" y="19"/>
                        </a:lnTo>
                        <a:lnTo>
                          <a:pt x="23" y="11"/>
                        </a:lnTo>
                        <a:lnTo>
                          <a:pt x="26" y="6"/>
                        </a:lnTo>
                        <a:lnTo>
                          <a:pt x="30" y="1"/>
                        </a:lnTo>
                        <a:lnTo>
                          <a:pt x="36" y="0"/>
                        </a:lnTo>
                        <a:lnTo>
                          <a:pt x="41" y="3"/>
                        </a:lnTo>
                        <a:lnTo>
                          <a:pt x="43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3" y="55"/>
                        </a:lnTo>
                        <a:lnTo>
                          <a:pt x="41" y="62"/>
                        </a:lnTo>
                        <a:lnTo>
                          <a:pt x="36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25" name="Freeform 129"/>
                  <p:cNvSpPr>
                    <a:spLocks/>
                  </p:cNvSpPr>
                  <p:nvPr/>
                </p:nvSpPr>
                <p:spPr bwMode="auto">
                  <a:xfrm>
                    <a:off x="4111" y="2314"/>
                    <a:ext cx="46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3 w 46"/>
                      <a:gd name="T7" fmla="*/ 52 h 66"/>
                      <a:gd name="T8" fmla="*/ 22 w 46"/>
                      <a:gd name="T9" fmla="*/ 45 h 66"/>
                      <a:gd name="T10" fmla="*/ 20 w 46"/>
                      <a:gd name="T11" fmla="*/ 40 h 66"/>
                      <a:gd name="T12" fmla="*/ 19 w 46"/>
                      <a:gd name="T13" fmla="*/ 39 h 66"/>
                      <a:gd name="T14" fmla="*/ 14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4 w 46"/>
                      <a:gd name="T35" fmla="*/ 26 h 66"/>
                      <a:gd name="T36" fmla="*/ 19 w 46"/>
                      <a:gd name="T37" fmla="*/ 26 h 66"/>
                      <a:gd name="T38" fmla="*/ 20 w 46"/>
                      <a:gd name="T39" fmla="*/ 23 h 66"/>
                      <a:gd name="T40" fmla="*/ 22 w 46"/>
                      <a:gd name="T41" fmla="*/ 19 h 66"/>
                      <a:gd name="T42" fmla="*/ 23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39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3 w 46"/>
                      <a:gd name="T59" fmla="*/ 45 h 66"/>
                      <a:gd name="T60" fmla="*/ 42 w 46"/>
                      <a:gd name="T61" fmla="*/ 55 h 66"/>
                      <a:gd name="T62" fmla="*/ 39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3" y="52"/>
                        </a:lnTo>
                        <a:lnTo>
                          <a:pt x="22" y="45"/>
                        </a:lnTo>
                        <a:lnTo>
                          <a:pt x="20" y="40"/>
                        </a:lnTo>
                        <a:lnTo>
                          <a:pt x="19" y="39"/>
                        </a:lnTo>
                        <a:lnTo>
                          <a:pt x="14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4" y="26"/>
                        </a:lnTo>
                        <a:lnTo>
                          <a:pt x="19" y="26"/>
                        </a:lnTo>
                        <a:lnTo>
                          <a:pt x="20" y="23"/>
                        </a:lnTo>
                        <a:lnTo>
                          <a:pt x="22" y="19"/>
                        </a:lnTo>
                        <a:lnTo>
                          <a:pt x="23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39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3" y="45"/>
                        </a:lnTo>
                        <a:lnTo>
                          <a:pt x="42" y="55"/>
                        </a:lnTo>
                        <a:lnTo>
                          <a:pt x="39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26" name="Freeform 130"/>
                  <p:cNvSpPr>
                    <a:spLocks/>
                  </p:cNvSpPr>
                  <p:nvPr/>
                </p:nvSpPr>
                <p:spPr bwMode="auto">
                  <a:xfrm>
                    <a:off x="4173" y="2314"/>
                    <a:ext cx="46" cy="66"/>
                  </a:xfrm>
                  <a:custGeom>
                    <a:avLst/>
                    <a:gdLst>
                      <a:gd name="T0" fmla="*/ 37 w 46"/>
                      <a:gd name="T1" fmla="*/ 65 h 66"/>
                      <a:gd name="T2" fmla="*/ 31 w 46"/>
                      <a:gd name="T3" fmla="*/ 64 h 66"/>
                      <a:gd name="T4" fmla="*/ 27 w 46"/>
                      <a:gd name="T5" fmla="*/ 58 h 66"/>
                      <a:gd name="T6" fmla="*/ 24 w 46"/>
                      <a:gd name="T7" fmla="*/ 52 h 66"/>
                      <a:gd name="T8" fmla="*/ 24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1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2 w 46"/>
                      <a:gd name="T23" fmla="*/ 36 h 66"/>
                      <a:gd name="T24" fmla="*/ 0 w 46"/>
                      <a:gd name="T25" fmla="*/ 32 h 66"/>
                      <a:gd name="T26" fmla="*/ 2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1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4 w 46"/>
                      <a:gd name="T41" fmla="*/ 19 h 66"/>
                      <a:gd name="T42" fmla="*/ 24 w 46"/>
                      <a:gd name="T43" fmla="*/ 11 h 66"/>
                      <a:gd name="T44" fmla="*/ 27 w 46"/>
                      <a:gd name="T45" fmla="*/ 6 h 66"/>
                      <a:gd name="T46" fmla="*/ 31 w 46"/>
                      <a:gd name="T47" fmla="*/ 1 h 66"/>
                      <a:gd name="T48" fmla="*/ 37 w 46"/>
                      <a:gd name="T49" fmla="*/ 0 h 66"/>
                      <a:gd name="T50" fmla="*/ 41 w 46"/>
                      <a:gd name="T51" fmla="*/ 3 h 66"/>
                      <a:gd name="T52" fmla="*/ 44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4 w 46"/>
                      <a:gd name="T61" fmla="*/ 55 h 66"/>
                      <a:gd name="T62" fmla="*/ 41 w 46"/>
                      <a:gd name="T63" fmla="*/ 62 h 66"/>
                      <a:gd name="T64" fmla="*/ 37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7" y="65"/>
                        </a:moveTo>
                        <a:lnTo>
                          <a:pt x="31" y="64"/>
                        </a:lnTo>
                        <a:lnTo>
                          <a:pt x="27" y="58"/>
                        </a:lnTo>
                        <a:lnTo>
                          <a:pt x="24" y="52"/>
                        </a:lnTo>
                        <a:lnTo>
                          <a:pt x="24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1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2" y="36"/>
                        </a:lnTo>
                        <a:lnTo>
                          <a:pt x="0" y="32"/>
                        </a:lnTo>
                        <a:lnTo>
                          <a:pt x="2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1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4" y="19"/>
                        </a:lnTo>
                        <a:lnTo>
                          <a:pt x="24" y="11"/>
                        </a:lnTo>
                        <a:lnTo>
                          <a:pt x="27" y="6"/>
                        </a:lnTo>
                        <a:lnTo>
                          <a:pt x="31" y="1"/>
                        </a:lnTo>
                        <a:lnTo>
                          <a:pt x="37" y="0"/>
                        </a:lnTo>
                        <a:lnTo>
                          <a:pt x="41" y="3"/>
                        </a:lnTo>
                        <a:lnTo>
                          <a:pt x="44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4" y="55"/>
                        </a:lnTo>
                        <a:lnTo>
                          <a:pt x="41" y="62"/>
                        </a:lnTo>
                        <a:lnTo>
                          <a:pt x="37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27" name="Freeform 131"/>
                  <p:cNvSpPr>
                    <a:spLocks/>
                  </p:cNvSpPr>
                  <p:nvPr/>
                </p:nvSpPr>
                <p:spPr bwMode="auto">
                  <a:xfrm>
                    <a:off x="3950" y="2283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50 w 71"/>
                      <a:gd name="T5" fmla="*/ 57 h 126"/>
                      <a:gd name="T6" fmla="*/ 56 w 71"/>
                      <a:gd name="T7" fmla="*/ 54 h 126"/>
                      <a:gd name="T8" fmla="*/ 59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3 w 71"/>
                      <a:gd name="T15" fmla="*/ 26 h 126"/>
                      <a:gd name="T16" fmla="*/ 45 w 71"/>
                      <a:gd name="T17" fmla="*/ 29 h 126"/>
                      <a:gd name="T18" fmla="*/ 43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1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2 w 71"/>
                      <a:gd name="T39" fmla="*/ 58 h 126"/>
                      <a:gd name="T40" fmla="*/ 2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1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3 w 71"/>
                      <a:gd name="T61" fmla="*/ 101 h 126"/>
                      <a:gd name="T62" fmla="*/ 45 w 71"/>
                      <a:gd name="T63" fmla="*/ 98 h 126"/>
                      <a:gd name="T64" fmla="*/ 53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9 w 71"/>
                      <a:gd name="T71" fmla="*/ 83 h 126"/>
                      <a:gd name="T72" fmla="*/ 56 w 71"/>
                      <a:gd name="T73" fmla="*/ 71 h 126"/>
                      <a:gd name="T74" fmla="*/ 50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0" y="57"/>
                        </a:lnTo>
                        <a:lnTo>
                          <a:pt x="54" y="57"/>
                        </a:lnTo>
                        <a:lnTo>
                          <a:pt x="56" y="54"/>
                        </a:lnTo>
                        <a:lnTo>
                          <a:pt x="57" y="50"/>
                        </a:lnTo>
                        <a:lnTo>
                          <a:pt x="59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9" y="28"/>
                        </a:lnTo>
                        <a:lnTo>
                          <a:pt x="53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3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3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7" y="16"/>
                        </a:lnTo>
                        <a:lnTo>
                          <a:pt x="25" y="21"/>
                        </a:lnTo>
                        <a:lnTo>
                          <a:pt x="24" y="26"/>
                        </a:lnTo>
                        <a:lnTo>
                          <a:pt x="19" y="29"/>
                        </a:lnTo>
                        <a:lnTo>
                          <a:pt x="15" y="31"/>
                        </a:lnTo>
                        <a:lnTo>
                          <a:pt x="11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1" y="95"/>
                        </a:lnTo>
                        <a:lnTo>
                          <a:pt x="15" y="96"/>
                        </a:lnTo>
                        <a:lnTo>
                          <a:pt x="19" y="98"/>
                        </a:lnTo>
                        <a:lnTo>
                          <a:pt x="24" y="101"/>
                        </a:lnTo>
                        <a:lnTo>
                          <a:pt x="25" y="105"/>
                        </a:lnTo>
                        <a:lnTo>
                          <a:pt x="27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3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3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3" y="99"/>
                        </a:lnTo>
                        <a:lnTo>
                          <a:pt x="59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9" y="83"/>
                        </a:lnTo>
                        <a:lnTo>
                          <a:pt x="57" y="76"/>
                        </a:lnTo>
                        <a:lnTo>
                          <a:pt x="56" y="71"/>
                        </a:lnTo>
                        <a:lnTo>
                          <a:pt x="54" y="70"/>
                        </a:lnTo>
                        <a:lnTo>
                          <a:pt x="50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28" name="Freeform 132"/>
                  <p:cNvSpPr>
                    <a:spLocks/>
                  </p:cNvSpPr>
                  <p:nvPr/>
                </p:nvSpPr>
                <p:spPr bwMode="auto">
                  <a:xfrm>
                    <a:off x="4012" y="2283"/>
                    <a:ext cx="72" cy="126"/>
                  </a:xfrm>
                  <a:custGeom>
                    <a:avLst/>
                    <a:gdLst>
                      <a:gd name="T0" fmla="*/ 36 w 72"/>
                      <a:gd name="T1" fmla="*/ 58 h 126"/>
                      <a:gd name="T2" fmla="*/ 41 w 72"/>
                      <a:gd name="T3" fmla="*/ 54 h 126"/>
                      <a:gd name="T4" fmla="*/ 51 w 72"/>
                      <a:gd name="T5" fmla="*/ 57 h 126"/>
                      <a:gd name="T6" fmla="*/ 57 w 72"/>
                      <a:gd name="T7" fmla="*/ 54 h 126"/>
                      <a:gd name="T8" fmla="*/ 58 w 72"/>
                      <a:gd name="T9" fmla="*/ 42 h 126"/>
                      <a:gd name="T10" fmla="*/ 65 w 72"/>
                      <a:gd name="T11" fmla="*/ 32 h 126"/>
                      <a:gd name="T12" fmla="*/ 65 w 72"/>
                      <a:gd name="T13" fmla="*/ 28 h 126"/>
                      <a:gd name="T14" fmla="*/ 54 w 72"/>
                      <a:gd name="T15" fmla="*/ 26 h 126"/>
                      <a:gd name="T16" fmla="*/ 46 w 72"/>
                      <a:gd name="T17" fmla="*/ 29 h 126"/>
                      <a:gd name="T18" fmla="*/ 44 w 72"/>
                      <a:gd name="T19" fmla="*/ 25 h 126"/>
                      <a:gd name="T20" fmla="*/ 45 w 72"/>
                      <a:gd name="T21" fmla="*/ 15 h 126"/>
                      <a:gd name="T22" fmla="*/ 38 w 72"/>
                      <a:gd name="T23" fmla="*/ 2 h 126"/>
                      <a:gd name="T24" fmla="*/ 28 w 72"/>
                      <a:gd name="T25" fmla="*/ 2 h 126"/>
                      <a:gd name="T26" fmla="*/ 26 w 72"/>
                      <a:gd name="T27" fmla="*/ 10 h 126"/>
                      <a:gd name="T28" fmla="*/ 26 w 72"/>
                      <a:gd name="T29" fmla="*/ 21 h 126"/>
                      <a:gd name="T30" fmla="*/ 20 w 72"/>
                      <a:gd name="T31" fmla="*/ 29 h 126"/>
                      <a:gd name="T32" fmla="*/ 12 w 72"/>
                      <a:gd name="T33" fmla="*/ 32 h 126"/>
                      <a:gd name="T34" fmla="*/ 7 w 72"/>
                      <a:gd name="T35" fmla="*/ 40 h 126"/>
                      <a:gd name="T36" fmla="*/ 6 w 72"/>
                      <a:gd name="T37" fmla="*/ 53 h 126"/>
                      <a:gd name="T38" fmla="*/ 1 w 72"/>
                      <a:gd name="T39" fmla="*/ 58 h 126"/>
                      <a:gd name="T40" fmla="*/ 1 w 72"/>
                      <a:gd name="T41" fmla="*/ 67 h 126"/>
                      <a:gd name="T42" fmla="*/ 6 w 72"/>
                      <a:gd name="T43" fmla="*/ 73 h 126"/>
                      <a:gd name="T44" fmla="*/ 7 w 72"/>
                      <a:gd name="T45" fmla="*/ 86 h 126"/>
                      <a:gd name="T46" fmla="*/ 12 w 72"/>
                      <a:gd name="T47" fmla="*/ 95 h 126"/>
                      <a:gd name="T48" fmla="*/ 20 w 72"/>
                      <a:gd name="T49" fmla="*/ 98 h 126"/>
                      <a:gd name="T50" fmla="*/ 26 w 72"/>
                      <a:gd name="T51" fmla="*/ 105 h 126"/>
                      <a:gd name="T52" fmla="*/ 26 w 72"/>
                      <a:gd name="T53" fmla="*/ 115 h 126"/>
                      <a:gd name="T54" fmla="*/ 28 w 72"/>
                      <a:gd name="T55" fmla="*/ 124 h 126"/>
                      <a:gd name="T56" fmla="*/ 38 w 72"/>
                      <a:gd name="T57" fmla="*/ 124 h 126"/>
                      <a:gd name="T58" fmla="*/ 45 w 72"/>
                      <a:gd name="T59" fmla="*/ 112 h 126"/>
                      <a:gd name="T60" fmla="*/ 44 w 72"/>
                      <a:gd name="T61" fmla="*/ 101 h 126"/>
                      <a:gd name="T62" fmla="*/ 46 w 72"/>
                      <a:gd name="T63" fmla="*/ 98 h 126"/>
                      <a:gd name="T64" fmla="*/ 54 w 72"/>
                      <a:gd name="T65" fmla="*/ 99 h 126"/>
                      <a:gd name="T66" fmla="*/ 65 w 72"/>
                      <a:gd name="T67" fmla="*/ 99 h 126"/>
                      <a:gd name="T68" fmla="*/ 65 w 72"/>
                      <a:gd name="T69" fmla="*/ 95 h 126"/>
                      <a:gd name="T70" fmla="*/ 58 w 72"/>
                      <a:gd name="T71" fmla="*/ 83 h 126"/>
                      <a:gd name="T72" fmla="*/ 57 w 72"/>
                      <a:gd name="T73" fmla="*/ 71 h 126"/>
                      <a:gd name="T74" fmla="*/ 51 w 72"/>
                      <a:gd name="T75" fmla="*/ 70 h 126"/>
                      <a:gd name="T76" fmla="*/ 41 w 72"/>
                      <a:gd name="T77" fmla="*/ 71 h 126"/>
                      <a:gd name="T78" fmla="*/ 36 w 72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2"/>
                      <a:gd name="T121" fmla="*/ 0 h 126"/>
                      <a:gd name="T122" fmla="*/ 72 w 72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2" h="126">
                        <a:moveTo>
                          <a:pt x="35" y="63"/>
                        </a:moveTo>
                        <a:lnTo>
                          <a:pt x="36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8" y="50"/>
                        </a:lnTo>
                        <a:lnTo>
                          <a:pt x="58" y="42"/>
                        </a:lnTo>
                        <a:lnTo>
                          <a:pt x="61" y="37"/>
                        </a:lnTo>
                        <a:lnTo>
                          <a:pt x="65" y="32"/>
                        </a:lnTo>
                        <a:lnTo>
                          <a:pt x="71" y="31"/>
                        </a:lnTo>
                        <a:lnTo>
                          <a:pt x="65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49" y="28"/>
                        </a:lnTo>
                        <a:lnTo>
                          <a:pt x="46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5" y="21"/>
                        </a:lnTo>
                        <a:lnTo>
                          <a:pt x="45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6" y="6"/>
                        </a:lnTo>
                        <a:lnTo>
                          <a:pt x="26" y="10"/>
                        </a:lnTo>
                        <a:lnTo>
                          <a:pt x="26" y="16"/>
                        </a:lnTo>
                        <a:lnTo>
                          <a:pt x="26" y="21"/>
                        </a:lnTo>
                        <a:lnTo>
                          <a:pt x="23" y="26"/>
                        </a:lnTo>
                        <a:lnTo>
                          <a:pt x="20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7" y="40"/>
                        </a:lnTo>
                        <a:lnTo>
                          <a:pt x="7" y="44"/>
                        </a:lnTo>
                        <a:lnTo>
                          <a:pt x="6" y="53"/>
                        </a:lnTo>
                        <a:lnTo>
                          <a:pt x="4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4" y="70"/>
                        </a:lnTo>
                        <a:lnTo>
                          <a:pt x="6" y="73"/>
                        </a:lnTo>
                        <a:lnTo>
                          <a:pt x="7" y="82"/>
                        </a:lnTo>
                        <a:lnTo>
                          <a:pt x="7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0" y="98"/>
                        </a:lnTo>
                        <a:lnTo>
                          <a:pt x="23" y="101"/>
                        </a:lnTo>
                        <a:lnTo>
                          <a:pt x="26" y="105"/>
                        </a:lnTo>
                        <a:lnTo>
                          <a:pt x="26" y="109"/>
                        </a:lnTo>
                        <a:lnTo>
                          <a:pt x="26" y="115"/>
                        </a:lnTo>
                        <a:lnTo>
                          <a:pt x="26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5" y="112"/>
                        </a:lnTo>
                        <a:lnTo>
                          <a:pt x="45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6" y="98"/>
                        </a:lnTo>
                        <a:lnTo>
                          <a:pt x="49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5" y="99"/>
                        </a:lnTo>
                        <a:lnTo>
                          <a:pt x="71" y="96"/>
                        </a:lnTo>
                        <a:lnTo>
                          <a:pt x="65" y="95"/>
                        </a:lnTo>
                        <a:lnTo>
                          <a:pt x="61" y="89"/>
                        </a:lnTo>
                        <a:lnTo>
                          <a:pt x="58" y="83"/>
                        </a:lnTo>
                        <a:lnTo>
                          <a:pt x="58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6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29" name="Freeform 133"/>
                  <p:cNvSpPr>
                    <a:spLocks/>
                  </p:cNvSpPr>
                  <p:nvPr/>
                </p:nvSpPr>
                <p:spPr bwMode="auto">
                  <a:xfrm>
                    <a:off x="4077" y="2283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49 w 71"/>
                      <a:gd name="T5" fmla="*/ 57 h 126"/>
                      <a:gd name="T6" fmla="*/ 55 w 71"/>
                      <a:gd name="T7" fmla="*/ 54 h 126"/>
                      <a:gd name="T8" fmla="*/ 58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2 w 71"/>
                      <a:gd name="T15" fmla="*/ 26 h 126"/>
                      <a:gd name="T16" fmla="*/ 45 w 71"/>
                      <a:gd name="T17" fmla="*/ 29 h 126"/>
                      <a:gd name="T18" fmla="*/ 42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0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1 w 71"/>
                      <a:gd name="T39" fmla="*/ 58 h 126"/>
                      <a:gd name="T40" fmla="*/ 1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0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2 w 71"/>
                      <a:gd name="T61" fmla="*/ 101 h 126"/>
                      <a:gd name="T62" fmla="*/ 45 w 71"/>
                      <a:gd name="T63" fmla="*/ 98 h 126"/>
                      <a:gd name="T64" fmla="*/ 52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8 w 71"/>
                      <a:gd name="T71" fmla="*/ 83 h 126"/>
                      <a:gd name="T72" fmla="*/ 55 w 71"/>
                      <a:gd name="T73" fmla="*/ 71 h 126"/>
                      <a:gd name="T74" fmla="*/ 49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49" y="57"/>
                        </a:lnTo>
                        <a:lnTo>
                          <a:pt x="54" y="57"/>
                        </a:lnTo>
                        <a:lnTo>
                          <a:pt x="55" y="54"/>
                        </a:lnTo>
                        <a:lnTo>
                          <a:pt x="57" y="50"/>
                        </a:lnTo>
                        <a:lnTo>
                          <a:pt x="58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8" y="28"/>
                        </a:lnTo>
                        <a:lnTo>
                          <a:pt x="52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2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2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6" y="16"/>
                        </a:lnTo>
                        <a:lnTo>
                          <a:pt x="25" y="21"/>
                        </a:lnTo>
                        <a:lnTo>
                          <a:pt x="23" y="26"/>
                        </a:lnTo>
                        <a:lnTo>
                          <a:pt x="19" y="29"/>
                        </a:lnTo>
                        <a:lnTo>
                          <a:pt x="14" y="31"/>
                        </a:lnTo>
                        <a:lnTo>
                          <a:pt x="10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0" y="95"/>
                        </a:lnTo>
                        <a:lnTo>
                          <a:pt x="14" y="96"/>
                        </a:lnTo>
                        <a:lnTo>
                          <a:pt x="19" y="98"/>
                        </a:lnTo>
                        <a:lnTo>
                          <a:pt x="23" y="101"/>
                        </a:lnTo>
                        <a:lnTo>
                          <a:pt x="25" y="105"/>
                        </a:lnTo>
                        <a:lnTo>
                          <a:pt x="26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2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2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2" y="99"/>
                        </a:lnTo>
                        <a:lnTo>
                          <a:pt x="58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8" y="83"/>
                        </a:lnTo>
                        <a:lnTo>
                          <a:pt x="57" y="76"/>
                        </a:lnTo>
                        <a:lnTo>
                          <a:pt x="55" y="71"/>
                        </a:lnTo>
                        <a:lnTo>
                          <a:pt x="54" y="70"/>
                        </a:lnTo>
                        <a:lnTo>
                          <a:pt x="49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30" name="Freeform 134"/>
                  <p:cNvSpPr>
                    <a:spLocks/>
                  </p:cNvSpPr>
                  <p:nvPr/>
                </p:nvSpPr>
                <p:spPr bwMode="auto">
                  <a:xfrm>
                    <a:off x="4139" y="2283"/>
                    <a:ext cx="74" cy="126"/>
                  </a:xfrm>
                  <a:custGeom>
                    <a:avLst/>
                    <a:gdLst>
                      <a:gd name="T0" fmla="*/ 37 w 73"/>
                      <a:gd name="T1" fmla="*/ 58 h 126"/>
                      <a:gd name="T2" fmla="*/ 41 w 73"/>
                      <a:gd name="T3" fmla="*/ 54 h 126"/>
                      <a:gd name="T4" fmla="*/ 51 w 73"/>
                      <a:gd name="T5" fmla="*/ 57 h 126"/>
                      <a:gd name="T6" fmla="*/ 57 w 73"/>
                      <a:gd name="T7" fmla="*/ 54 h 126"/>
                      <a:gd name="T8" fmla="*/ 59 w 73"/>
                      <a:gd name="T9" fmla="*/ 42 h 126"/>
                      <a:gd name="T10" fmla="*/ 66 w 73"/>
                      <a:gd name="T11" fmla="*/ 32 h 126"/>
                      <a:gd name="T12" fmla="*/ 66 w 73"/>
                      <a:gd name="T13" fmla="*/ 28 h 126"/>
                      <a:gd name="T14" fmla="*/ 54 w 73"/>
                      <a:gd name="T15" fmla="*/ 26 h 126"/>
                      <a:gd name="T16" fmla="*/ 47 w 73"/>
                      <a:gd name="T17" fmla="*/ 29 h 126"/>
                      <a:gd name="T18" fmla="*/ 44 w 73"/>
                      <a:gd name="T19" fmla="*/ 25 h 126"/>
                      <a:gd name="T20" fmla="*/ 46 w 73"/>
                      <a:gd name="T21" fmla="*/ 15 h 126"/>
                      <a:gd name="T22" fmla="*/ 38 w 73"/>
                      <a:gd name="T23" fmla="*/ 2 h 126"/>
                      <a:gd name="T24" fmla="*/ 28 w 73"/>
                      <a:gd name="T25" fmla="*/ 2 h 126"/>
                      <a:gd name="T26" fmla="*/ 27 w 73"/>
                      <a:gd name="T27" fmla="*/ 10 h 126"/>
                      <a:gd name="T28" fmla="*/ 27 w 73"/>
                      <a:gd name="T29" fmla="*/ 21 h 126"/>
                      <a:gd name="T30" fmla="*/ 21 w 73"/>
                      <a:gd name="T31" fmla="*/ 29 h 126"/>
                      <a:gd name="T32" fmla="*/ 12 w 73"/>
                      <a:gd name="T33" fmla="*/ 32 h 126"/>
                      <a:gd name="T34" fmla="*/ 8 w 73"/>
                      <a:gd name="T35" fmla="*/ 40 h 126"/>
                      <a:gd name="T36" fmla="*/ 6 w 73"/>
                      <a:gd name="T37" fmla="*/ 53 h 126"/>
                      <a:gd name="T38" fmla="*/ 2 w 73"/>
                      <a:gd name="T39" fmla="*/ 58 h 126"/>
                      <a:gd name="T40" fmla="*/ 2 w 73"/>
                      <a:gd name="T41" fmla="*/ 67 h 126"/>
                      <a:gd name="T42" fmla="*/ 6 w 73"/>
                      <a:gd name="T43" fmla="*/ 73 h 126"/>
                      <a:gd name="T44" fmla="*/ 8 w 73"/>
                      <a:gd name="T45" fmla="*/ 86 h 126"/>
                      <a:gd name="T46" fmla="*/ 12 w 73"/>
                      <a:gd name="T47" fmla="*/ 95 h 126"/>
                      <a:gd name="T48" fmla="*/ 21 w 73"/>
                      <a:gd name="T49" fmla="*/ 98 h 126"/>
                      <a:gd name="T50" fmla="*/ 27 w 73"/>
                      <a:gd name="T51" fmla="*/ 105 h 126"/>
                      <a:gd name="T52" fmla="*/ 27 w 73"/>
                      <a:gd name="T53" fmla="*/ 115 h 126"/>
                      <a:gd name="T54" fmla="*/ 28 w 73"/>
                      <a:gd name="T55" fmla="*/ 124 h 126"/>
                      <a:gd name="T56" fmla="*/ 38 w 73"/>
                      <a:gd name="T57" fmla="*/ 124 h 126"/>
                      <a:gd name="T58" fmla="*/ 46 w 73"/>
                      <a:gd name="T59" fmla="*/ 112 h 126"/>
                      <a:gd name="T60" fmla="*/ 44 w 73"/>
                      <a:gd name="T61" fmla="*/ 101 h 126"/>
                      <a:gd name="T62" fmla="*/ 47 w 73"/>
                      <a:gd name="T63" fmla="*/ 98 h 126"/>
                      <a:gd name="T64" fmla="*/ 54 w 73"/>
                      <a:gd name="T65" fmla="*/ 99 h 126"/>
                      <a:gd name="T66" fmla="*/ 66 w 73"/>
                      <a:gd name="T67" fmla="*/ 99 h 126"/>
                      <a:gd name="T68" fmla="*/ 66 w 73"/>
                      <a:gd name="T69" fmla="*/ 95 h 126"/>
                      <a:gd name="T70" fmla="*/ 59 w 73"/>
                      <a:gd name="T71" fmla="*/ 83 h 126"/>
                      <a:gd name="T72" fmla="*/ 57 w 73"/>
                      <a:gd name="T73" fmla="*/ 71 h 126"/>
                      <a:gd name="T74" fmla="*/ 51 w 73"/>
                      <a:gd name="T75" fmla="*/ 70 h 126"/>
                      <a:gd name="T76" fmla="*/ 41 w 73"/>
                      <a:gd name="T77" fmla="*/ 71 h 126"/>
                      <a:gd name="T78" fmla="*/ 37 w 73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3"/>
                      <a:gd name="T121" fmla="*/ 0 h 126"/>
                      <a:gd name="T122" fmla="*/ 73 w 73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3" h="126">
                        <a:moveTo>
                          <a:pt x="35" y="63"/>
                        </a:moveTo>
                        <a:lnTo>
                          <a:pt x="37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6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9" y="50"/>
                        </a:lnTo>
                        <a:lnTo>
                          <a:pt x="59" y="42"/>
                        </a:lnTo>
                        <a:lnTo>
                          <a:pt x="62" y="37"/>
                        </a:lnTo>
                        <a:lnTo>
                          <a:pt x="66" y="32"/>
                        </a:lnTo>
                        <a:lnTo>
                          <a:pt x="72" y="31"/>
                        </a:lnTo>
                        <a:lnTo>
                          <a:pt x="66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50" y="28"/>
                        </a:lnTo>
                        <a:lnTo>
                          <a:pt x="47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6" y="21"/>
                        </a:lnTo>
                        <a:lnTo>
                          <a:pt x="46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7" y="6"/>
                        </a:lnTo>
                        <a:lnTo>
                          <a:pt x="27" y="10"/>
                        </a:lnTo>
                        <a:lnTo>
                          <a:pt x="27" y="16"/>
                        </a:lnTo>
                        <a:lnTo>
                          <a:pt x="27" y="21"/>
                        </a:lnTo>
                        <a:lnTo>
                          <a:pt x="24" y="26"/>
                        </a:lnTo>
                        <a:lnTo>
                          <a:pt x="21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8" y="40"/>
                        </a:lnTo>
                        <a:lnTo>
                          <a:pt x="8" y="44"/>
                        </a:lnTo>
                        <a:lnTo>
                          <a:pt x="6" y="53"/>
                        </a:lnTo>
                        <a:lnTo>
                          <a:pt x="5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5" y="70"/>
                        </a:lnTo>
                        <a:lnTo>
                          <a:pt x="6" y="73"/>
                        </a:lnTo>
                        <a:lnTo>
                          <a:pt x="8" y="82"/>
                        </a:lnTo>
                        <a:lnTo>
                          <a:pt x="8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1" y="98"/>
                        </a:lnTo>
                        <a:lnTo>
                          <a:pt x="24" y="101"/>
                        </a:lnTo>
                        <a:lnTo>
                          <a:pt x="27" y="105"/>
                        </a:lnTo>
                        <a:lnTo>
                          <a:pt x="27" y="109"/>
                        </a:lnTo>
                        <a:lnTo>
                          <a:pt x="27" y="115"/>
                        </a:lnTo>
                        <a:lnTo>
                          <a:pt x="27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6" y="112"/>
                        </a:lnTo>
                        <a:lnTo>
                          <a:pt x="46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7" y="98"/>
                        </a:lnTo>
                        <a:lnTo>
                          <a:pt x="50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6" y="99"/>
                        </a:lnTo>
                        <a:lnTo>
                          <a:pt x="72" y="96"/>
                        </a:lnTo>
                        <a:lnTo>
                          <a:pt x="66" y="95"/>
                        </a:lnTo>
                        <a:lnTo>
                          <a:pt x="62" y="89"/>
                        </a:lnTo>
                        <a:lnTo>
                          <a:pt x="59" y="83"/>
                        </a:lnTo>
                        <a:lnTo>
                          <a:pt x="59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6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7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</p:grpSp>
            <p:grpSp>
              <p:nvGrpSpPr>
                <p:cNvPr id="16" name="Group 135"/>
                <p:cNvGrpSpPr>
                  <a:grpSpLocks/>
                </p:cNvGrpSpPr>
                <p:nvPr/>
              </p:nvGrpSpPr>
              <p:grpSpPr bwMode="auto">
                <a:xfrm>
                  <a:off x="4430" y="2066"/>
                  <a:ext cx="282" cy="97"/>
                  <a:chOff x="4202" y="2283"/>
                  <a:chExt cx="269" cy="126"/>
                </a:xfrm>
              </p:grpSpPr>
              <p:sp>
                <p:nvSpPr>
                  <p:cNvPr id="115" name="Freeform 136"/>
                  <p:cNvSpPr>
                    <a:spLocks/>
                  </p:cNvSpPr>
                  <p:nvPr/>
                </p:nvSpPr>
                <p:spPr bwMode="auto">
                  <a:xfrm>
                    <a:off x="4236" y="2314"/>
                    <a:ext cx="47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4 w 46"/>
                      <a:gd name="T7" fmla="*/ 52 h 66"/>
                      <a:gd name="T8" fmla="*/ 22 w 46"/>
                      <a:gd name="T9" fmla="*/ 45 h 66"/>
                      <a:gd name="T10" fmla="*/ 21 w 46"/>
                      <a:gd name="T11" fmla="*/ 40 h 66"/>
                      <a:gd name="T12" fmla="*/ 19 w 46"/>
                      <a:gd name="T13" fmla="*/ 39 h 66"/>
                      <a:gd name="T14" fmla="*/ 15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5 w 46"/>
                      <a:gd name="T35" fmla="*/ 26 h 66"/>
                      <a:gd name="T36" fmla="*/ 19 w 46"/>
                      <a:gd name="T37" fmla="*/ 26 h 66"/>
                      <a:gd name="T38" fmla="*/ 21 w 46"/>
                      <a:gd name="T39" fmla="*/ 23 h 66"/>
                      <a:gd name="T40" fmla="*/ 22 w 46"/>
                      <a:gd name="T41" fmla="*/ 19 h 66"/>
                      <a:gd name="T42" fmla="*/ 24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40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4 w 46"/>
                      <a:gd name="T59" fmla="*/ 45 h 66"/>
                      <a:gd name="T60" fmla="*/ 42 w 46"/>
                      <a:gd name="T61" fmla="*/ 55 h 66"/>
                      <a:gd name="T62" fmla="*/ 40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4" y="52"/>
                        </a:lnTo>
                        <a:lnTo>
                          <a:pt x="22" y="45"/>
                        </a:lnTo>
                        <a:lnTo>
                          <a:pt x="21" y="40"/>
                        </a:lnTo>
                        <a:lnTo>
                          <a:pt x="19" y="39"/>
                        </a:lnTo>
                        <a:lnTo>
                          <a:pt x="15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5" y="26"/>
                        </a:lnTo>
                        <a:lnTo>
                          <a:pt x="19" y="26"/>
                        </a:lnTo>
                        <a:lnTo>
                          <a:pt x="21" y="23"/>
                        </a:lnTo>
                        <a:lnTo>
                          <a:pt x="22" y="19"/>
                        </a:lnTo>
                        <a:lnTo>
                          <a:pt x="24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40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4" y="45"/>
                        </a:lnTo>
                        <a:lnTo>
                          <a:pt x="42" y="55"/>
                        </a:lnTo>
                        <a:lnTo>
                          <a:pt x="40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16" name="Freeform 137"/>
                  <p:cNvSpPr>
                    <a:spLocks/>
                  </p:cNvSpPr>
                  <p:nvPr/>
                </p:nvSpPr>
                <p:spPr bwMode="auto">
                  <a:xfrm>
                    <a:off x="4299" y="2314"/>
                    <a:ext cx="46" cy="66"/>
                  </a:xfrm>
                  <a:custGeom>
                    <a:avLst/>
                    <a:gdLst>
                      <a:gd name="T0" fmla="*/ 36 w 46"/>
                      <a:gd name="T1" fmla="*/ 65 h 66"/>
                      <a:gd name="T2" fmla="*/ 30 w 46"/>
                      <a:gd name="T3" fmla="*/ 64 h 66"/>
                      <a:gd name="T4" fmla="*/ 26 w 46"/>
                      <a:gd name="T5" fmla="*/ 58 h 66"/>
                      <a:gd name="T6" fmla="*/ 23 w 46"/>
                      <a:gd name="T7" fmla="*/ 52 h 66"/>
                      <a:gd name="T8" fmla="*/ 23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1 w 46"/>
                      <a:gd name="T23" fmla="*/ 36 h 66"/>
                      <a:gd name="T24" fmla="*/ 0 w 46"/>
                      <a:gd name="T25" fmla="*/ 32 h 66"/>
                      <a:gd name="T26" fmla="*/ 1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3 w 46"/>
                      <a:gd name="T41" fmla="*/ 19 h 66"/>
                      <a:gd name="T42" fmla="*/ 23 w 46"/>
                      <a:gd name="T43" fmla="*/ 11 h 66"/>
                      <a:gd name="T44" fmla="*/ 26 w 46"/>
                      <a:gd name="T45" fmla="*/ 6 h 66"/>
                      <a:gd name="T46" fmla="*/ 30 w 46"/>
                      <a:gd name="T47" fmla="*/ 1 h 66"/>
                      <a:gd name="T48" fmla="*/ 36 w 46"/>
                      <a:gd name="T49" fmla="*/ 0 h 66"/>
                      <a:gd name="T50" fmla="*/ 41 w 46"/>
                      <a:gd name="T51" fmla="*/ 3 h 66"/>
                      <a:gd name="T52" fmla="*/ 43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3 w 46"/>
                      <a:gd name="T61" fmla="*/ 55 h 66"/>
                      <a:gd name="T62" fmla="*/ 41 w 46"/>
                      <a:gd name="T63" fmla="*/ 62 h 66"/>
                      <a:gd name="T64" fmla="*/ 36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6" y="65"/>
                        </a:moveTo>
                        <a:lnTo>
                          <a:pt x="30" y="64"/>
                        </a:lnTo>
                        <a:lnTo>
                          <a:pt x="26" y="58"/>
                        </a:lnTo>
                        <a:lnTo>
                          <a:pt x="23" y="52"/>
                        </a:lnTo>
                        <a:lnTo>
                          <a:pt x="23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1" y="36"/>
                        </a:lnTo>
                        <a:lnTo>
                          <a:pt x="0" y="32"/>
                        </a:lnTo>
                        <a:lnTo>
                          <a:pt x="1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3" y="19"/>
                        </a:lnTo>
                        <a:lnTo>
                          <a:pt x="23" y="11"/>
                        </a:lnTo>
                        <a:lnTo>
                          <a:pt x="26" y="6"/>
                        </a:lnTo>
                        <a:lnTo>
                          <a:pt x="30" y="1"/>
                        </a:lnTo>
                        <a:lnTo>
                          <a:pt x="36" y="0"/>
                        </a:lnTo>
                        <a:lnTo>
                          <a:pt x="41" y="3"/>
                        </a:lnTo>
                        <a:lnTo>
                          <a:pt x="43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3" y="55"/>
                        </a:lnTo>
                        <a:lnTo>
                          <a:pt x="41" y="62"/>
                        </a:lnTo>
                        <a:lnTo>
                          <a:pt x="36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17" name="Freeform 138"/>
                  <p:cNvSpPr>
                    <a:spLocks/>
                  </p:cNvSpPr>
                  <p:nvPr/>
                </p:nvSpPr>
                <p:spPr bwMode="auto">
                  <a:xfrm>
                    <a:off x="4363" y="2314"/>
                    <a:ext cx="46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3 w 46"/>
                      <a:gd name="T7" fmla="*/ 52 h 66"/>
                      <a:gd name="T8" fmla="*/ 22 w 46"/>
                      <a:gd name="T9" fmla="*/ 45 h 66"/>
                      <a:gd name="T10" fmla="*/ 20 w 46"/>
                      <a:gd name="T11" fmla="*/ 40 h 66"/>
                      <a:gd name="T12" fmla="*/ 19 w 46"/>
                      <a:gd name="T13" fmla="*/ 39 h 66"/>
                      <a:gd name="T14" fmla="*/ 14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4 w 46"/>
                      <a:gd name="T35" fmla="*/ 26 h 66"/>
                      <a:gd name="T36" fmla="*/ 19 w 46"/>
                      <a:gd name="T37" fmla="*/ 26 h 66"/>
                      <a:gd name="T38" fmla="*/ 20 w 46"/>
                      <a:gd name="T39" fmla="*/ 23 h 66"/>
                      <a:gd name="T40" fmla="*/ 22 w 46"/>
                      <a:gd name="T41" fmla="*/ 19 h 66"/>
                      <a:gd name="T42" fmla="*/ 23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39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3 w 46"/>
                      <a:gd name="T59" fmla="*/ 45 h 66"/>
                      <a:gd name="T60" fmla="*/ 42 w 46"/>
                      <a:gd name="T61" fmla="*/ 55 h 66"/>
                      <a:gd name="T62" fmla="*/ 39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3" y="52"/>
                        </a:lnTo>
                        <a:lnTo>
                          <a:pt x="22" y="45"/>
                        </a:lnTo>
                        <a:lnTo>
                          <a:pt x="20" y="40"/>
                        </a:lnTo>
                        <a:lnTo>
                          <a:pt x="19" y="39"/>
                        </a:lnTo>
                        <a:lnTo>
                          <a:pt x="14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4" y="26"/>
                        </a:lnTo>
                        <a:lnTo>
                          <a:pt x="19" y="26"/>
                        </a:lnTo>
                        <a:lnTo>
                          <a:pt x="20" y="23"/>
                        </a:lnTo>
                        <a:lnTo>
                          <a:pt x="22" y="19"/>
                        </a:lnTo>
                        <a:lnTo>
                          <a:pt x="23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39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3" y="45"/>
                        </a:lnTo>
                        <a:lnTo>
                          <a:pt x="42" y="55"/>
                        </a:lnTo>
                        <a:lnTo>
                          <a:pt x="39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18" name="Freeform 139"/>
                  <p:cNvSpPr>
                    <a:spLocks/>
                  </p:cNvSpPr>
                  <p:nvPr/>
                </p:nvSpPr>
                <p:spPr bwMode="auto">
                  <a:xfrm>
                    <a:off x="4425" y="2314"/>
                    <a:ext cx="46" cy="66"/>
                  </a:xfrm>
                  <a:custGeom>
                    <a:avLst/>
                    <a:gdLst>
                      <a:gd name="T0" fmla="*/ 37 w 46"/>
                      <a:gd name="T1" fmla="*/ 65 h 66"/>
                      <a:gd name="T2" fmla="*/ 31 w 46"/>
                      <a:gd name="T3" fmla="*/ 64 h 66"/>
                      <a:gd name="T4" fmla="*/ 27 w 46"/>
                      <a:gd name="T5" fmla="*/ 58 h 66"/>
                      <a:gd name="T6" fmla="*/ 24 w 46"/>
                      <a:gd name="T7" fmla="*/ 52 h 66"/>
                      <a:gd name="T8" fmla="*/ 24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1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2 w 46"/>
                      <a:gd name="T23" fmla="*/ 36 h 66"/>
                      <a:gd name="T24" fmla="*/ 0 w 46"/>
                      <a:gd name="T25" fmla="*/ 32 h 66"/>
                      <a:gd name="T26" fmla="*/ 2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1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4 w 46"/>
                      <a:gd name="T41" fmla="*/ 19 h 66"/>
                      <a:gd name="T42" fmla="*/ 24 w 46"/>
                      <a:gd name="T43" fmla="*/ 11 h 66"/>
                      <a:gd name="T44" fmla="*/ 27 w 46"/>
                      <a:gd name="T45" fmla="*/ 6 h 66"/>
                      <a:gd name="T46" fmla="*/ 31 w 46"/>
                      <a:gd name="T47" fmla="*/ 1 h 66"/>
                      <a:gd name="T48" fmla="*/ 37 w 46"/>
                      <a:gd name="T49" fmla="*/ 0 h 66"/>
                      <a:gd name="T50" fmla="*/ 41 w 46"/>
                      <a:gd name="T51" fmla="*/ 3 h 66"/>
                      <a:gd name="T52" fmla="*/ 44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4 w 46"/>
                      <a:gd name="T61" fmla="*/ 55 h 66"/>
                      <a:gd name="T62" fmla="*/ 41 w 46"/>
                      <a:gd name="T63" fmla="*/ 62 h 66"/>
                      <a:gd name="T64" fmla="*/ 37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7" y="65"/>
                        </a:moveTo>
                        <a:lnTo>
                          <a:pt x="31" y="64"/>
                        </a:lnTo>
                        <a:lnTo>
                          <a:pt x="27" y="58"/>
                        </a:lnTo>
                        <a:lnTo>
                          <a:pt x="24" y="52"/>
                        </a:lnTo>
                        <a:lnTo>
                          <a:pt x="24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1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2" y="36"/>
                        </a:lnTo>
                        <a:lnTo>
                          <a:pt x="0" y="32"/>
                        </a:lnTo>
                        <a:lnTo>
                          <a:pt x="2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1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4" y="19"/>
                        </a:lnTo>
                        <a:lnTo>
                          <a:pt x="24" y="11"/>
                        </a:lnTo>
                        <a:lnTo>
                          <a:pt x="27" y="6"/>
                        </a:lnTo>
                        <a:lnTo>
                          <a:pt x="31" y="1"/>
                        </a:lnTo>
                        <a:lnTo>
                          <a:pt x="37" y="0"/>
                        </a:lnTo>
                        <a:lnTo>
                          <a:pt x="41" y="3"/>
                        </a:lnTo>
                        <a:lnTo>
                          <a:pt x="44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4" y="55"/>
                        </a:lnTo>
                        <a:lnTo>
                          <a:pt x="41" y="62"/>
                        </a:lnTo>
                        <a:lnTo>
                          <a:pt x="37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19" name="Freeform 140"/>
                  <p:cNvSpPr>
                    <a:spLocks/>
                  </p:cNvSpPr>
                  <p:nvPr/>
                </p:nvSpPr>
                <p:spPr bwMode="auto">
                  <a:xfrm>
                    <a:off x="4202" y="2283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50 w 71"/>
                      <a:gd name="T5" fmla="*/ 57 h 126"/>
                      <a:gd name="T6" fmla="*/ 56 w 71"/>
                      <a:gd name="T7" fmla="*/ 54 h 126"/>
                      <a:gd name="T8" fmla="*/ 59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3 w 71"/>
                      <a:gd name="T15" fmla="*/ 26 h 126"/>
                      <a:gd name="T16" fmla="*/ 45 w 71"/>
                      <a:gd name="T17" fmla="*/ 29 h 126"/>
                      <a:gd name="T18" fmla="*/ 43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1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2 w 71"/>
                      <a:gd name="T39" fmla="*/ 58 h 126"/>
                      <a:gd name="T40" fmla="*/ 2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1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3 w 71"/>
                      <a:gd name="T61" fmla="*/ 101 h 126"/>
                      <a:gd name="T62" fmla="*/ 45 w 71"/>
                      <a:gd name="T63" fmla="*/ 98 h 126"/>
                      <a:gd name="T64" fmla="*/ 53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9 w 71"/>
                      <a:gd name="T71" fmla="*/ 83 h 126"/>
                      <a:gd name="T72" fmla="*/ 56 w 71"/>
                      <a:gd name="T73" fmla="*/ 71 h 126"/>
                      <a:gd name="T74" fmla="*/ 50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0" y="57"/>
                        </a:lnTo>
                        <a:lnTo>
                          <a:pt x="54" y="57"/>
                        </a:lnTo>
                        <a:lnTo>
                          <a:pt x="56" y="54"/>
                        </a:lnTo>
                        <a:lnTo>
                          <a:pt x="57" y="50"/>
                        </a:lnTo>
                        <a:lnTo>
                          <a:pt x="59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9" y="28"/>
                        </a:lnTo>
                        <a:lnTo>
                          <a:pt x="53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3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3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7" y="16"/>
                        </a:lnTo>
                        <a:lnTo>
                          <a:pt x="25" y="21"/>
                        </a:lnTo>
                        <a:lnTo>
                          <a:pt x="24" y="26"/>
                        </a:lnTo>
                        <a:lnTo>
                          <a:pt x="19" y="29"/>
                        </a:lnTo>
                        <a:lnTo>
                          <a:pt x="15" y="31"/>
                        </a:lnTo>
                        <a:lnTo>
                          <a:pt x="11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1" y="95"/>
                        </a:lnTo>
                        <a:lnTo>
                          <a:pt x="15" y="96"/>
                        </a:lnTo>
                        <a:lnTo>
                          <a:pt x="19" y="98"/>
                        </a:lnTo>
                        <a:lnTo>
                          <a:pt x="24" y="101"/>
                        </a:lnTo>
                        <a:lnTo>
                          <a:pt x="25" y="105"/>
                        </a:lnTo>
                        <a:lnTo>
                          <a:pt x="27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3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3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3" y="99"/>
                        </a:lnTo>
                        <a:lnTo>
                          <a:pt x="59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9" y="83"/>
                        </a:lnTo>
                        <a:lnTo>
                          <a:pt x="57" y="76"/>
                        </a:lnTo>
                        <a:lnTo>
                          <a:pt x="56" y="71"/>
                        </a:lnTo>
                        <a:lnTo>
                          <a:pt x="54" y="70"/>
                        </a:lnTo>
                        <a:lnTo>
                          <a:pt x="50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20" name="Freeform 141"/>
                  <p:cNvSpPr>
                    <a:spLocks/>
                  </p:cNvSpPr>
                  <p:nvPr/>
                </p:nvSpPr>
                <p:spPr bwMode="auto">
                  <a:xfrm>
                    <a:off x="4264" y="2283"/>
                    <a:ext cx="72" cy="126"/>
                  </a:xfrm>
                  <a:custGeom>
                    <a:avLst/>
                    <a:gdLst>
                      <a:gd name="T0" fmla="*/ 36 w 72"/>
                      <a:gd name="T1" fmla="*/ 58 h 126"/>
                      <a:gd name="T2" fmla="*/ 41 w 72"/>
                      <a:gd name="T3" fmla="*/ 54 h 126"/>
                      <a:gd name="T4" fmla="*/ 51 w 72"/>
                      <a:gd name="T5" fmla="*/ 57 h 126"/>
                      <a:gd name="T6" fmla="*/ 57 w 72"/>
                      <a:gd name="T7" fmla="*/ 54 h 126"/>
                      <a:gd name="T8" fmla="*/ 58 w 72"/>
                      <a:gd name="T9" fmla="*/ 42 h 126"/>
                      <a:gd name="T10" fmla="*/ 65 w 72"/>
                      <a:gd name="T11" fmla="*/ 32 h 126"/>
                      <a:gd name="T12" fmla="*/ 65 w 72"/>
                      <a:gd name="T13" fmla="*/ 28 h 126"/>
                      <a:gd name="T14" fmla="*/ 54 w 72"/>
                      <a:gd name="T15" fmla="*/ 26 h 126"/>
                      <a:gd name="T16" fmla="*/ 46 w 72"/>
                      <a:gd name="T17" fmla="*/ 29 h 126"/>
                      <a:gd name="T18" fmla="*/ 44 w 72"/>
                      <a:gd name="T19" fmla="*/ 25 h 126"/>
                      <a:gd name="T20" fmla="*/ 45 w 72"/>
                      <a:gd name="T21" fmla="*/ 15 h 126"/>
                      <a:gd name="T22" fmla="*/ 38 w 72"/>
                      <a:gd name="T23" fmla="*/ 2 h 126"/>
                      <a:gd name="T24" fmla="*/ 28 w 72"/>
                      <a:gd name="T25" fmla="*/ 2 h 126"/>
                      <a:gd name="T26" fmla="*/ 26 w 72"/>
                      <a:gd name="T27" fmla="*/ 10 h 126"/>
                      <a:gd name="T28" fmla="*/ 26 w 72"/>
                      <a:gd name="T29" fmla="*/ 21 h 126"/>
                      <a:gd name="T30" fmla="*/ 20 w 72"/>
                      <a:gd name="T31" fmla="*/ 29 h 126"/>
                      <a:gd name="T32" fmla="*/ 12 w 72"/>
                      <a:gd name="T33" fmla="*/ 32 h 126"/>
                      <a:gd name="T34" fmla="*/ 7 w 72"/>
                      <a:gd name="T35" fmla="*/ 40 h 126"/>
                      <a:gd name="T36" fmla="*/ 6 w 72"/>
                      <a:gd name="T37" fmla="*/ 53 h 126"/>
                      <a:gd name="T38" fmla="*/ 1 w 72"/>
                      <a:gd name="T39" fmla="*/ 58 h 126"/>
                      <a:gd name="T40" fmla="*/ 1 w 72"/>
                      <a:gd name="T41" fmla="*/ 67 h 126"/>
                      <a:gd name="T42" fmla="*/ 6 w 72"/>
                      <a:gd name="T43" fmla="*/ 73 h 126"/>
                      <a:gd name="T44" fmla="*/ 7 w 72"/>
                      <a:gd name="T45" fmla="*/ 86 h 126"/>
                      <a:gd name="T46" fmla="*/ 12 w 72"/>
                      <a:gd name="T47" fmla="*/ 95 h 126"/>
                      <a:gd name="T48" fmla="*/ 20 w 72"/>
                      <a:gd name="T49" fmla="*/ 98 h 126"/>
                      <a:gd name="T50" fmla="*/ 26 w 72"/>
                      <a:gd name="T51" fmla="*/ 105 h 126"/>
                      <a:gd name="T52" fmla="*/ 26 w 72"/>
                      <a:gd name="T53" fmla="*/ 115 h 126"/>
                      <a:gd name="T54" fmla="*/ 28 w 72"/>
                      <a:gd name="T55" fmla="*/ 124 h 126"/>
                      <a:gd name="T56" fmla="*/ 38 w 72"/>
                      <a:gd name="T57" fmla="*/ 124 h 126"/>
                      <a:gd name="T58" fmla="*/ 45 w 72"/>
                      <a:gd name="T59" fmla="*/ 112 h 126"/>
                      <a:gd name="T60" fmla="*/ 44 w 72"/>
                      <a:gd name="T61" fmla="*/ 101 h 126"/>
                      <a:gd name="T62" fmla="*/ 46 w 72"/>
                      <a:gd name="T63" fmla="*/ 98 h 126"/>
                      <a:gd name="T64" fmla="*/ 54 w 72"/>
                      <a:gd name="T65" fmla="*/ 99 h 126"/>
                      <a:gd name="T66" fmla="*/ 65 w 72"/>
                      <a:gd name="T67" fmla="*/ 99 h 126"/>
                      <a:gd name="T68" fmla="*/ 65 w 72"/>
                      <a:gd name="T69" fmla="*/ 95 h 126"/>
                      <a:gd name="T70" fmla="*/ 58 w 72"/>
                      <a:gd name="T71" fmla="*/ 83 h 126"/>
                      <a:gd name="T72" fmla="*/ 57 w 72"/>
                      <a:gd name="T73" fmla="*/ 71 h 126"/>
                      <a:gd name="T74" fmla="*/ 51 w 72"/>
                      <a:gd name="T75" fmla="*/ 70 h 126"/>
                      <a:gd name="T76" fmla="*/ 41 w 72"/>
                      <a:gd name="T77" fmla="*/ 71 h 126"/>
                      <a:gd name="T78" fmla="*/ 36 w 72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2"/>
                      <a:gd name="T121" fmla="*/ 0 h 126"/>
                      <a:gd name="T122" fmla="*/ 72 w 72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2" h="126">
                        <a:moveTo>
                          <a:pt x="35" y="63"/>
                        </a:moveTo>
                        <a:lnTo>
                          <a:pt x="36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8" y="50"/>
                        </a:lnTo>
                        <a:lnTo>
                          <a:pt x="58" y="42"/>
                        </a:lnTo>
                        <a:lnTo>
                          <a:pt x="61" y="37"/>
                        </a:lnTo>
                        <a:lnTo>
                          <a:pt x="65" y="32"/>
                        </a:lnTo>
                        <a:lnTo>
                          <a:pt x="71" y="31"/>
                        </a:lnTo>
                        <a:lnTo>
                          <a:pt x="65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49" y="28"/>
                        </a:lnTo>
                        <a:lnTo>
                          <a:pt x="46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5" y="21"/>
                        </a:lnTo>
                        <a:lnTo>
                          <a:pt x="45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6" y="6"/>
                        </a:lnTo>
                        <a:lnTo>
                          <a:pt x="26" y="10"/>
                        </a:lnTo>
                        <a:lnTo>
                          <a:pt x="26" y="16"/>
                        </a:lnTo>
                        <a:lnTo>
                          <a:pt x="26" y="21"/>
                        </a:lnTo>
                        <a:lnTo>
                          <a:pt x="23" y="26"/>
                        </a:lnTo>
                        <a:lnTo>
                          <a:pt x="20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7" y="40"/>
                        </a:lnTo>
                        <a:lnTo>
                          <a:pt x="7" y="44"/>
                        </a:lnTo>
                        <a:lnTo>
                          <a:pt x="6" y="53"/>
                        </a:lnTo>
                        <a:lnTo>
                          <a:pt x="4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4" y="70"/>
                        </a:lnTo>
                        <a:lnTo>
                          <a:pt x="6" y="73"/>
                        </a:lnTo>
                        <a:lnTo>
                          <a:pt x="7" y="82"/>
                        </a:lnTo>
                        <a:lnTo>
                          <a:pt x="7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0" y="98"/>
                        </a:lnTo>
                        <a:lnTo>
                          <a:pt x="23" y="101"/>
                        </a:lnTo>
                        <a:lnTo>
                          <a:pt x="26" y="105"/>
                        </a:lnTo>
                        <a:lnTo>
                          <a:pt x="26" y="109"/>
                        </a:lnTo>
                        <a:lnTo>
                          <a:pt x="26" y="115"/>
                        </a:lnTo>
                        <a:lnTo>
                          <a:pt x="26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5" y="112"/>
                        </a:lnTo>
                        <a:lnTo>
                          <a:pt x="45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6" y="98"/>
                        </a:lnTo>
                        <a:lnTo>
                          <a:pt x="49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5" y="99"/>
                        </a:lnTo>
                        <a:lnTo>
                          <a:pt x="71" y="96"/>
                        </a:lnTo>
                        <a:lnTo>
                          <a:pt x="65" y="95"/>
                        </a:lnTo>
                        <a:lnTo>
                          <a:pt x="61" y="89"/>
                        </a:lnTo>
                        <a:lnTo>
                          <a:pt x="58" y="83"/>
                        </a:lnTo>
                        <a:lnTo>
                          <a:pt x="58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6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21" name="Freeform 142"/>
                  <p:cNvSpPr>
                    <a:spLocks/>
                  </p:cNvSpPr>
                  <p:nvPr/>
                </p:nvSpPr>
                <p:spPr bwMode="auto">
                  <a:xfrm>
                    <a:off x="4329" y="2283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49 w 71"/>
                      <a:gd name="T5" fmla="*/ 57 h 126"/>
                      <a:gd name="T6" fmla="*/ 55 w 71"/>
                      <a:gd name="T7" fmla="*/ 54 h 126"/>
                      <a:gd name="T8" fmla="*/ 58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2 w 71"/>
                      <a:gd name="T15" fmla="*/ 26 h 126"/>
                      <a:gd name="T16" fmla="*/ 45 w 71"/>
                      <a:gd name="T17" fmla="*/ 29 h 126"/>
                      <a:gd name="T18" fmla="*/ 42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0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1 w 71"/>
                      <a:gd name="T39" fmla="*/ 58 h 126"/>
                      <a:gd name="T40" fmla="*/ 1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0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2 w 71"/>
                      <a:gd name="T61" fmla="*/ 101 h 126"/>
                      <a:gd name="T62" fmla="*/ 45 w 71"/>
                      <a:gd name="T63" fmla="*/ 98 h 126"/>
                      <a:gd name="T64" fmla="*/ 52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8 w 71"/>
                      <a:gd name="T71" fmla="*/ 83 h 126"/>
                      <a:gd name="T72" fmla="*/ 55 w 71"/>
                      <a:gd name="T73" fmla="*/ 71 h 126"/>
                      <a:gd name="T74" fmla="*/ 49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49" y="57"/>
                        </a:lnTo>
                        <a:lnTo>
                          <a:pt x="54" y="57"/>
                        </a:lnTo>
                        <a:lnTo>
                          <a:pt x="55" y="54"/>
                        </a:lnTo>
                        <a:lnTo>
                          <a:pt x="57" y="50"/>
                        </a:lnTo>
                        <a:lnTo>
                          <a:pt x="58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8" y="28"/>
                        </a:lnTo>
                        <a:lnTo>
                          <a:pt x="52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2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2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6" y="16"/>
                        </a:lnTo>
                        <a:lnTo>
                          <a:pt x="25" y="21"/>
                        </a:lnTo>
                        <a:lnTo>
                          <a:pt x="23" y="26"/>
                        </a:lnTo>
                        <a:lnTo>
                          <a:pt x="19" y="29"/>
                        </a:lnTo>
                        <a:lnTo>
                          <a:pt x="14" y="31"/>
                        </a:lnTo>
                        <a:lnTo>
                          <a:pt x="10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0" y="95"/>
                        </a:lnTo>
                        <a:lnTo>
                          <a:pt x="14" y="96"/>
                        </a:lnTo>
                        <a:lnTo>
                          <a:pt x="19" y="98"/>
                        </a:lnTo>
                        <a:lnTo>
                          <a:pt x="23" y="101"/>
                        </a:lnTo>
                        <a:lnTo>
                          <a:pt x="25" y="105"/>
                        </a:lnTo>
                        <a:lnTo>
                          <a:pt x="26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2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2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2" y="99"/>
                        </a:lnTo>
                        <a:lnTo>
                          <a:pt x="58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8" y="83"/>
                        </a:lnTo>
                        <a:lnTo>
                          <a:pt x="57" y="76"/>
                        </a:lnTo>
                        <a:lnTo>
                          <a:pt x="55" y="71"/>
                        </a:lnTo>
                        <a:lnTo>
                          <a:pt x="54" y="70"/>
                        </a:lnTo>
                        <a:lnTo>
                          <a:pt x="49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22" name="Freeform 143"/>
                  <p:cNvSpPr>
                    <a:spLocks/>
                  </p:cNvSpPr>
                  <p:nvPr/>
                </p:nvSpPr>
                <p:spPr bwMode="auto">
                  <a:xfrm>
                    <a:off x="4391" y="2283"/>
                    <a:ext cx="74" cy="126"/>
                  </a:xfrm>
                  <a:custGeom>
                    <a:avLst/>
                    <a:gdLst>
                      <a:gd name="T0" fmla="*/ 37 w 73"/>
                      <a:gd name="T1" fmla="*/ 58 h 126"/>
                      <a:gd name="T2" fmla="*/ 41 w 73"/>
                      <a:gd name="T3" fmla="*/ 54 h 126"/>
                      <a:gd name="T4" fmla="*/ 51 w 73"/>
                      <a:gd name="T5" fmla="*/ 57 h 126"/>
                      <a:gd name="T6" fmla="*/ 57 w 73"/>
                      <a:gd name="T7" fmla="*/ 54 h 126"/>
                      <a:gd name="T8" fmla="*/ 59 w 73"/>
                      <a:gd name="T9" fmla="*/ 42 h 126"/>
                      <a:gd name="T10" fmla="*/ 66 w 73"/>
                      <a:gd name="T11" fmla="*/ 32 h 126"/>
                      <a:gd name="T12" fmla="*/ 66 w 73"/>
                      <a:gd name="T13" fmla="*/ 28 h 126"/>
                      <a:gd name="T14" fmla="*/ 54 w 73"/>
                      <a:gd name="T15" fmla="*/ 26 h 126"/>
                      <a:gd name="T16" fmla="*/ 47 w 73"/>
                      <a:gd name="T17" fmla="*/ 29 h 126"/>
                      <a:gd name="T18" fmla="*/ 44 w 73"/>
                      <a:gd name="T19" fmla="*/ 25 h 126"/>
                      <a:gd name="T20" fmla="*/ 46 w 73"/>
                      <a:gd name="T21" fmla="*/ 15 h 126"/>
                      <a:gd name="T22" fmla="*/ 38 w 73"/>
                      <a:gd name="T23" fmla="*/ 2 h 126"/>
                      <a:gd name="T24" fmla="*/ 28 w 73"/>
                      <a:gd name="T25" fmla="*/ 2 h 126"/>
                      <a:gd name="T26" fmla="*/ 27 w 73"/>
                      <a:gd name="T27" fmla="*/ 10 h 126"/>
                      <a:gd name="T28" fmla="*/ 27 w 73"/>
                      <a:gd name="T29" fmla="*/ 21 h 126"/>
                      <a:gd name="T30" fmla="*/ 21 w 73"/>
                      <a:gd name="T31" fmla="*/ 29 h 126"/>
                      <a:gd name="T32" fmla="*/ 12 w 73"/>
                      <a:gd name="T33" fmla="*/ 32 h 126"/>
                      <a:gd name="T34" fmla="*/ 8 w 73"/>
                      <a:gd name="T35" fmla="*/ 40 h 126"/>
                      <a:gd name="T36" fmla="*/ 6 w 73"/>
                      <a:gd name="T37" fmla="*/ 53 h 126"/>
                      <a:gd name="T38" fmla="*/ 2 w 73"/>
                      <a:gd name="T39" fmla="*/ 58 h 126"/>
                      <a:gd name="T40" fmla="*/ 2 w 73"/>
                      <a:gd name="T41" fmla="*/ 67 h 126"/>
                      <a:gd name="T42" fmla="*/ 6 w 73"/>
                      <a:gd name="T43" fmla="*/ 73 h 126"/>
                      <a:gd name="T44" fmla="*/ 8 w 73"/>
                      <a:gd name="T45" fmla="*/ 86 h 126"/>
                      <a:gd name="T46" fmla="*/ 12 w 73"/>
                      <a:gd name="T47" fmla="*/ 95 h 126"/>
                      <a:gd name="T48" fmla="*/ 21 w 73"/>
                      <a:gd name="T49" fmla="*/ 98 h 126"/>
                      <a:gd name="T50" fmla="*/ 27 w 73"/>
                      <a:gd name="T51" fmla="*/ 105 h 126"/>
                      <a:gd name="T52" fmla="*/ 27 w 73"/>
                      <a:gd name="T53" fmla="*/ 115 h 126"/>
                      <a:gd name="T54" fmla="*/ 28 w 73"/>
                      <a:gd name="T55" fmla="*/ 124 h 126"/>
                      <a:gd name="T56" fmla="*/ 38 w 73"/>
                      <a:gd name="T57" fmla="*/ 124 h 126"/>
                      <a:gd name="T58" fmla="*/ 46 w 73"/>
                      <a:gd name="T59" fmla="*/ 112 h 126"/>
                      <a:gd name="T60" fmla="*/ 44 w 73"/>
                      <a:gd name="T61" fmla="*/ 101 h 126"/>
                      <a:gd name="T62" fmla="*/ 47 w 73"/>
                      <a:gd name="T63" fmla="*/ 98 h 126"/>
                      <a:gd name="T64" fmla="*/ 54 w 73"/>
                      <a:gd name="T65" fmla="*/ 99 h 126"/>
                      <a:gd name="T66" fmla="*/ 66 w 73"/>
                      <a:gd name="T67" fmla="*/ 99 h 126"/>
                      <a:gd name="T68" fmla="*/ 66 w 73"/>
                      <a:gd name="T69" fmla="*/ 95 h 126"/>
                      <a:gd name="T70" fmla="*/ 59 w 73"/>
                      <a:gd name="T71" fmla="*/ 83 h 126"/>
                      <a:gd name="T72" fmla="*/ 57 w 73"/>
                      <a:gd name="T73" fmla="*/ 71 h 126"/>
                      <a:gd name="T74" fmla="*/ 51 w 73"/>
                      <a:gd name="T75" fmla="*/ 70 h 126"/>
                      <a:gd name="T76" fmla="*/ 41 w 73"/>
                      <a:gd name="T77" fmla="*/ 71 h 126"/>
                      <a:gd name="T78" fmla="*/ 37 w 73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3"/>
                      <a:gd name="T121" fmla="*/ 0 h 126"/>
                      <a:gd name="T122" fmla="*/ 73 w 73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3" h="126">
                        <a:moveTo>
                          <a:pt x="35" y="63"/>
                        </a:moveTo>
                        <a:lnTo>
                          <a:pt x="37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6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9" y="50"/>
                        </a:lnTo>
                        <a:lnTo>
                          <a:pt x="59" y="42"/>
                        </a:lnTo>
                        <a:lnTo>
                          <a:pt x="62" y="37"/>
                        </a:lnTo>
                        <a:lnTo>
                          <a:pt x="66" y="32"/>
                        </a:lnTo>
                        <a:lnTo>
                          <a:pt x="72" y="31"/>
                        </a:lnTo>
                        <a:lnTo>
                          <a:pt x="66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50" y="28"/>
                        </a:lnTo>
                        <a:lnTo>
                          <a:pt x="47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6" y="21"/>
                        </a:lnTo>
                        <a:lnTo>
                          <a:pt x="46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7" y="6"/>
                        </a:lnTo>
                        <a:lnTo>
                          <a:pt x="27" y="10"/>
                        </a:lnTo>
                        <a:lnTo>
                          <a:pt x="27" y="16"/>
                        </a:lnTo>
                        <a:lnTo>
                          <a:pt x="27" y="21"/>
                        </a:lnTo>
                        <a:lnTo>
                          <a:pt x="24" y="26"/>
                        </a:lnTo>
                        <a:lnTo>
                          <a:pt x="21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8" y="40"/>
                        </a:lnTo>
                        <a:lnTo>
                          <a:pt x="8" y="44"/>
                        </a:lnTo>
                        <a:lnTo>
                          <a:pt x="6" y="53"/>
                        </a:lnTo>
                        <a:lnTo>
                          <a:pt x="5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5" y="70"/>
                        </a:lnTo>
                        <a:lnTo>
                          <a:pt x="6" y="73"/>
                        </a:lnTo>
                        <a:lnTo>
                          <a:pt x="8" y="82"/>
                        </a:lnTo>
                        <a:lnTo>
                          <a:pt x="8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1" y="98"/>
                        </a:lnTo>
                        <a:lnTo>
                          <a:pt x="24" y="101"/>
                        </a:lnTo>
                        <a:lnTo>
                          <a:pt x="27" y="105"/>
                        </a:lnTo>
                        <a:lnTo>
                          <a:pt x="27" y="109"/>
                        </a:lnTo>
                        <a:lnTo>
                          <a:pt x="27" y="115"/>
                        </a:lnTo>
                        <a:lnTo>
                          <a:pt x="27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6" y="112"/>
                        </a:lnTo>
                        <a:lnTo>
                          <a:pt x="46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7" y="98"/>
                        </a:lnTo>
                        <a:lnTo>
                          <a:pt x="50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6" y="99"/>
                        </a:lnTo>
                        <a:lnTo>
                          <a:pt x="72" y="96"/>
                        </a:lnTo>
                        <a:lnTo>
                          <a:pt x="66" y="95"/>
                        </a:lnTo>
                        <a:lnTo>
                          <a:pt x="62" y="89"/>
                        </a:lnTo>
                        <a:lnTo>
                          <a:pt x="59" y="83"/>
                        </a:lnTo>
                        <a:lnTo>
                          <a:pt x="59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6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7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</p:grpSp>
            <p:grpSp>
              <p:nvGrpSpPr>
                <p:cNvPr id="17" name="Group 144"/>
                <p:cNvGrpSpPr>
                  <a:grpSpLocks/>
                </p:cNvGrpSpPr>
                <p:nvPr/>
              </p:nvGrpSpPr>
              <p:grpSpPr bwMode="auto">
                <a:xfrm>
                  <a:off x="4675" y="2066"/>
                  <a:ext cx="282" cy="97"/>
                  <a:chOff x="4450" y="2283"/>
                  <a:chExt cx="269" cy="126"/>
                </a:xfrm>
              </p:grpSpPr>
              <p:sp>
                <p:nvSpPr>
                  <p:cNvPr id="107" name="Freeform 145"/>
                  <p:cNvSpPr>
                    <a:spLocks/>
                  </p:cNvSpPr>
                  <p:nvPr/>
                </p:nvSpPr>
                <p:spPr bwMode="auto">
                  <a:xfrm>
                    <a:off x="4484" y="2314"/>
                    <a:ext cx="47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4 w 46"/>
                      <a:gd name="T7" fmla="*/ 52 h 66"/>
                      <a:gd name="T8" fmla="*/ 22 w 46"/>
                      <a:gd name="T9" fmla="*/ 45 h 66"/>
                      <a:gd name="T10" fmla="*/ 21 w 46"/>
                      <a:gd name="T11" fmla="*/ 40 h 66"/>
                      <a:gd name="T12" fmla="*/ 19 w 46"/>
                      <a:gd name="T13" fmla="*/ 39 h 66"/>
                      <a:gd name="T14" fmla="*/ 15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5 w 46"/>
                      <a:gd name="T35" fmla="*/ 26 h 66"/>
                      <a:gd name="T36" fmla="*/ 19 w 46"/>
                      <a:gd name="T37" fmla="*/ 26 h 66"/>
                      <a:gd name="T38" fmla="*/ 21 w 46"/>
                      <a:gd name="T39" fmla="*/ 23 h 66"/>
                      <a:gd name="T40" fmla="*/ 22 w 46"/>
                      <a:gd name="T41" fmla="*/ 19 h 66"/>
                      <a:gd name="T42" fmla="*/ 24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40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4 w 46"/>
                      <a:gd name="T59" fmla="*/ 45 h 66"/>
                      <a:gd name="T60" fmla="*/ 42 w 46"/>
                      <a:gd name="T61" fmla="*/ 55 h 66"/>
                      <a:gd name="T62" fmla="*/ 40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4" y="52"/>
                        </a:lnTo>
                        <a:lnTo>
                          <a:pt x="22" y="45"/>
                        </a:lnTo>
                        <a:lnTo>
                          <a:pt x="21" y="40"/>
                        </a:lnTo>
                        <a:lnTo>
                          <a:pt x="19" y="39"/>
                        </a:lnTo>
                        <a:lnTo>
                          <a:pt x="15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5" y="26"/>
                        </a:lnTo>
                        <a:lnTo>
                          <a:pt x="19" y="26"/>
                        </a:lnTo>
                        <a:lnTo>
                          <a:pt x="21" y="23"/>
                        </a:lnTo>
                        <a:lnTo>
                          <a:pt x="22" y="19"/>
                        </a:lnTo>
                        <a:lnTo>
                          <a:pt x="24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40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4" y="45"/>
                        </a:lnTo>
                        <a:lnTo>
                          <a:pt x="42" y="55"/>
                        </a:lnTo>
                        <a:lnTo>
                          <a:pt x="40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08" name="Freeform 146"/>
                  <p:cNvSpPr>
                    <a:spLocks/>
                  </p:cNvSpPr>
                  <p:nvPr/>
                </p:nvSpPr>
                <p:spPr bwMode="auto">
                  <a:xfrm>
                    <a:off x="4547" y="2314"/>
                    <a:ext cx="46" cy="66"/>
                  </a:xfrm>
                  <a:custGeom>
                    <a:avLst/>
                    <a:gdLst>
                      <a:gd name="T0" fmla="*/ 36 w 46"/>
                      <a:gd name="T1" fmla="*/ 65 h 66"/>
                      <a:gd name="T2" fmla="*/ 30 w 46"/>
                      <a:gd name="T3" fmla="*/ 64 h 66"/>
                      <a:gd name="T4" fmla="*/ 26 w 46"/>
                      <a:gd name="T5" fmla="*/ 58 h 66"/>
                      <a:gd name="T6" fmla="*/ 23 w 46"/>
                      <a:gd name="T7" fmla="*/ 52 h 66"/>
                      <a:gd name="T8" fmla="*/ 23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1 w 46"/>
                      <a:gd name="T23" fmla="*/ 36 h 66"/>
                      <a:gd name="T24" fmla="*/ 0 w 46"/>
                      <a:gd name="T25" fmla="*/ 32 h 66"/>
                      <a:gd name="T26" fmla="*/ 1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3 w 46"/>
                      <a:gd name="T41" fmla="*/ 19 h 66"/>
                      <a:gd name="T42" fmla="*/ 23 w 46"/>
                      <a:gd name="T43" fmla="*/ 11 h 66"/>
                      <a:gd name="T44" fmla="*/ 26 w 46"/>
                      <a:gd name="T45" fmla="*/ 6 h 66"/>
                      <a:gd name="T46" fmla="*/ 30 w 46"/>
                      <a:gd name="T47" fmla="*/ 1 h 66"/>
                      <a:gd name="T48" fmla="*/ 36 w 46"/>
                      <a:gd name="T49" fmla="*/ 0 h 66"/>
                      <a:gd name="T50" fmla="*/ 41 w 46"/>
                      <a:gd name="T51" fmla="*/ 3 h 66"/>
                      <a:gd name="T52" fmla="*/ 43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3 w 46"/>
                      <a:gd name="T61" fmla="*/ 55 h 66"/>
                      <a:gd name="T62" fmla="*/ 41 w 46"/>
                      <a:gd name="T63" fmla="*/ 62 h 66"/>
                      <a:gd name="T64" fmla="*/ 36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6" y="65"/>
                        </a:moveTo>
                        <a:lnTo>
                          <a:pt x="30" y="64"/>
                        </a:lnTo>
                        <a:lnTo>
                          <a:pt x="26" y="58"/>
                        </a:lnTo>
                        <a:lnTo>
                          <a:pt x="23" y="52"/>
                        </a:lnTo>
                        <a:lnTo>
                          <a:pt x="23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1" y="36"/>
                        </a:lnTo>
                        <a:lnTo>
                          <a:pt x="0" y="32"/>
                        </a:lnTo>
                        <a:lnTo>
                          <a:pt x="1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3" y="19"/>
                        </a:lnTo>
                        <a:lnTo>
                          <a:pt x="23" y="11"/>
                        </a:lnTo>
                        <a:lnTo>
                          <a:pt x="26" y="6"/>
                        </a:lnTo>
                        <a:lnTo>
                          <a:pt x="30" y="1"/>
                        </a:lnTo>
                        <a:lnTo>
                          <a:pt x="36" y="0"/>
                        </a:lnTo>
                        <a:lnTo>
                          <a:pt x="41" y="3"/>
                        </a:lnTo>
                        <a:lnTo>
                          <a:pt x="43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3" y="55"/>
                        </a:lnTo>
                        <a:lnTo>
                          <a:pt x="41" y="62"/>
                        </a:lnTo>
                        <a:lnTo>
                          <a:pt x="36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09" name="Freeform 147"/>
                  <p:cNvSpPr>
                    <a:spLocks/>
                  </p:cNvSpPr>
                  <p:nvPr/>
                </p:nvSpPr>
                <p:spPr bwMode="auto">
                  <a:xfrm>
                    <a:off x="4611" y="2314"/>
                    <a:ext cx="46" cy="66"/>
                  </a:xfrm>
                  <a:custGeom>
                    <a:avLst/>
                    <a:gdLst>
                      <a:gd name="T0" fmla="*/ 35 w 46"/>
                      <a:gd name="T1" fmla="*/ 65 h 66"/>
                      <a:gd name="T2" fmla="*/ 29 w 46"/>
                      <a:gd name="T3" fmla="*/ 64 h 66"/>
                      <a:gd name="T4" fmla="*/ 25 w 46"/>
                      <a:gd name="T5" fmla="*/ 58 h 66"/>
                      <a:gd name="T6" fmla="*/ 23 w 46"/>
                      <a:gd name="T7" fmla="*/ 52 h 66"/>
                      <a:gd name="T8" fmla="*/ 22 w 46"/>
                      <a:gd name="T9" fmla="*/ 45 h 66"/>
                      <a:gd name="T10" fmla="*/ 20 w 46"/>
                      <a:gd name="T11" fmla="*/ 40 h 66"/>
                      <a:gd name="T12" fmla="*/ 19 w 46"/>
                      <a:gd name="T13" fmla="*/ 39 h 66"/>
                      <a:gd name="T14" fmla="*/ 14 w 46"/>
                      <a:gd name="T15" fmla="*/ 39 h 66"/>
                      <a:gd name="T16" fmla="*/ 10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0 w 46"/>
                      <a:gd name="T23" fmla="*/ 36 h 66"/>
                      <a:gd name="T24" fmla="*/ 0 w 46"/>
                      <a:gd name="T25" fmla="*/ 32 h 66"/>
                      <a:gd name="T26" fmla="*/ 0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0 w 46"/>
                      <a:gd name="T33" fmla="*/ 24 h 66"/>
                      <a:gd name="T34" fmla="*/ 14 w 46"/>
                      <a:gd name="T35" fmla="*/ 26 h 66"/>
                      <a:gd name="T36" fmla="*/ 19 w 46"/>
                      <a:gd name="T37" fmla="*/ 26 h 66"/>
                      <a:gd name="T38" fmla="*/ 20 w 46"/>
                      <a:gd name="T39" fmla="*/ 23 h 66"/>
                      <a:gd name="T40" fmla="*/ 22 w 46"/>
                      <a:gd name="T41" fmla="*/ 19 h 66"/>
                      <a:gd name="T42" fmla="*/ 23 w 46"/>
                      <a:gd name="T43" fmla="*/ 11 h 66"/>
                      <a:gd name="T44" fmla="*/ 25 w 46"/>
                      <a:gd name="T45" fmla="*/ 6 h 66"/>
                      <a:gd name="T46" fmla="*/ 29 w 46"/>
                      <a:gd name="T47" fmla="*/ 1 h 66"/>
                      <a:gd name="T48" fmla="*/ 35 w 46"/>
                      <a:gd name="T49" fmla="*/ 0 h 66"/>
                      <a:gd name="T50" fmla="*/ 39 w 46"/>
                      <a:gd name="T51" fmla="*/ 3 h 66"/>
                      <a:gd name="T52" fmla="*/ 42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3 w 46"/>
                      <a:gd name="T59" fmla="*/ 45 h 66"/>
                      <a:gd name="T60" fmla="*/ 42 w 46"/>
                      <a:gd name="T61" fmla="*/ 55 h 66"/>
                      <a:gd name="T62" fmla="*/ 39 w 46"/>
                      <a:gd name="T63" fmla="*/ 62 h 66"/>
                      <a:gd name="T64" fmla="*/ 35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5" y="65"/>
                        </a:moveTo>
                        <a:lnTo>
                          <a:pt x="29" y="64"/>
                        </a:lnTo>
                        <a:lnTo>
                          <a:pt x="25" y="58"/>
                        </a:lnTo>
                        <a:lnTo>
                          <a:pt x="23" y="52"/>
                        </a:lnTo>
                        <a:lnTo>
                          <a:pt x="22" y="45"/>
                        </a:lnTo>
                        <a:lnTo>
                          <a:pt x="20" y="40"/>
                        </a:lnTo>
                        <a:lnTo>
                          <a:pt x="19" y="39"/>
                        </a:lnTo>
                        <a:lnTo>
                          <a:pt x="14" y="39"/>
                        </a:lnTo>
                        <a:lnTo>
                          <a:pt x="10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0" y="36"/>
                        </a:lnTo>
                        <a:lnTo>
                          <a:pt x="0" y="32"/>
                        </a:lnTo>
                        <a:lnTo>
                          <a:pt x="0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0" y="24"/>
                        </a:lnTo>
                        <a:lnTo>
                          <a:pt x="14" y="26"/>
                        </a:lnTo>
                        <a:lnTo>
                          <a:pt x="19" y="26"/>
                        </a:lnTo>
                        <a:lnTo>
                          <a:pt x="20" y="23"/>
                        </a:lnTo>
                        <a:lnTo>
                          <a:pt x="22" y="19"/>
                        </a:lnTo>
                        <a:lnTo>
                          <a:pt x="23" y="11"/>
                        </a:lnTo>
                        <a:lnTo>
                          <a:pt x="25" y="6"/>
                        </a:lnTo>
                        <a:lnTo>
                          <a:pt x="29" y="1"/>
                        </a:lnTo>
                        <a:lnTo>
                          <a:pt x="35" y="0"/>
                        </a:lnTo>
                        <a:lnTo>
                          <a:pt x="39" y="3"/>
                        </a:lnTo>
                        <a:lnTo>
                          <a:pt x="42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3" y="45"/>
                        </a:lnTo>
                        <a:lnTo>
                          <a:pt x="42" y="55"/>
                        </a:lnTo>
                        <a:lnTo>
                          <a:pt x="39" y="62"/>
                        </a:lnTo>
                        <a:lnTo>
                          <a:pt x="35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10" name="Freeform 148"/>
                  <p:cNvSpPr>
                    <a:spLocks/>
                  </p:cNvSpPr>
                  <p:nvPr/>
                </p:nvSpPr>
                <p:spPr bwMode="auto">
                  <a:xfrm>
                    <a:off x="4673" y="2314"/>
                    <a:ext cx="46" cy="66"/>
                  </a:xfrm>
                  <a:custGeom>
                    <a:avLst/>
                    <a:gdLst>
                      <a:gd name="T0" fmla="*/ 37 w 46"/>
                      <a:gd name="T1" fmla="*/ 65 h 66"/>
                      <a:gd name="T2" fmla="*/ 31 w 46"/>
                      <a:gd name="T3" fmla="*/ 64 h 66"/>
                      <a:gd name="T4" fmla="*/ 27 w 46"/>
                      <a:gd name="T5" fmla="*/ 58 h 66"/>
                      <a:gd name="T6" fmla="*/ 24 w 46"/>
                      <a:gd name="T7" fmla="*/ 52 h 66"/>
                      <a:gd name="T8" fmla="*/ 24 w 46"/>
                      <a:gd name="T9" fmla="*/ 45 h 66"/>
                      <a:gd name="T10" fmla="*/ 22 w 46"/>
                      <a:gd name="T11" fmla="*/ 40 h 66"/>
                      <a:gd name="T12" fmla="*/ 19 w 46"/>
                      <a:gd name="T13" fmla="*/ 39 h 66"/>
                      <a:gd name="T14" fmla="*/ 16 w 46"/>
                      <a:gd name="T15" fmla="*/ 39 h 66"/>
                      <a:gd name="T16" fmla="*/ 11 w 46"/>
                      <a:gd name="T17" fmla="*/ 40 h 66"/>
                      <a:gd name="T18" fmla="*/ 6 w 46"/>
                      <a:gd name="T19" fmla="*/ 40 h 66"/>
                      <a:gd name="T20" fmla="*/ 3 w 46"/>
                      <a:gd name="T21" fmla="*/ 39 h 66"/>
                      <a:gd name="T22" fmla="*/ 2 w 46"/>
                      <a:gd name="T23" fmla="*/ 36 h 66"/>
                      <a:gd name="T24" fmla="*/ 0 w 46"/>
                      <a:gd name="T25" fmla="*/ 32 h 66"/>
                      <a:gd name="T26" fmla="*/ 2 w 46"/>
                      <a:gd name="T27" fmla="*/ 27 h 66"/>
                      <a:gd name="T28" fmla="*/ 3 w 46"/>
                      <a:gd name="T29" fmla="*/ 24 h 66"/>
                      <a:gd name="T30" fmla="*/ 6 w 46"/>
                      <a:gd name="T31" fmla="*/ 23 h 66"/>
                      <a:gd name="T32" fmla="*/ 11 w 46"/>
                      <a:gd name="T33" fmla="*/ 24 h 66"/>
                      <a:gd name="T34" fmla="*/ 16 w 46"/>
                      <a:gd name="T35" fmla="*/ 26 h 66"/>
                      <a:gd name="T36" fmla="*/ 19 w 46"/>
                      <a:gd name="T37" fmla="*/ 26 h 66"/>
                      <a:gd name="T38" fmla="*/ 22 w 46"/>
                      <a:gd name="T39" fmla="*/ 23 h 66"/>
                      <a:gd name="T40" fmla="*/ 24 w 46"/>
                      <a:gd name="T41" fmla="*/ 19 h 66"/>
                      <a:gd name="T42" fmla="*/ 24 w 46"/>
                      <a:gd name="T43" fmla="*/ 11 h 66"/>
                      <a:gd name="T44" fmla="*/ 27 w 46"/>
                      <a:gd name="T45" fmla="*/ 6 h 66"/>
                      <a:gd name="T46" fmla="*/ 31 w 46"/>
                      <a:gd name="T47" fmla="*/ 1 h 66"/>
                      <a:gd name="T48" fmla="*/ 37 w 46"/>
                      <a:gd name="T49" fmla="*/ 0 h 66"/>
                      <a:gd name="T50" fmla="*/ 41 w 46"/>
                      <a:gd name="T51" fmla="*/ 3 h 66"/>
                      <a:gd name="T52" fmla="*/ 44 w 46"/>
                      <a:gd name="T53" fmla="*/ 10 h 66"/>
                      <a:gd name="T54" fmla="*/ 45 w 46"/>
                      <a:gd name="T55" fmla="*/ 20 h 66"/>
                      <a:gd name="T56" fmla="*/ 45 w 46"/>
                      <a:gd name="T57" fmla="*/ 33 h 66"/>
                      <a:gd name="T58" fmla="*/ 45 w 46"/>
                      <a:gd name="T59" fmla="*/ 45 h 66"/>
                      <a:gd name="T60" fmla="*/ 44 w 46"/>
                      <a:gd name="T61" fmla="*/ 55 h 66"/>
                      <a:gd name="T62" fmla="*/ 41 w 46"/>
                      <a:gd name="T63" fmla="*/ 62 h 66"/>
                      <a:gd name="T64" fmla="*/ 37 w 46"/>
                      <a:gd name="T65" fmla="*/ 65 h 6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46"/>
                      <a:gd name="T100" fmla="*/ 0 h 66"/>
                      <a:gd name="T101" fmla="*/ 46 w 46"/>
                      <a:gd name="T102" fmla="*/ 66 h 6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46" h="66">
                        <a:moveTo>
                          <a:pt x="37" y="65"/>
                        </a:moveTo>
                        <a:lnTo>
                          <a:pt x="31" y="64"/>
                        </a:lnTo>
                        <a:lnTo>
                          <a:pt x="27" y="58"/>
                        </a:lnTo>
                        <a:lnTo>
                          <a:pt x="24" y="52"/>
                        </a:lnTo>
                        <a:lnTo>
                          <a:pt x="24" y="45"/>
                        </a:lnTo>
                        <a:lnTo>
                          <a:pt x="22" y="40"/>
                        </a:lnTo>
                        <a:lnTo>
                          <a:pt x="19" y="39"/>
                        </a:lnTo>
                        <a:lnTo>
                          <a:pt x="16" y="39"/>
                        </a:lnTo>
                        <a:lnTo>
                          <a:pt x="11" y="40"/>
                        </a:lnTo>
                        <a:lnTo>
                          <a:pt x="6" y="40"/>
                        </a:lnTo>
                        <a:lnTo>
                          <a:pt x="3" y="39"/>
                        </a:lnTo>
                        <a:lnTo>
                          <a:pt x="2" y="36"/>
                        </a:lnTo>
                        <a:lnTo>
                          <a:pt x="0" y="32"/>
                        </a:lnTo>
                        <a:lnTo>
                          <a:pt x="2" y="27"/>
                        </a:lnTo>
                        <a:lnTo>
                          <a:pt x="3" y="24"/>
                        </a:lnTo>
                        <a:lnTo>
                          <a:pt x="6" y="23"/>
                        </a:lnTo>
                        <a:lnTo>
                          <a:pt x="11" y="24"/>
                        </a:lnTo>
                        <a:lnTo>
                          <a:pt x="16" y="26"/>
                        </a:lnTo>
                        <a:lnTo>
                          <a:pt x="19" y="26"/>
                        </a:lnTo>
                        <a:lnTo>
                          <a:pt x="22" y="23"/>
                        </a:lnTo>
                        <a:lnTo>
                          <a:pt x="24" y="19"/>
                        </a:lnTo>
                        <a:lnTo>
                          <a:pt x="24" y="11"/>
                        </a:lnTo>
                        <a:lnTo>
                          <a:pt x="27" y="6"/>
                        </a:lnTo>
                        <a:lnTo>
                          <a:pt x="31" y="1"/>
                        </a:lnTo>
                        <a:lnTo>
                          <a:pt x="37" y="0"/>
                        </a:lnTo>
                        <a:lnTo>
                          <a:pt x="41" y="3"/>
                        </a:lnTo>
                        <a:lnTo>
                          <a:pt x="44" y="10"/>
                        </a:lnTo>
                        <a:lnTo>
                          <a:pt x="45" y="20"/>
                        </a:lnTo>
                        <a:lnTo>
                          <a:pt x="45" y="33"/>
                        </a:lnTo>
                        <a:lnTo>
                          <a:pt x="45" y="45"/>
                        </a:lnTo>
                        <a:lnTo>
                          <a:pt x="44" y="55"/>
                        </a:lnTo>
                        <a:lnTo>
                          <a:pt x="41" y="62"/>
                        </a:lnTo>
                        <a:lnTo>
                          <a:pt x="37" y="65"/>
                        </a:lnTo>
                      </a:path>
                    </a:pathLst>
                  </a:custGeom>
                  <a:solidFill>
                    <a:srgbClr val="8CAA93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11" name="Freeform 149"/>
                  <p:cNvSpPr>
                    <a:spLocks/>
                  </p:cNvSpPr>
                  <p:nvPr/>
                </p:nvSpPr>
                <p:spPr bwMode="auto">
                  <a:xfrm>
                    <a:off x="4450" y="2283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50 w 71"/>
                      <a:gd name="T5" fmla="*/ 57 h 126"/>
                      <a:gd name="T6" fmla="*/ 56 w 71"/>
                      <a:gd name="T7" fmla="*/ 54 h 126"/>
                      <a:gd name="T8" fmla="*/ 59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3 w 71"/>
                      <a:gd name="T15" fmla="*/ 26 h 126"/>
                      <a:gd name="T16" fmla="*/ 45 w 71"/>
                      <a:gd name="T17" fmla="*/ 29 h 126"/>
                      <a:gd name="T18" fmla="*/ 43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1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2 w 71"/>
                      <a:gd name="T39" fmla="*/ 58 h 126"/>
                      <a:gd name="T40" fmla="*/ 2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1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3 w 71"/>
                      <a:gd name="T61" fmla="*/ 101 h 126"/>
                      <a:gd name="T62" fmla="*/ 45 w 71"/>
                      <a:gd name="T63" fmla="*/ 98 h 126"/>
                      <a:gd name="T64" fmla="*/ 53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9 w 71"/>
                      <a:gd name="T71" fmla="*/ 83 h 126"/>
                      <a:gd name="T72" fmla="*/ 56 w 71"/>
                      <a:gd name="T73" fmla="*/ 71 h 126"/>
                      <a:gd name="T74" fmla="*/ 50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0" y="57"/>
                        </a:lnTo>
                        <a:lnTo>
                          <a:pt x="54" y="57"/>
                        </a:lnTo>
                        <a:lnTo>
                          <a:pt x="56" y="54"/>
                        </a:lnTo>
                        <a:lnTo>
                          <a:pt x="57" y="50"/>
                        </a:lnTo>
                        <a:lnTo>
                          <a:pt x="59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9" y="28"/>
                        </a:lnTo>
                        <a:lnTo>
                          <a:pt x="53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3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3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7" y="16"/>
                        </a:lnTo>
                        <a:lnTo>
                          <a:pt x="25" y="21"/>
                        </a:lnTo>
                        <a:lnTo>
                          <a:pt x="24" y="26"/>
                        </a:lnTo>
                        <a:lnTo>
                          <a:pt x="19" y="29"/>
                        </a:lnTo>
                        <a:lnTo>
                          <a:pt x="15" y="31"/>
                        </a:lnTo>
                        <a:lnTo>
                          <a:pt x="11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1" y="95"/>
                        </a:lnTo>
                        <a:lnTo>
                          <a:pt x="15" y="96"/>
                        </a:lnTo>
                        <a:lnTo>
                          <a:pt x="19" y="98"/>
                        </a:lnTo>
                        <a:lnTo>
                          <a:pt x="24" y="101"/>
                        </a:lnTo>
                        <a:lnTo>
                          <a:pt x="25" y="105"/>
                        </a:lnTo>
                        <a:lnTo>
                          <a:pt x="27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3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3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3" y="99"/>
                        </a:lnTo>
                        <a:lnTo>
                          <a:pt x="59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9" y="83"/>
                        </a:lnTo>
                        <a:lnTo>
                          <a:pt x="57" y="76"/>
                        </a:lnTo>
                        <a:lnTo>
                          <a:pt x="56" y="71"/>
                        </a:lnTo>
                        <a:lnTo>
                          <a:pt x="54" y="70"/>
                        </a:lnTo>
                        <a:lnTo>
                          <a:pt x="50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12" name="Freeform 150"/>
                  <p:cNvSpPr>
                    <a:spLocks/>
                  </p:cNvSpPr>
                  <p:nvPr/>
                </p:nvSpPr>
                <p:spPr bwMode="auto">
                  <a:xfrm>
                    <a:off x="4512" y="2283"/>
                    <a:ext cx="72" cy="126"/>
                  </a:xfrm>
                  <a:custGeom>
                    <a:avLst/>
                    <a:gdLst>
                      <a:gd name="T0" fmla="*/ 36 w 72"/>
                      <a:gd name="T1" fmla="*/ 58 h 126"/>
                      <a:gd name="T2" fmla="*/ 41 w 72"/>
                      <a:gd name="T3" fmla="*/ 54 h 126"/>
                      <a:gd name="T4" fmla="*/ 51 w 72"/>
                      <a:gd name="T5" fmla="*/ 57 h 126"/>
                      <a:gd name="T6" fmla="*/ 57 w 72"/>
                      <a:gd name="T7" fmla="*/ 54 h 126"/>
                      <a:gd name="T8" fmla="*/ 58 w 72"/>
                      <a:gd name="T9" fmla="*/ 42 h 126"/>
                      <a:gd name="T10" fmla="*/ 65 w 72"/>
                      <a:gd name="T11" fmla="*/ 32 h 126"/>
                      <a:gd name="T12" fmla="*/ 65 w 72"/>
                      <a:gd name="T13" fmla="*/ 28 h 126"/>
                      <a:gd name="T14" fmla="*/ 54 w 72"/>
                      <a:gd name="T15" fmla="*/ 26 h 126"/>
                      <a:gd name="T16" fmla="*/ 46 w 72"/>
                      <a:gd name="T17" fmla="*/ 29 h 126"/>
                      <a:gd name="T18" fmla="*/ 44 w 72"/>
                      <a:gd name="T19" fmla="*/ 25 h 126"/>
                      <a:gd name="T20" fmla="*/ 45 w 72"/>
                      <a:gd name="T21" fmla="*/ 15 h 126"/>
                      <a:gd name="T22" fmla="*/ 38 w 72"/>
                      <a:gd name="T23" fmla="*/ 2 h 126"/>
                      <a:gd name="T24" fmla="*/ 28 w 72"/>
                      <a:gd name="T25" fmla="*/ 2 h 126"/>
                      <a:gd name="T26" fmla="*/ 26 w 72"/>
                      <a:gd name="T27" fmla="*/ 10 h 126"/>
                      <a:gd name="T28" fmla="*/ 26 w 72"/>
                      <a:gd name="T29" fmla="*/ 21 h 126"/>
                      <a:gd name="T30" fmla="*/ 20 w 72"/>
                      <a:gd name="T31" fmla="*/ 29 h 126"/>
                      <a:gd name="T32" fmla="*/ 12 w 72"/>
                      <a:gd name="T33" fmla="*/ 32 h 126"/>
                      <a:gd name="T34" fmla="*/ 7 w 72"/>
                      <a:gd name="T35" fmla="*/ 40 h 126"/>
                      <a:gd name="T36" fmla="*/ 6 w 72"/>
                      <a:gd name="T37" fmla="*/ 53 h 126"/>
                      <a:gd name="T38" fmla="*/ 1 w 72"/>
                      <a:gd name="T39" fmla="*/ 58 h 126"/>
                      <a:gd name="T40" fmla="*/ 1 w 72"/>
                      <a:gd name="T41" fmla="*/ 67 h 126"/>
                      <a:gd name="T42" fmla="*/ 6 w 72"/>
                      <a:gd name="T43" fmla="*/ 73 h 126"/>
                      <a:gd name="T44" fmla="*/ 7 w 72"/>
                      <a:gd name="T45" fmla="*/ 86 h 126"/>
                      <a:gd name="T46" fmla="*/ 12 w 72"/>
                      <a:gd name="T47" fmla="*/ 95 h 126"/>
                      <a:gd name="T48" fmla="*/ 20 w 72"/>
                      <a:gd name="T49" fmla="*/ 98 h 126"/>
                      <a:gd name="T50" fmla="*/ 26 w 72"/>
                      <a:gd name="T51" fmla="*/ 105 h 126"/>
                      <a:gd name="T52" fmla="*/ 26 w 72"/>
                      <a:gd name="T53" fmla="*/ 115 h 126"/>
                      <a:gd name="T54" fmla="*/ 28 w 72"/>
                      <a:gd name="T55" fmla="*/ 124 h 126"/>
                      <a:gd name="T56" fmla="*/ 38 w 72"/>
                      <a:gd name="T57" fmla="*/ 124 h 126"/>
                      <a:gd name="T58" fmla="*/ 45 w 72"/>
                      <a:gd name="T59" fmla="*/ 112 h 126"/>
                      <a:gd name="T60" fmla="*/ 44 w 72"/>
                      <a:gd name="T61" fmla="*/ 101 h 126"/>
                      <a:gd name="T62" fmla="*/ 46 w 72"/>
                      <a:gd name="T63" fmla="*/ 98 h 126"/>
                      <a:gd name="T64" fmla="*/ 54 w 72"/>
                      <a:gd name="T65" fmla="*/ 99 h 126"/>
                      <a:gd name="T66" fmla="*/ 65 w 72"/>
                      <a:gd name="T67" fmla="*/ 99 h 126"/>
                      <a:gd name="T68" fmla="*/ 65 w 72"/>
                      <a:gd name="T69" fmla="*/ 95 h 126"/>
                      <a:gd name="T70" fmla="*/ 58 w 72"/>
                      <a:gd name="T71" fmla="*/ 83 h 126"/>
                      <a:gd name="T72" fmla="*/ 57 w 72"/>
                      <a:gd name="T73" fmla="*/ 71 h 126"/>
                      <a:gd name="T74" fmla="*/ 51 w 72"/>
                      <a:gd name="T75" fmla="*/ 70 h 126"/>
                      <a:gd name="T76" fmla="*/ 41 w 72"/>
                      <a:gd name="T77" fmla="*/ 71 h 126"/>
                      <a:gd name="T78" fmla="*/ 36 w 72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2"/>
                      <a:gd name="T121" fmla="*/ 0 h 126"/>
                      <a:gd name="T122" fmla="*/ 72 w 72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2" h="126">
                        <a:moveTo>
                          <a:pt x="35" y="63"/>
                        </a:moveTo>
                        <a:lnTo>
                          <a:pt x="36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8" y="50"/>
                        </a:lnTo>
                        <a:lnTo>
                          <a:pt x="58" y="42"/>
                        </a:lnTo>
                        <a:lnTo>
                          <a:pt x="61" y="37"/>
                        </a:lnTo>
                        <a:lnTo>
                          <a:pt x="65" y="32"/>
                        </a:lnTo>
                        <a:lnTo>
                          <a:pt x="71" y="31"/>
                        </a:lnTo>
                        <a:lnTo>
                          <a:pt x="65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49" y="28"/>
                        </a:lnTo>
                        <a:lnTo>
                          <a:pt x="46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5" y="21"/>
                        </a:lnTo>
                        <a:lnTo>
                          <a:pt x="45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6" y="6"/>
                        </a:lnTo>
                        <a:lnTo>
                          <a:pt x="26" y="10"/>
                        </a:lnTo>
                        <a:lnTo>
                          <a:pt x="26" y="16"/>
                        </a:lnTo>
                        <a:lnTo>
                          <a:pt x="26" y="21"/>
                        </a:lnTo>
                        <a:lnTo>
                          <a:pt x="23" y="26"/>
                        </a:lnTo>
                        <a:lnTo>
                          <a:pt x="20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7" y="40"/>
                        </a:lnTo>
                        <a:lnTo>
                          <a:pt x="7" y="44"/>
                        </a:lnTo>
                        <a:lnTo>
                          <a:pt x="6" y="53"/>
                        </a:lnTo>
                        <a:lnTo>
                          <a:pt x="4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4" y="70"/>
                        </a:lnTo>
                        <a:lnTo>
                          <a:pt x="6" y="73"/>
                        </a:lnTo>
                        <a:lnTo>
                          <a:pt x="7" y="82"/>
                        </a:lnTo>
                        <a:lnTo>
                          <a:pt x="7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0" y="98"/>
                        </a:lnTo>
                        <a:lnTo>
                          <a:pt x="23" y="101"/>
                        </a:lnTo>
                        <a:lnTo>
                          <a:pt x="26" y="105"/>
                        </a:lnTo>
                        <a:lnTo>
                          <a:pt x="26" y="109"/>
                        </a:lnTo>
                        <a:lnTo>
                          <a:pt x="26" y="115"/>
                        </a:lnTo>
                        <a:lnTo>
                          <a:pt x="26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5" y="112"/>
                        </a:lnTo>
                        <a:lnTo>
                          <a:pt x="45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6" y="98"/>
                        </a:lnTo>
                        <a:lnTo>
                          <a:pt x="49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5" y="99"/>
                        </a:lnTo>
                        <a:lnTo>
                          <a:pt x="71" y="96"/>
                        </a:lnTo>
                        <a:lnTo>
                          <a:pt x="65" y="95"/>
                        </a:lnTo>
                        <a:lnTo>
                          <a:pt x="61" y="89"/>
                        </a:lnTo>
                        <a:lnTo>
                          <a:pt x="58" y="83"/>
                        </a:lnTo>
                        <a:lnTo>
                          <a:pt x="58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6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13" name="Freeform 151"/>
                  <p:cNvSpPr>
                    <a:spLocks/>
                  </p:cNvSpPr>
                  <p:nvPr/>
                </p:nvSpPr>
                <p:spPr bwMode="auto">
                  <a:xfrm>
                    <a:off x="4577" y="2283"/>
                    <a:ext cx="71" cy="126"/>
                  </a:xfrm>
                  <a:custGeom>
                    <a:avLst/>
                    <a:gdLst>
                      <a:gd name="T0" fmla="*/ 35 w 71"/>
                      <a:gd name="T1" fmla="*/ 58 h 126"/>
                      <a:gd name="T2" fmla="*/ 41 w 71"/>
                      <a:gd name="T3" fmla="*/ 54 h 126"/>
                      <a:gd name="T4" fmla="*/ 49 w 71"/>
                      <a:gd name="T5" fmla="*/ 57 h 126"/>
                      <a:gd name="T6" fmla="*/ 55 w 71"/>
                      <a:gd name="T7" fmla="*/ 54 h 126"/>
                      <a:gd name="T8" fmla="*/ 58 w 71"/>
                      <a:gd name="T9" fmla="*/ 42 h 126"/>
                      <a:gd name="T10" fmla="*/ 64 w 71"/>
                      <a:gd name="T11" fmla="*/ 32 h 126"/>
                      <a:gd name="T12" fmla="*/ 64 w 71"/>
                      <a:gd name="T13" fmla="*/ 28 h 126"/>
                      <a:gd name="T14" fmla="*/ 52 w 71"/>
                      <a:gd name="T15" fmla="*/ 26 h 126"/>
                      <a:gd name="T16" fmla="*/ 45 w 71"/>
                      <a:gd name="T17" fmla="*/ 29 h 126"/>
                      <a:gd name="T18" fmla="*/ 42 w 71"/>
                      <a:gd name="T19" fmla="*/ 25 h 126"/>
                      <a:gd name="T20" fmla="*/ 44 w 71"/>
                      <a:gd name="T21" fmla="*/ 15 h 126"/>
                      <a:gd name="T22" fmla="*/ 38 w 71"/>
                      <a:gd name="T23" fmla="*/ 2 h 126"/>
                      <a:gd name="T24" fmla="*/ 28 w 71"/>
                      <a:gd name="T25" fmla="*/ 2 h 126"/>
                      <a:gd name="T26" fmla="*/ 25 w 71"/>
                      <a:gd name="T27" fmla="*/ 10 h 126"/>
                      <a:gd name="T28" fmla="*/ 25 w 71"/>
                      <a:gd name="T29" fmla="*/ 21 h 126"/>
                      <a:gd name="T30" fmla="*/ 19 w 71"/>
                      <a:gd name="T31" fmla="*/ 29 h 126"/>
                      <a:gd name="T32" fmla="*/ 10 w 71"/>
                      <a:gd name="T33" fmla="*/ 32 h 126"/>
                      <a:gd name="T34" fmla="*/ 6 w 71"/>
                      <a:gd name="T35" fmla="*/ 40 h 126"/>
                      <a:gd name="T36" fmla="*/ 6 w 71"/>
                      <a:gd name="T37" fmla="*/ 53 h 126"/>
                      <a:gd name="T38" fmla="*/ 1 w 71"/>
                      <a:gd name="T39" fmla="*/ 58 h 126"/>
                      <a:gd name="T40" fmla="*/ 1 w 71"/>
                      <a:gd name="T41" fmla="*/ 67 h 126"/>
                      <a:gd name="T42" fmla="*/ 6 w 71"/>
                      <a:gd name="T43" fmla="*/ 73 h 126"/>
                      <a:gd name="T44" fmla="*/ 6 w 71"/>
                      <a:gd name="T45" fmla="*/ 86 h 126"/>
                      <a:gd name="T46" fmla="*/ 10 w 71"/>
                      <a:gd name="T47" fmla="*/ 95 h 126"/>
                      <a:gd name="T48" fmla="*/ 19 w 71"/>
                      <a:gd name="T49" fmla="*/ 98 h 126"/>
                      <a:gd name="T50" fmla="*/ 25 w 71"/>
                      <a:gd name="T51" fmla="*/ 105 h 126"/>
                      <a:gd name="T52" fmla="*/ 25 w 71"/>
                      <a:gd name="T53" fmla="*/ 115 h 126"/>
                      <a:gd name="T54" fmla="*/ 28 w 71"/>
                      <a:gd name="T55" fmla="*/ 124 h 126"/>
                      <a:gd name="T56" fmla="*/ 38 w 71"/>
                      <a:gd name="T57" fmla="*/ 124 h 126"/>
                      <a:gd name="T58" fmla="*/ 44 w 71"/>
                      <a:gd name="T59" fmla="*/ 112 h 126"/>
                      <a:gd name="T60" fmla="*/ 42 w 71"/>
                      <a:gd name="T61" fmla="*/ 101 h 126"/>
                      <a:gd name="T62" fmla="*/ 45 w 71"/>
                      <a:gd name="T63" fmla="*/ 98 h 126"/>
                      <a:gd name="T64" fmla="*/ 52 w 71"/>
                      <a:gd name="T65" fmla="*/ 99 h 126"/>
                      <a:gd name="T66" fmla="*/ 64 w 71"/>
                      <a:gd name="T67" fmla="*/ 99 h 126"/>
                      <a:gd name="T68" fmla="*/ 64 w 71"/>
                      <a:gd name="T69" fmla="*/ 95 h 126"/>
                      <a:gd name="T70" fmla="*/ 58 w 71"/>
                      <a:gd name="T71" fmla="*/ 83 h 126"/>
                      <a:gd name="T72" fmla="*/ 55 w 71"/>
                      <a:gd name="T73" fmla="*/ 71 h 126"/>
                      <a:gd name="T74" fmla="*/ 49 w 71"/>
                      <a:gd name="T75" fmla="*/ 70 h 126"/>
                      <a:gd name="T76" fmla="*/ 41 w 71"/>
                      <a:gd name="T77" fmla="*/ 71 h 126"/>
                      <a:gd name="T78" fmla="*/ 35 w 71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1"/>
                      <a:gd name="T121" fmla="*/ 0 h 126"/>
                      <a:gd name="T122" fmla="*/ 71 w 71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1" h="126">
                        <a:moveTo>
                          <a:pt x="35" y="63"/>
                        </a:moveTo>
                        <a:lnTo>
                          <a:pt x="35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5" y="55"/>
                        </a:lnTo>
                        <a:lnTo>
                          <a:pt x="49" y="57"/>
                        </a:lnTo>
                        <a:lnTo>
                          <a:pt x="54" y="57"/>
                        </a:lnTo>
                        <a:lnTo>
                          <a:pt x="55" y="54"/>
                        </a:lnTo>
                        <a:lnTo>
                          <a:pt x="57" y="50"/>
                        </a:lnTo>
                        <a:lnTo>
                          <a:pt x="58" y="42"/>
                        </a:lnTo>
                        <a:lnTo>
                          <a:pt x="60" y="37"/>
                        </a:lnTo>
                        <a:lnTo>
                          <a:pt x="64" y="32"/>
                        </a:lnTo>
                        <a:lnTo>
                          <a:pt x="70" y="31"/>
                        </a:lnTo>
                        <a:lnTo>
                          <a:pt x="64" y="28"/>
                        </a:lnTo>
                        <a:lnTo>
                          <a:pt x="58" y="28"/>
                        </a:lnTo>
                        <a:lnTo>
                          <a:pt x="52" y="26"/>
                        </a:lnTo>
                        <a:lnTo>
                          <a:pt x="48" y="28"/>
                        </a:lnTo>
                        <a:lnTo>
                          <a:pt x="45" y="29"/>
                        </a:lnTo>
                        <a:lnTo>
                          <a:pt x="44" y="28"/>
                        </a:lnTo>
                        <a:lnTo>
                          <a:pt x="42" y="25"/>
                        </a:lnTo>
                        <a:lnTo>
                          <a:pt x="44" y="21"/>
                        </a:lnTo>
                        <a:lnTo>
                          <a:pt x="44" y="15"/>
                        </a:lnTo>
                        <a:lnTo>
                          <a:pt x="42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5" y="6"/>
                        </a:lnTo>
                        <a:lnTo>
                          <a:pt x="25" y="10"/>
                        </a:lnTo>
                        <a:lnTo>
                          <a:pt x="26" y="16"/>
                        </a:lnTo>
                        <a:lnTo>
                          <a:pt x="25" y="21"/>
                        </a:lnTo>
                        <a:lnTo>
                          <a:pt x="23" y="26"/>
                        </a:lnTo>
                        <a:lnTo>
                          <a:pt x="19" y="29"/>
                        </a:lnTo>
                        <a:lnTo>
                          <a:pt x="14" y="31"/>
                        </a:lnTo>
                        <a:lnTo>
                          <a:pt x="10" y="32"/>
                        </a:lnTo>
                        <a:lnTo>
                          <a:pt x="9" y="35"/>
                        </a:lnTo>
                        <a:lnTo>
                          <a:pt x="6" y="40"/>
                        </a:lnTo>
                        <a:lnTo>
                          <a:pt x="6" y="44"/>
                        </a:lnTo>
                        <a:lnTo>
                          <a:pt x="6" y="53"/>
                        </a:lnTo>
                        <a:lnTo>
                          <a:pt x="3" y="55"/>
                        </a:lnTo>
                        <a:lnTo>
                          <a:pt x="1" y="58"/>
                        </a:lnTo>
                        <a:lnTo>
                          <a:pt x="0" y="63"/>
                        </a:lnTo>
                        <a:lnTo>
                          <a:pt x="1" y="67"/>
                        </a:lnTo>
                        <a:lnTo>
                          <a:pt x="3" y="70"/>
                        </a:lnTo>
                        <a:lnTo>
                          <a:pt x="6" y="73"/>
                        </a:lnTo>
                        <a:lnTo>
                          <a:pt x="6" y="82"/>
                        </a:lnTo>
                        <a:lnTo>
                          <a:pt x="6" y="86"/>
                        </a:lnTo>
                        <a:lnTo>
                          <a:pt x="9" y="92"/>
                        </a:lnTo>
                        <a:lnTo>
                          <a:pt x="10" y="95"/>
                        </a:lnTo>
                        <a:lnTo>
                          <a:pt x="14" y="96"/>
                        </a:lnTo>
                        <a:lnTo>
                          <a:pt x="19" y="98"/>
                        </a:lnTo>
                        <a:lnTo>
                          <a:pt x="23" y="101"/>
                        </a:lnTo>
                        <a:lnTo>
                          <a:pt x="25" y="105"/>
                        </a:lnTo>
                        <a:lnTo>
                          <a:pt x="26" y="109"/>
                        </a:lnTo>
                        <a:lnTo>
                          <a:pt x="25" y="115"/>
                        </a:lnTo>
                        <a:lnTo>
                          <a:pt x="25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2" y="118"/>
                        </a:lnTo>
                        <a:lnTo>
                          <a:pt x="44" y="112"/>
                        </a:lnTo>
                        <a:lnTo>
                          <a:pt x="44" y="106"/>
                        </a:lnTo>
                        <a:lnTo>
                          <a:pt x="42" y="101"/>
                        </a:lnTo>
                        <a:lnTo>
                          <a:pt x="44" y="98"/>
                        </a:lnTo>
                        <a:lnTo>
                          <a:pt x="45" y="98"/>
                        </a:lnTo>
                        <a:lnTo>
                          <a:pt x="48" y="98"/>
                        </a:lnTo>
                        <a:lnTo>
                          <a:pt x="52" y="99"/>
                        </a:lnTo>
                        <a:lnTo>
                          <a:pt x="58" y="99"/>
                        </a:lnTo>
                        <a:lnTo>
                          <a:pt x="64" y="99"/>
                        </a:lnTo>
                        <a:lnTo>
                          <a:pt x="70" y="96"/>
                        </a:lnTo>
                        <a:lnTo>
                          <a:pt x="64" y="95"/>
                        </a:lnTo>
                        <a:lnTo>
                          <a:pt x="60" y="89"/>
                        </a:lnTo>
                        <a:lnTo>
                          <a:pt x="58" y="83"/>
                        </a:lnTo>
                        <a:lnTo>
                          <a:pt x="57" y="76"/>
                        </a:lnTo>
                        <a:lnTo>
                          <a:pt x="55" y="71"/>
                        </a:lnTo>
                        <a:lnTo>
                          <a:pt x="54" y="70"/>
                        </a:lnTo>
                        <a:lnTo>
                          <a:pt x="49" y="70"/>
                        </a:lnTo>
                        <a:lnTo>
                          <a:pt x="45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5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  <p:sp>
                <p:nvSpPr>
                  <p:cNvPr id="114" name="Freeform 152"/>
                  <p:cNvSpPr>
                    <a:spLocks/>
                  </p:cNvSpPr>
                  <p:nvPr/>
                </p:nvSpPr>
                <p:spPr bwMode="auto">
                  <a:xfrm>
                    <a:off x="4639" y="2283"/>
                    <a:ext cx="74" cy="126"/>
                  </a:xfrm>
                  <a:custGeom>
                    <a:avLst/>
                    <a:gdLst>
                      <a:gd name="T0" fmla="*/ 37 w 73"/>
                      <a:gd name="T1" fmla="*/ 58 h 126"/>
                      <a:gd name="T2" fmla="*/ 41 w 73"/>
                      <a:gd name="T3" fmla="*/ 54 h 126"/>
                      <a:gd name="T4" fmla="*/ 51 w 73"/>
                      <a:gd name="T5" fmla="*/ 57 h 126"/>
                      <a:gd name="T6" fmla="*/ 57 w 73"/>
                      <a:gd name="T7" fmla="*/ 54 h 126"/>
                      <a:gd name="T8" fmla="*/ 59 w 73"/>
                      <a:gd name="T9" fmla="*/ 42 h 126"/>
                      <a:gd name="T10" fmla="*/ 66 w 73"/>
                      <a:gd name="T11" fmla="*/ 32 h 126"/>
                      <a:gd name="T12" fmla="*/ 66 w 73"/>
                      <a:gd name="T13" fmla="*/ 28 h 126"/>
                      <a:gd name="T14" fmla="*/ 54 w 73"/>
                      <a:gd name="T15" fmla="*/ 26 h 126"/>
                      <a:gd name="T16" fmla="*/ 47 w 73"/>
                      <a:gd name="T17" fmla="*/ 29 h 126"/>
                      <a:gd name="T18" fmla="*/ 44 w 73"/>
                      <a:gd name="T19" fmla="*/ 25 h 126"/>
                      <a:gd name="T20" fmla="*/ 46 w 73"/>
                      <a:gd name="T21" fmla="*/ 15 h 126"/>
                      <a:gd name="T22" fmla="*/ 38 w 73"/>
                      <a:gd name="T23" fmla="*/ 2 h 126"/>
                      <a:gd name="T24" fmla="*/ 28 w 73"/>
                      <a:gd name="T25" fmla="*/ 2 h 126"/>
                      <a:gd name="T26" fmla="*/ 27 w 73"/>
                      <a:gd name="T27" fmla="*/ 10 h 126"/>
                      <a:gd name="T28" fmla="*/ 27 w 73"/>
                      <a:gd name="T29" fmla="*/ 21 h 126"/>
                      <a:gd name="T30" fmla="*/ 21 w 73"/>
                      <a:gd name="T31" fmla="*/ 29 h 126"/>
                      <a:gd name="T32" fmla="*/ 12 w 73"/>
                      <a:gd name="T33" fmla="*/ 32 h 126"/>
                      <a:gd name="T34" fmla="*/ 8 w 73"/>
                      <a:gd name="T35" fmla="*/ 40 h 126"/>
                      <a:gd name="T36" fmla="*/ 6 w 73"/>
                      <a:gd name="T37" fmla="*/ 53 h 126"/>
                      <a:gd name="T38" fmla="*/ 2 w 73"/>
                      <a:gd name="T39" fmla="*/ 58 h 126"/>
                      <a:gd name="T40" fmla="*/ 2 w 73"/>
                      <a:gd name="T41" fmla="*/ 67 h 126"/>
                      <a:gd name="T42" fmla="*/ 6 w 73"/>
                      <a:gd name="T43" fmla="*/ 73 h 126"/>
                      <a:gd name="T44" fmla="*/ 8 w 73"/>
                      <a:gd name="T45" fmla="*/ 86 h 126"/>
                      <a:gd name="T46" fmla="*/ 12 w 73"/>
                      <a:gd name="T47" fmla="*/ 95 h 126"/>
                      <a:gd name="T48" fmla="*/ 21 w 73"/>
                      <a:gd name="T49" fmla="*/ 98 h 126"/>
                      <a:gd name="T50" fmla="*/ 27 w 73"/>
                      <a:gd name="T51" fmla="*/ 105 h 126"/>
                      <a:gd name="T52" fmla="*/ 27 w 73"/>
                      <a:gd name="T53" fmla="*/ 115 h 126"/>
                      <a:gd name="T54" fmla="*/ 28 w 73"/>
                      <a:gd name="T55" fmla="*/ 124 h 126"/>
                      <a:gd name="T56" fmla="*/ 38 w 73"/>
                      <a:gd name="T57" fmla="*/ 124 h 126"/>
                      <a:gd name="T58" fmla="*/ 46 w 73"/>
                      <a:gd name="T59" fmla="*/ 112 h 126"/>
                      <a:gd name="T60" fmla="*/ 44 w 73"/>
                      <a:gd name="T61" fmla="*/ 101 h 126"/>
                      <a:gd name="T62" fmla="*/ 47 w 73"/>
                      <a:gd name="T63" fmla="*/ 98 h 126"/>
                      <a:gd name="T64" fmla="*/ 54 w 73"/>
                      <a:gd name="T65" fmla="*/ 99 h 126"/>
                      <a:gd name="T66" fmla="*/ 66 w 73"/>
                      <a:gd name="T67" fmla="*/ 99 h 126"/>
                      <a:gd name="T68" fmla="*/ 66 w 73"/>
                      <a:gd name="T69" fmla="*/ 95 h 126"/>
                      <a:gd name="T70" fmla="*/ 59 w 73"/>
                      <a:gd name="T71" fmla="*/ 83 h 126"/>
                      <a:gd name="T72" fmla="*/ 57 w 73"/>
                      <a:gd name="T73" fmla="*/ 71 h 126"/>
                      <a:gd name="T74" fmla="*/ 51 w 73"/>
                      <a:gd name="T75" fmla="*/ 70 h 126"/>
                      <a:gd name="T76" fmla="*/ 41 w 73"/>
                      <a:gd name="T77" fmla="*/ 71 h 126"/>
                      <a:gd name="T78" fmla="*/ 37 w 73"/>
                      <a:gd name="T79" fmla="*/ 67 h 12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w 73"/>
                      <a:gd name="T121" fmla="*/ 0 h 126"/>
                      <a:gd name="T122" fmla="*/ 73 w 73"/>
                      <a:gd name="T123" fmla="*/ 126 h 126"/>
                    </a:gdLst>
                    <a:ahLst/>
                    <a:cxnLst>
                      <a:cxn ang="T80">
                        <a:pos x="T0" y="T1"/>
                      </a:cxn>
                      <a:cxn ang="T81">
                        <a:pos x="T2" y="T3"/>
                      </a:cxn>
                      <a:cxn ang="T82">
                        <a:pos x="T4" y="T5"/>
                      </a:cxn>
                      <a:cxn ang="T83">
                        <a:pos x="T6" y="T7"/>
                      </a:cxn>
                      <a:cxn ang="T84">
                        <a:pos x="T8" y="T9"/>
                      </a:cxn>
                      <a:cxn ang="T85">
                        <a:pos x="T10" y="T11"/>
                      </a:cxn>
                      <a:cxn ang="T86">
                        <a:pos x="T12" y="T13"/>
                      </a:cxn>
                      <a:cxn ang="T87">
                        <a:pos x="T14" y="T15"/>
                      </a:cxn>
                      <a:cxn ang="T88">
                        <a:pos x="T16" y="T17"/>
                      </a:cxn>
                      <a:cxn ang="T89">
                        <a:pos x="T18" y="T19"/>
                      </a:cxn>
                      <a:cxn ang="T90">
                        <a:pos x="T20" y="T21"/>
                      </a:cxn>
                      <a:cxn ang="T91">
                        <a:pos x="T22" y="T23"/>
                      </a:cxn>
                      <a:cxn ang="T92">
                        <a:pos x="T24" y="T25"/>
                      </a:cxn>
                      <a:cxn ang="T93">
                        <a:pos x="T26" y="T27"/>
                      </a:cxn>
                      <a:cxn ang="T94">
                        <a:pos x="T28" y="T29"/>
                      </a:cxn>
                      <a:cxn ang="T95">
                        <a:pos x="T30" y="T31"/>
                      </a:cxn>
                      <a:cxn ang="T96">
                        <a:pos x="T32" y="T33"/>
                      </a:cxn>
                      <a:cxn ang="T97">
                        <a:pos x="T34" y="T35"/>
                      </a:cxn>
                      <a:cxn ang="T98">
                        <a:pos x="T36" y="T37"/>
                      </a:cxn>
                      <a:cxn ang="T99">
                        <a:pos x="T38" y="T39"/>
                      </a:cxn>
                      <a:cxn ang="T100">
                        <a:pos x="T40" y="T41"/>
                      </a:cxn>
                      <a:cxn ang="T101">
                        <a:pos x="T42" y="T43"/>
                      </a:cxn>
                      <a:cxn ang="T102">
                        <a:pos x="T44" y="T45"/>
                      </a:cxn>
                      <a:cxn ang="T103">
                        <a:pos x="T46" y="T47"/>
                      </a:cxn>
                      <a:cxn ang="T104">
                        <a:pos x="T48" y="T49"/>
                      </a:cxn>
                      <a:cxn ang="T105">
                        <a:pos x="T50" y="T51"/>
                      </a:cxn>
                      <a:cxn ang="T106">
                        <a:pos x="T52" y="T53"/>
                      </a:cxn>
                      <a:cxn ang="T107">
                        <a:pos x="T54" y="T55"/>
                      </a:cxn>
                      <a:cxn ang="T108">
                        <a:pos x="T56" y="T57"/>
                      </a:cxn>
                      <a:cxn ang="T109">
                        <a:pos x="T58" y="T59"/>
                      </a:cxn>
                      <a:cxn ang="T110">
                        <a:pos x="T60" y="T61"/>
                      </a:cxn>
                      <a:cxn ang="T111">
                        <a:pos x="T62" y="T63"/>
                      </a:cxn>
                      <a:cxn ang="T112">
                        <a:pos x="T64" y="T65"/>
                      </a:cxn>
                      <a:cxn ang="T113">
                        <a:pos x="T66" y="T67"/>
                      </a:cxn>
                      <a:cxn ang="T114">
                        <a:pos x="T68" y="T69"/>
                      </a:cxn>
                      <a:cxn ang="T115">
                        <a:pos x="T70" y="T71"/>
                      </a:cxn>
                      <a:cxn ang="T116">
                        <a:pos x="T72" y="T73"/>
                      </a:cxn>
                      <a:cxn ang="T117">
                        <a:pos x="T74" y="T75"/>
                      </a:cxn>
                      <a:cxn ang="T118">
                        <a:pos x="T76" y="T77"/>
                      </a:cxn>
                      <a:cxn ang="T119">
                        <a:pos x="T78" y="T79"/>
                      </a:cxn>
                    </a:cxnLst>
                    <a:rect l="T120" t="T121" r="T122" b="T123"/>
                    <a:pathLst>
                      <a:path w="73" h="126">
                        <a:moveTo>
                          <a:pt x="35" y="63"/>
                        </a:moveTo>
                        <a:lnTo>
                          <a:pt x="37" y="58"/>
                        </a:lnTo>
                        <a:lnTo>
                          <a:pt x="38" y="55"/>
                        </a:lnTo>
                        <a:lnTo>
                          <a:pt x="41" y="54"/>
                        </a:lnTo>
                        <a:lnTo>
                          <a:pt x="46" y="55"/>
                        </a:lnTo>
                        <a:lnTo>
                          <a:pt x="51" y="57"/>
                        </a:lnTo>
                        <a:lnTo>
                          <a:pt x="54" y="57"/>
                        </a:lnTo>
                        <a:lnTo>
                          <a:pt x="57" y="54"/>
                        </a:lnTo>
                        <a:lnTo>
                          <a:pt x="59" y="50"/>
                        </a:lnTo>
                        <a:lnTo>
                          <a:pt x="59" y="42"/>
                        </a:lnTo>
                        <a:lnTo>
                          <a:pt x="62" y="37"/>
                        </a:lnTo>
                        <a:lnTo>
                          <a:pt x="66" y="32"/>
                        </a:lnTo>
                        <a:lnTo>
                          <a:pt x="72" y="31"/>
                        </a:lnTo>
                        <a:lnTo>
                          <a:pt x="66" y="28"/>
                        </a:lnTo>
                        <a:lnTo>
                          <a:pt x="60" y="28"/>
                        </a:lnTo>
                        <a:lnTo>
                          <a:pt x="54" y="26"/>
                        </a:lnTo>
                        <a:lnTo>
                          <a:pt x="50" y="28"/>
                        </a:lnTo>
                        <a:lnTo>
                          <a:pt x="47" y="29"/>
                        </a:lnTo>
                        <a:lnTo>
                          <a:pt x="44" y="28"/>
                        </a:lnTo>
                        <a:lnTo>
                          <a:pt x="44" y="25"/>
                        </a:lnTo>
                        <a:lnTo>
                          <a:pt x="46" y="21"/>
                        </a:lnTo>
                        <a:lnTo>
                          <a:pt x="46" y="15"/>
                        </a:lnTo>
                        <a:lnTo>
                          <a:pt x="44" y="8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28" y="2"/>
                        </a:lnTo>
                        <a:lnTo>
                          <a:pt x="27" y="6"/>
                        </a:lnTo>
                        <a:lnTo>
                          <a:pt x="27" y="10"/>
                        </a:lnTo>
                        <a:lnTo>
                          <a:pt x="27" y="16"/>
                        </a:lnTo>
                        <a:lnTo>
                          <a:pt x="27" y="21"/>
                        </a:lnTo>
                        <a:lnTo>
                          <a:pt x="24" y="26"/>
                        </a:lnTo>
                        <a:lnTo>
                          <a:pt x="21" y="29"/>
                        </a:lnTo>
                        <a:lnTo>
                          <a:pt x="16" y="31"/>
                        </a:lnTo>
                        <a:lnTo>
                          <a:pt x="12" y="32"/>
                        </a:lnTo>
                        <a:lnTo>
                          <a:pt x="9" y="35"/>
                        </a:lnTo>
                        <a:lnTo>
                          <a:pt x="8" y="40"/>
                        </a:lnTo>
                        <a:lnTo>
                          <a:pt x="8" y="44"/>
                        </a:lnTo>
                        <a:lnTo>
                          <a:pt x="6" y="53"/>
                        </a:lnTo>
                        <a:lnTo>
                          <a:pt x="5" y="55"/>
                        </a:lnTo>
                        <a:lnTo>
                          <a:pt x="2" y="58"/>
                        </a:lnTo>
                        <a:lnTo>
                          <a:pt x="0" y="63"/>
                        </a:lnTo>
                        <a:lnTo>
                          <a:pt x="2" y="67"/>
                        </a:lnTo>
                        <a:lnTo>
                          <a:pt x="5" y="70"/>
                        </a:lnTo>
                        <a:lnTo>
                          <a:pt x="6" y="73"/>
                        </a:lnTo>
                        <a:lnTo>
                          <a:pt x="8" y="82"/>
                        </a:lnTo>
                        <a:lnTo>
                          <a:pt x="8" y="86"/>
                        </a:lnTo>
                        <a:lnTo>
                          <a:pt x="9" y="92"/>
                        </a:lnTo>
                        <a:lnTo>
                          <a:pt x="12" y="95"/>
                        </a:lnTo>
                        <a:lnTo>
                          <a:pt x="16" y="96"/>
                        </a:lnTo>
                        <a:lnTo>
                          <a:pt x="21" y="98"/>
                        </a:lnTo>
                        <a:lnTo>
                          <a:pt x="24" y="101"/>
                        </a:lnTo>
                        <a:lnTo>
                          <a:pt x="27" y="105"/>
                        </a:lnTo>
                        <a:lnTo>
                          <a:pt x="27" y="109"/>
                        </a:lnTo>
                        <a:lnTo>
                          <a:pt x="27" y="115"/>
                        </a:lnTo>
                        <a:lnTo>
                          <a:pt x="27" y="119"/>
                        </a:lnTo>
                        <a:lnTo>
                          <a:pt x="28" y="124"/>
                        </a:lnTo>
                        <a:lnTo>
                          <a:pt x="32" y="125"/>
                        </a:lnTo>
                        <a:lnTo>
                          <a:pt x="38" y="124"/>
                        </a:lnTo>
                        <a:lnTo>
                          <a:pt x="44" y="118"/>
                        </a:lnTo>
                        <a:lnTo>
                          <a:pt x="46" y="112"/>
                        </a:lnTo>
                        <a:lnTo>
                          <a:pt x="46" y="106"/>
                        </a:lnTo>
                        <a:lnTo>
                          <a:pt x="44" y="101"/>
                        </a:lnTo>
                        <a:lnTo>
                          <a:pt x="44" y="98"/>
                        </a:lnTo>
                        <a:lnTo>
                          <a:pt x="47" y="98"/>
                        </a:lnTo>
                        <a:lnTo>
                          <a:pt x="50" y="98"/>
                        </a:lnTo>
                        <a:lnTo>
                          <a:pt x="54" y="99"/>
                        </a:lnTo>
                        <a:lnTo>
                          <a:pt x="60" y="99"/>
                        </a:lnTo>
                        <a:lnTo>
                          <a:pt x="66" y="99"/>
                        </a:lnTo>
                        <a:lnTo>
                          <a:pt x="72" y="96"/>
                        </a:lnTo>
                        <a:lnTo>
                          <a:pt x="66" y="95"/>
                        </a:lnTo>
                        <a:lnTo>
                          <a:pt x="62" y="89"/>
                        </a:lnTo>
                        <a:lnTo>
                          <a:pt x="59" y="83"/>
                        </a:lnTo>
                        <a:lnTo>
                          <a:pt x="59" y="76"/>
                        </a:lnTo>
                        <a:lnTo>
                          <a:pt x="57" y="71"/>
                        </a:lnTo>
                        <a:lnTo>
                          <a:pt x="54" y="70"/>
                        </a:lnTo>
                        <a:lnTo>
                          <a:pt x="51" y="70"/>
                        </a:lnTo>
                        <a:lnTo>
                          <a:pt x="46" y="71"/>
                        </a:lnTo>
                        <a:lnTo>
                          <a:pt x="41" y="71"/>
                        </a:lnTo>
                        <a:lnTo>
                          <a:pt x="38" y="70"/>
                        </a:lnTo>
                        <a:lnTo>
                          <a:pt x="37" y="67"/>
                        </a:lnTo>
                        <a:lnTo>
                          <a:pt x="35" y="63"/>
                        </a:lnTo>
                      </a:path>
                    </a:pathLst>
                  </a:custGeom>
                  <a:solidFill>
                    <a:srgbClr val="C9D3C9"/>
                  </a:solidFill>
                  <a:ln w="9525" cap="rnd">
                    <a:solidFill>
                      <a:srgbClr val="1F497D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800" b="0" kern="0" dirty="0">
                      <a:solidFill>
                        <a:prstClr val="black"/>
                      </a:solidFill>
                      <a:latin typeface="Calibri"/>
                      <a:cs typeface="+mn-cs"/>
                    </a:endParaRPr>
                  </a:p>
                </p:txBody>
              </p:sp>
            </p:grpSp>
          </p:grpSp>
          <p:sp>
            <p:nvSpPr>
              <p:cNvPr id="46151" name="TextBox 163"/>
              <p:cNvSpPr txBox="1">
                <a:spLocks noChangeArrowheads="1"/>
              </p:cNvSpPr>
              <p:nvPr/>
            </p:nvSpPr>
            <p:spPr bwMode="auto">
              <a:xfrm>
                <a:off x="1828800" y="757535"/>
                <a:ext cx="724878" cy="369332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rgbClr val="7030A0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solidFill>
                      <a:srgbClr val="FFFF00"/>
                    </a:solidFill>
                    <a:latin typeface="Baskerville Old Face" panose="02020602080505020303" pitchFamily="18" charset="0"/>
                  </a:rPr>
                  <a:t>MAN</a:t>
                </a:r>
              </a:p>
            </p:txBody>
          </p:sp>
          <p:sp>
            <p:nvSpPr>
              <p:cNvPr id="46152" name="TextBox 164"/>
              <p:cNvSpPr txBox="1">
                <a:spLocks noChangeArrowheads="1"/>
              </p:cNvSpPr>
              <p:nvPr/>
            </p:nvSpPr>
            <p:spPr bwMode="auto">
              <a:xfrm>
                <a:off x="4114800" y="762000"/>
                <a:ext cx="1293944" cy="369332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rgbClr val="7030A0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 dirty="0">
                    <a:solidFill>
                      <a:srgbClr val="FFFF00"/>
                    </a:solidFill>
                    <a:latin typeface="Baskerville Old Face" panose="02020602080505020303" pitchFamily="18" charset="0"/>
                  </a:rPr>
                  <a:t>MACHINE</a:t>
                </a:r>
              </a:p>
            </p:txBody>
          </p:sp>
          <p:sp>
            <p:nvSpPr>
              <p:cNvPr id="46153" name="TextBox 165"/>
              <p:cNvSpPr txBox="1">
                <a:spLocks noChangeArrowheads="1"/>
              </p:cNvSpPr>
              <p:nvPr/>
            </p:nvSpPr>
            <p:spPr bwMode="auto">
              <a:xfrm>
                <a:off x="1752600" y="5574268"/>
                <a:ext cx="1245854" cy="369332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rgbClr val="7030A0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solidFill>
                      <a:srgbClr val="FFFF00"/>
                    </a:solidFill>
                    <a:latin typeface="Baskerville Old Face" panose="02020602080505020303" pitchFamily="18" charset="0"/>
                  </a:rPr>
                  <a:t>METHOD</a:t>
                </a:r>
              </a:p>
            </p:txBody>
          </p:sp>
          <p:sp>
            <p:nvSpPr>
              <p:cNvPr id="46154" name="TextBox 166"/>
              <p:cNvSpPr txBox="1">
                <a:spLocks noChangeArrowheads="1"/>
              </p:cNvSpPr>
              <p:nvPr/>
            </p:nvSpPr>
            <p:spPr bwMode="auto">
              <a:xfrm>
                <a:off x="5013882" y="5574268"/>
                <a:ext cx="1386918" cy="369332"/>
              </a:xfrm>
              <a:prstGeom prst="rect">
                <a:avLst/>
              </a:prstGeom>
              <a:solidFill>
                <a:srgbClr val="0070C0"/>
              </a:solidFill>
              <a:ln w="9525">
                <a:solidFill>
                  <a:srgbClr val="7030A0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solidFill>
                      <a:srgbClr val="FFFF00"/>
                    </a:solidFill>
                    <a:latin typeface="Baskerville Old Face" panose="02020602080505020303" pitchFamily="18" charset="0"/>
                  </a:rPr>
                  <a:t>MATERIAL</a:t>
                </a:r>
              </a:p>
            </p:txBody>
          </p:sp>
          <p:sp>
            <p:nvSpPr>
              <p:cNvPr id="96" name="Freeform 95"/>
              <p:cNvSpPr/>
              <p:nvPr/>
            </p:nvSpPr>
            <p:spPr>
              <a:xfrm>
                <a:off x="1448089" y="935958"/>
                <a:ext cx="6325065" cy="2209394"/>
              </a:xfrm>
              <a:custGeom>
                <a:avLst/>
                <a:gdLst>
                  <a:gd name="connsiteX0" fmla="*/ 0 w 6082146"/>
                  <a:gd name="connsiteY0" fmla="*/ 2209801 h 2209801"/>
                  <a:gd name="connsiteX1" fmla="*/ 3685309 w 6082146"/>
                  <a:gd name="connsiteY1" fmla="*/ 117764 h 2209801"/>
                  <a:gd name="connsiteX2" fmla="*/ 6082146 w 6082146"/>
                  <a:gd name="connsiteY2" fmla="*/ 1503219 h 2209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2146" h="2209801">
                    <a:moveTo>
                      <a:pt x="0" y="2209801"/>
                    </a:moveTo>
                    <a:cubicBezTo>
                      <a:pt x="1335809" y="1222664"/>
                      <a:pt x="2671618" y="235528"/>
                      <a:pt x="3685309" y="117764"/>
                    </a:cubicBezTo>
                    <a:cubicBezTo>
                      <a:pt x="4699000" y="0"/>
                      <a:pt x="5645728" y="1256146"/>
                      <a:pt x="6082146" y="1503219"/>
                    </a:cubicBezTo>
                  </a:path>
                </a:pathLst>
              </a:cu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 dirty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97" name="Freeform 96"/>
              <p:cNvSpPr/>
              <p:nvPr/>
            </p:nvSpPr>
            <p:spPr>
              <a:xfrm flipV="1">
                <a:off x="1524028" y="3581834"/>
                <a:ext cx="6171605" cy="1752278"/>
              </a:xfrm>
              <a:custGeom>
                <a:avLst/>
                <a:gdLst>
                  <a:gd name="connsiteX0" fmla="*/ 0 w 6082146"/>
                  <a:gd name="connsiteY0" fmla="*/ 2209801 h 2209801"/>
                  <a:gd name="connsiteX1" fmla="*/ 3685309 w 6082146"/>
                  <a:gd name="connsiteY1" fmla="*/ 117764 h 2209801"/>
                  <a:gd name="connsiteX2" fmla="*/ 6082146 w 6082146"/>
                  <a:gd name="connsiteY2" fmla="*/ 1503219 h 2209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82146" h="2209801">
                    <a:moveTo>
                      <a:pt x="0" y="2209801"/>
                    </a:moveTo>
                    <a:cubicBezTo>
                      <a:pt x="1335809" y="1222664"/>
                      <a:pt x="2671618" y="235528"/>
                      <a:pt x="3685309" y="117764"/>
                    </a:cubicBezTo>
                    <a:cubicBezTo>
                      <a:pt x="4699000" y="0"/>
                      <a:pt x="5645728" y="1256146"/>
                      <a:pt x="6082146" y="1503219"/>
                    </a:cubicBezTo>
                  </a:path>
                </a:pathLst>
              </a:cu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 dirty="0">
                  <a:solidFill>
                    <a:prstClr val="black"/>
                  </a:solidFill>
                  <a:latin typeface="Calibri"/>
                  <a:cs typeface="+mn-cs"/>
                </a:endParaRPr>
              </a:p>
            </p:txBody>
          </p:sp>
        </p:grpSp>
        <p:sp>
          <p:nvSpPr>
            <p:cNvPr id="46138" name="Rectangle 15"/>
            <p:cNvSpPr>
              <a:spLocks noChangeArrowheads="1"/>
            </p:cNvSpPr>
            <p:nvPr/>
          </p:nvSpPr>
          <p:spPr bwMode="auto">
            <a:xfrm>
              <a:off x="2508250" y="1236663"/>
              <a:ext cx="1841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fontAlgn="ctr" hangingPunct="1">
                <a:spcBef>
                  <a:spcPct val="0"/>
                </a:spcBef>
                <a:buFontTx/>
                <a:buNone/>
              </a:pPr>
              <a:endParaRPr lang="en-US" altLang="en-US" sz="1200">
                <a:solidFill>
                  <a:srgbClr val="000000"/>
                </a:solidFill>
              </a:endParaRPr>
            </a:p>
          </p:txBody>
        </p:sp>
        <p:sp>
          <p:nvSpPr>
            <p:cNvPr id="46139" name="Rectangle 1"/>
            <p:cNvSpPr>
              <a:spLocks noChangeArrowheads="1"/>
            </p:cNvSpPr>
            <p:nvPr/>
          </p:nvSpPr>
          <p:spPr bwMode="auto">
            <a:xfrm>
              <a:off x="5605463" y="2646363"/>
              <a:ext cx="31400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ctr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chemeClr val="tx2"/>
                  </a:solidFill>
                </a:rPr>
                <a:t>                       </a:t>
              </a:r>
            </a:p>
          </p:txBody>
        </p:sp>
      </p:grpSp>
      <p:pic>
        <p:nvPicPr>
          <p:cNvPr id="250" name="Picture 249" descr="C:\Documents and Settings\prabin.pebam\Desktop\fish_animation.gif"/>
          <p:cNvPicPr>
            <a:picLocks noChangeAspect="1" noChangeArrowheads="1" noCrop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09" y="933207"/>
            <a:ext cx="11493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1" name="Picture 250" descr="C:\Documents and Settings\prabin.pebam\Desktop\fish_animation.gif"/>
          <p:cNvPicPr>
            <a:picLocks noChangeAspect="1" noChangeArrowheads="1" noCrop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692696"/>
            <a:ext cx="107156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Picture 251" descr="C:\Documents and Settings\prabin.pebam\Desktop\fish_animation.gif"/>
          <p:cNvPicPr>
            <a:picLocks noChangeAspect="1" noChangeArrowheads="1" noCrop="1"/>
          </p:cNvPicPr>
          <p:nvPr/>
        </p:nvPicPr>
        <p:blipFill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6105525"/>
            <a:ext cx="102076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104" name="Straight Arrow Connector 183"/>
          <p:cNvCxnSpPr>
            <a:cxnSpLocks noChangeShapeType="1"/>
          </p:cNvCxnSpPr>
          <p:nvPr/>
        </p:nvCxnSpPr>
        <p:spPr bwMode="auto">
          <a:xfrm flipH="1">
            <a:off x="5580112" y="2996952"/>
            <a:ext cx="1625600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05" name="Straight Arrow Connector 183"/>
          <p:cNvCxnSpPr>
            <a:cxnSpLocks noChangeShapeType="1"/>
          </p:cNvCxnSpPr>
          <p:nvPr/>
        </p:nvCxnSpPr>
        <p:spPr bwMode="auto">
          <a:xfrm flipH="1">
            <a:off x="5220072" y="2132856"/>
            <a:ext cx="1625600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06" name="Straight Arrow Connector 183"/>
          <p:cNvCxnSpPr>
            <a:cxnSpLocks noChangeShapeType="1"/>
          </p:cNvCxnSpPr>
          <p:nvPr/>
        </p:nvCxnSpPr>
        <p:spPr bwMode="auto">
          <a:xfrm flipH="1">
            <a:off x="6156176" y="5106992"/>
            <a:ext cx="1625600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08" name="Straight Arrow Connector 179"/>
          <p:cNvCxnSpPr>
            <a:cxnSpLocks noChangeShapeType="1"/>
          </p:cNvCxnSpPr>
          <p:nvPr/>
        </p:nvCxnSpPr>
        <p:spPr bwMode="auto">
          <a:xfrm>
            <a:off x="1228725" y="4948238"/>
            <a:ext cx="1819275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09" name="Straight Arrow Connector 179"/>
          <p:cNvCxnSpPr>
            <a:cxnSpLocks noChangeShapeType="1"/>
          </p:cNvCxnSpPr>
          <p:nvPr/>
        </p:nvCxnSpPr>
        <p:spPr bwMode="auto">
          <a:xfrm>
            <a:off x="899592" y="5445224"/>
            <a:ext cx="1752600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10" name="Straight Arrow Connector 183"/>
          <p:cNvCxnSpPr>
            <a:cxnSpLocks noChangeShapeType="1"/>
          </p:cNvCxnSpPr>
          <p:nvPr/>
        </p:nvCxnSpPr>
        <p:spPr bwMode="auto">
          <a:xfrm flipH="1">
            <a:off x="3317875" y="4724400"/>
            <a:ext cx="2503488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13" name="Straight Arrow Connector 183"/>
          <p:cNvCxnSpPr>
            <a:cxnSpLocks noChangeShapeType="1"/>
          </p:cNvCxnSpPr>
          <p:nvPr/>
        </p:nvCxnSpPr>
        <p:spPr bwMode="auto">
          <a:xfrm flipH="1">
            <a:off x="5724128" y="5806832"/>
            <a:ext cx="1784350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18" name="Straight Arrow Connector 179"/>
          <p:cNvCxnSpPr>
            <a:cxnSpLocks noChangeShapeType="1"/>
          </p:cNvCxnSpPr>
          <p:nvPr/>
        </p:nvCxnSpPr>
        <p:spPr bwMode="auto">
          <a:xfrm>
            <a:off x="591022" y="3047371"/>
            <a:ext cx="2238375" cy="1587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120" name="Straight Arrow Connector 183"/>
          <p:cNvCxnSpPr>
            <a:cxnSpLocks noChangeShapeType="1"/>
          </p:cNvCxnSpPr>
          <p:nvPr/>
        </p:nvCxnSpPr>
        <p:spPr bwMode="auto">
          <a:xfrm flipH="1">
            <a:off x="2627784" y="5848894"/>
            <a:ext cx="2503487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3" name="TextBox 43"/>
          <p:cNvSpPr txBox="1">
            <a:spLocks noChangeArrowheads="1"/>
          </p:cNvSpPr>
          <p:nvPr/>
        </p:nvSpPr>
        <p:spPr bwMode="auto">
          <a:xfrm>
            <a:off x="5967214" y="5559326"/>
            <a:ext cx="1876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200" dirty="0">
                <a:latin typeface="Arial" charset="0"/>
                <a:ea typeface="Meiryo" pitchFamily="34" charset="-128"/>
                <a:cs typeface="Meiryo" pitchFamily="34" charset="-128"/>
              </a:rPr>
              <a:t>HARDNESS VARIATION </a:t>
            </a:r>
          </a:p>
        </p:txBody>
      </p:sp>
      <p:sp>
        <p:nvSpPr>
          <p:cNvPr id="244" name="TextBox 45"/>
          <p:cNvSpPr txBox="1">
            <a:spLocks noChangeArrowheads="1"/>
          </p:cNvSpPr>
          <p:nvPr/>
        </p:nvSpPr>
        <p:spPr bwMode="auto">
          <a:xfrm>
            <a:off x="6150818" y="4725144"/>
            <a:ext cx="1733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charset="0"/>
              </a:rPr>
              <a:t>INPUT STOCK VARIATION</a:t>
            </a:r>
          </a:p>
        </p:txBody>
      </p:sp>
      <p:sp>
        <p:nvSpPr>
          <p:cNvPr id="246" name="TextBox 48"/>
          <p:cNvSpPr txBox="1">
            <a:spLocks noChangeArrowheads="1"/>
          </p:cNvSpPr>
          <p:nvPr/>
        </p:nvSpPr>
        <p:spPr bwMode="auto">
          <a:xfrm>
            <a:off x="3217396" y="5569495"/>
            <a:ext cx="2194912" cy="307777"/>
          </a:xfrm>
          <a:prstGeom prst="rect">
            <a:avLst/>
          </a:prstGeom>
          <a:noFill/>
          <a:ln w="3175" algn="ctr">
            <a:noFill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rgbClr val="FF0000"/>
                </a:solidFill>
                <a:latin typeface="Arial" charset="0"/>
              </a:rPr>
              <a:t>INSERT TOLERANCE </a:t>
            </a:r>
          </a:p>
        </p:txBody>
      </p:sp>
      <p:sp>
        <p:nvSpPr>
          <p:cNvPr id="247" name="TextBox 49"/>
          <p:cNvSpPr txBox="1">
            <a:spLocks noChangeArrowheads="1"/>
          </p:cNvSpPr>
          <p:nvPr/>
        </p:nvSpPr>
        <p:spPr bwMode="auto">
          <a:xfrm>
            <a:off x="1128061" y="5013176"/>
            <a:ext cx="1357313" cy="461963"/>
          </a:xfrm>
          <a:prstGeom prst="rect">
            <a:avLst/>
          </a:prstGeom>
          <a:noFill/>
          <a:ln w="3175" algn="ctr">
            <a:noFill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charset="0"/>
              </a:rPr>
              <a:t>COOLANT CONDITION</a:t>
            </a:r>
          </a:p>
        </p:txBody>
      </p:sp>
      <p:sp>
        <p:nvSpPr>
          <p:cNvPr id="248" name="TextBox 50"/>
          <p:cNvSpPr txBox="1">
            <a:spLocks noChangeArrowheads="1"/>
          </p:cNvSpPr>
          <p:nvPr/>
        </p:nvSpPr>
        <p:spPr bwMode="auto">
          <a:xfrm rot="10800000" flipV="1">
            <a:off x="1689331" y="4408232"/>
            <a:ext cx="1357313" cy="523220"/>
          </a:xfrm>
          <a:prstGeom prst="rect">
            <a:avLst/>
          </a:prstGeom>
          <a:noFill/>
          <a:ln w="3175" algn="ctr">
            <a:noFill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rgbClr val="F70F41"/>
                </a:solidFill>
                <a:latin typeface="Arial" charset="0"/>
              </a:rPr>
              <a:t>CUTTING PARAMETER </a:t>
            </a:r>
          </a:p>
        </p:txBody>
      </p:sp>
      <p:sp>
        <p:nvSpPr>
          <p:cNvPr id="249" name="TextBox 51"/>
          <p:cNvSpPr txBox="1">
            <a:spLocks noChangeArrowheads="1"/>
          </p:cNvSpPr>
          <p:nvPr/>
        </p:nvSpPr>
        <p:spPr bwMode="auto">
          <a:xfrm>
            <a:off x="3604389" y="4422529"/>
            <a:ext cx="13996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rgbClr val="FF0000"/>
                </a:solidFill>
                <a:latin typeface="Arial" charset="0"/>
              </a:rPr>
              <a:t>TOOL PATH</a:t>
            </a:r>
          </a:p>
        </p:txBody>
      </p:sp>
      <p:cxnSp>
        <p:nvCxnSpPr>
          <p:cNvPr id="256" name="Straight Arrow Connector 179"/>
          <p:cNvCxnSpPr>
            <a:cxnSpLocks noChangeShapeType="1"/>
          </p:cNvCxnSpPr>
          <p:nvPr/>
        </p:nvCxnSpPr>
        <p:spPr bwMode="auto">
          <a:xfrm flipH="1">
            <a:off x="3027779" y="5291984"/>
            <a:ext cx="2373919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7" name="TextBox 47"/>
          <p:cNvSpPr txBox="1">
            <a:spLocks noChangeArrowheads="1"/>
          </p:cNvSpPr>
          <p:nvPr/>
        </p:nvSpPr>
        <p:spPr bwMode="auto">
          <a:xfrm>
            <a:off x="1973246" y="1905004"/>
            <a:ext cx="20946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>
                <a:latin typeface="Arial" charset="0"/>
                <a:ea typeface="Meiryo" pitchFamily="34" charset="-128"/>
                <a:cs typeface="Meiryo" pitchFamily="34" charset="-128"/>
              </a:rPr>
              <a:t>UN SKILLED ASSOSICIATE</a:t>
            </a:r>
          </a:p>
        </p:txBody>
      </p:sp>
      <p:sp>
        <p:nvSpPr>
          <p:cNvPr id="258" name="TextBox 58"/>
          <p:cNvSpPr txBox="1">
            <a:spLocks noChangeArrowheads="1"/>
          </p:cNvSpPr>
          <p:nvPr/>
        </p:nvSpPr>
        <p:spPr bwMode="auto">
          <a:xfrm>
            <a:off x="540596" y="2739487"/>
            <a:ext cx="19192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>
                <a:latin typeface="Arial" charset="0"/>
                <a:ea typeface="Meiryo" pitchFamily="34" charset="-128"/>
                <a:cs typeface="Meiryo" pitchFamily="34" charset="-128"/>
              </a:rPr>
              <a:t>TRAINEES</a:t>
            </a:r>
          </a:p>
        </p:txBody>
      </p:sp>
      <p:sp>
        <p:nvSpPr>
          <p:cNvPr id="259" name="TextBox 46"/>
          <p:cNvSpPr txBox="1">
            <a:spLocks noChangeArrowheads="1"/>
          </p:cNvSpPr>
          <p:nvPr/>
        </p:nvSpPr>
        <p:spPr bwMode="auto">
          <a:xfrm>
            <a:off x="102514" y="1666246"/>
            <a:ext cx="1997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>
                <a:latin typeface="Arial" charset="0"/>
                <a:ea typeface="Meiryo" pitchFamily="34" charset="-128"/>
                <a:cs typeface="Meiryo" pitchFamily="34" charset="-128"/>
              </a:rPr>
              <a:t>INSERT NOT CHANGE AS PER FREQUENCY</a:t>
            </a:r>
            <a:endParaRPr lang="en-US" altLang="ja-JP" sz="1200" b="0" dirty="0">
              <a:latin typeface="Arial Narrow" pitchFamily="34" charset="0"/>
              <a:ea typeface="Meiryo" pitchFamily="34" charset="-128"/>
              <a:cs typeface="Meiryo" pitchFamily="34" charset="-128"/>
            </a:endParaRPr>
          </a:p>
        </p:txBody>
      </p:sp>
      <p:sp>
        <p:nvSpPr>
          <p:cNvPr id="260" name="Rectangle 3"/>
          <p:cNvSpPr>
            <a:spLocks noChangeArrowheads="1"/>
          </p:cNvSpPr>
          <p:nvPr/>
        </p:nvSpPr>
        <p:spPr bwMode="auto">
          <a:xfrm>
            <a:off x="251520" y="2204864"/>
            <a:ext cx="21939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1400" b="1" dirty="0">
                <a:solidFill>
                  <a:srgbClr val="FF0000"/>
                </a:solidFill>
                <a:latin typeface="Arial" charset="0"/>
              </a:rPr>
              <a:t>OFFSET ERROR</a:t>
            </a:r>
          </a:p>
        </p:txBody>
      </p:sp>
      <p:cxnSp>
        <p:nvCxnSpPr>
          <p:cNvPr id="261" name="Straight Arrow Connector 179"/>
          <p:cNvCxnSpPr>
            <a:cxnSpLocks noChangeShapeType="1"/>
          </p:cNvCxnSpPr>
          <p:nvPr/>
        </p:nvCxnSpPr>
        <p:spPr bwMode="auto">
          <a:xfrm flipH="1">
            <a:off x="2477967" y="2392974"/>
            <a:ext cx="910401" cy="17779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6" name="TextBox 48"/>
          <p:cNvSpPr txBox="1">
            <a:spLocks noChangeArrowheads="1"/>
          </p:cNvSpPr>
          <p:nvPr/>
        </p:nvSpPr>
        <p:spPr bwMode="auto">
          <a:xfrm>
            <a:off x="3492610" y="4993431"/>
            <a:ext cx="17907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rgbClr val="FF0000"/>
                </a:solidFill>
                <a:latin typeface="Arial" charset="0"/>
              </a:rPr>
              <a:t>TOOL LIFE </a:t>
            </a:r>
          </a:p>
        </p:txBody>
      </p:sp>
      <p:sp>
        <p:nvSpPr>
          <p:cNvPr id="228" name="TextBox 49"/>
          <p:cNvSpPr txBox="1">
            <a:spLocks noChangeArrowheads="1"/>
          </p:cNvSpPr>
          <p:nvPr/>
        </p:nvSpPr>
        <p:spPr bwMode="auto">
          <a:xfrm>
            <a:off x="5364088" y="1628800"/>
            <a:ext cx="16561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charset="0"/>
              </a:rPr>
              <a:t>COOLENT NOT COMING</a:t>
            </a:r>
          </a:p>
        </p:txBody>
      </p:sp>
      <p:sp>
        <p:nvSpPr>
          <p:cNvPr id="230" name="TextBox 49"/>
          <p:cNvSpPr txBox="1">
            <a:spLocks noChangeArrowheads="1"/>
          </p:cNvSpPr>
          <p:nvPr/>
        </p:nvSpPr>
        <p:spPr bwMode="auto">
          <a:xfrm>
            <a:off x="5508104" y="2492896"/>
            <a:ext cx="25202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charset="0"/>
              </a:rPr>
              <a:t> AXIS REPEATABILITY ERROR</a:t>
            </a:r>
          </a:p>
        </p:txBody>
      </p:sp>
      <p:sp>
        <p:nvSpPr>
          <p:cNvPr id="242" name="TextBox 49"/>
          <p:cNvSpPr txBox="1">
            <a:spLocks noChangeArrowheads="1"/>
          </p:cNvSpPr>
          <p:nvPr/>
        </p:nvSpPr>
        <p:spPr bwMode="auto">
          <a:xfrm>
            <a:off x="3779912" y="2924944"/>
            <a:ext cx="18722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charset="0"/>
              </a:rPr>
              <a:t>PART CLAMPING </a:t>
            </a:r>
          </a:p>
        </p:txBody>
      </p:sp>
      <p:cxnSp>
        <p:nvCxnSpPr>
          <p:cNvPr id="264" name="Straight Arrow Connector 179"/>
          <p:cNvCxnSpPr>
            <a:cxnSpLocks noChangeShapeType="1"/>
          </p:cNvCxnSpPr>
          <p:nvPr/>
        </p:nvCxnSpPr>
        <p:spPr bwMode="auto">
          <a:xfrm>
            <a:off x="4292352" y="3365376"/>
            <a:ext cx="1360487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5" name="TextBox 49"/>
          <p:cNvSpPr txBox="1">
            <a:spLocks noChangeArrowheads="1"/>
          </p:cNvSpPr>
          <p:nvPr/>
        </p:nvSpPr>
        <p:spPr bwMode="auto">
          <a:xfrm>
            <a:off x="3563888" y="2348880"/>
            <a:ext cx="18722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charset="0"/>
              </a:rPr>
              <a:t> TOOL HOLDING</a:t>
            </a:r>
          </a:p>
        </p:txBody>
      </p:sp>
      <p:cxnSp>
        <p:nvCxnSpPr>
          <p:cNvPr id="213" name="Straight Arrow Connector 179"/>
          <p:cNvCxnSpPr>
            <a:cxnSpLocks noChangeShapeType="1"/>
          </p:cNvCxnSpPr>
          <p:nvPr/>
        </p:nvCxnSpPr>
        <p:spPr bwMode="auto">
          <a:xfrm>
            <a:off x="611560" y="5991373"/>
            <a:ext cx="1752600" cy="0"/>
          </a:xfrm>
          <a:prstGeom prst="straightConnector1">
            <a:avLst/>
          </a:prstGeom>
          <a:noFill/>
          <a:ln w="3175" algn="ctr">
            <a:solidFill>
              <a:srgbClr val="0070C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4" name="TextBox 49"/>
          <p:cNvSpPr txBox="1">
            <a:spLocks noChangeArrowheads="1"/>
          </p:cNvSpPr>
          <p:nvPr/>
        </p:nvSpPr>
        <p:spPr bwMode="auto">
          <a:xfrm>
            <a:off x="683568" y="5559325"/>
            <a:ext cx="21602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srgbClr val="FF0000"/>
                </a:solidFill>
                <a:latin typeface="Arial" charset="0"/>
              </a:rPr>
              <a:t>DISTORTION IN H/T </a:t>
            </a:r>
          </a:p>
        </p:txBody>
      </p:sp>
      <p:pic>
        <p:nvPicPr>
          <p:cNvPr id="219" name="Picture 126"/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7308304" y="3140968"/>
            <a:ext cx="1656183" cy="187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0" name="Oval Callout 219"/>
          <p:cNvSpPr/>
          <p:nvPr/>
        </p:nvSpPr>
        <p:spPr>
          <a:xfrm>
            <a:off x="7164288" y="1116013"/>
            <a:ext cx="1967012" cy="1233487"/>
          </a:xfrm>
          <a:prstGeom prst="wedgeEllipseCallout">
            <a:avLst>
              <a:gd name="adj1" fmla="val 355"/>
              <a:gd name="adj2" fmla="val 179233"/>
            </a:avLst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FORK TIGHT HAPPENED</a:t>
            </a:r>
          </a:p>
        </p:txBody>
      </p:sp>
      <p:sp>
        <p:nvSpPr>
          <p:cNvPr id="221" name="Freeform 225"/>
          <p:cNvSpPr>
            <a:spLocks/>
          </p:cNvSpPr>
          <p:nvPr/>
        </p:nvSpPr>
        <p:spPr bwMode="auto">
          <a:xfrm>
            <a:off x="8244408" y="4912283"/>
            <a:ext cx="301070" cy="604949"/>
          </a:xfrm>
          <a:custGeom>
            <a:avLst/>
            <a:gdLst>
              <a:gd name="T0" fmla="*/ 2147483646 w 91"/>
              <a:gd name="T1" fmla="*/ 0 h 215"/>
              <a:gd name="T2" fmla="*/ 2147483646 w 91"/>
              <a:gd name="T3" fmla="*/ 2147483646 h 215"/>
              <a:gd name="T4" fmla="*/ 2147483646 w 91"/>
              <a:gd name="T5" fmla="*/ 2147483646 h 215"/>
              <a:gd name="T6" fmla="*/ 2147483646 w 91"/>
              <a:gd name="T7" fmla="*/ 2147483646 h 215"/>
              <a:gd name="T8" fmla="*/ 2147483646 w 91"/>
              <a:gd name="T9" fmla="*/ 2147483646 h 215"/>
              <a:gd name="T10" fmla="*/ 2147483646 w 91"/>
              <a:gd name="T11" fmla="*/ 2147483646 h 215"/>
              <a:gd name="T12" fmla="*/ 2147483646 w 91"/>
              <a:gd name="T13" fmla="*/ 2147483646 h 215"/>
              <a:gd name="T14" fmla="*/ 2147483646 w 91"/>
              <a:gd name="T15" fmla="*/ 2147483646 h 215"/>
              <a:gd name="T16" fmla="*/ 2147483646 w 91"/>
              <a:gd name="T17" fmla="*/ 2147483646 h 215"/>
              <a:gd name="T18" fmla="*/ 2147483646 w 91"/>
              <a:gd name="T19" fmla="*/ 2147483646 h 215"/>
              <a:gd name="T20" fmla="*/ 2147483646 w 91"/>
              <a:gd name="T21" fmla="*/ 2147483646 h 215"/>
              <a:gd name="T22" fmla="*/ 2147483646 w 91"/>
              <a:gd name="T23" fmla="*/ 2147483646 h 215"/>
              <a:gd name="T24" fmla="*/ 2147483646 w 91"/>
              <a:gd name="T25" fmla="*/ 2147483646 h 215"/>
              <a:gd name="T26" fmla="*/ 2147483646 w 91"/>
              <a:gd name="T27" fmla="*/ 2147483646 h 215"/>
              <a:gd name="T28" fmla="*/ 2147483646 w 91"/>
              <a:gd name="T29" fmla="*/ 2147483646 h 215"/>
              <a:gd name="T30" fmla="*/ 2147483646 w 91"/>
              <a:gd name="T31" fmla="*/ 2147483646 h 215"/>
              <a:gd name="T32" fmla="*/ 2147483646 w 91"/>
              <a:gd name="T33" fmla="*/ 2147483646 h 215"/>
              <a:gd name="T34" fmla="*/ 2147483646 w 91"/>
              <a:gd name="T35" fmla="*/ 2147483646 h 215"/>
              <a:gd name="T36" fmla="*/ 2147483646 w 91"/>
              <a:gd name="T37" fmla="*/ 2147483646 h 215"/>
              <a:gd name="T38" fmla="*/ 2147483646 w 91"/>
              <a:gd name="T39" fmla="*/ 2147483646 h 215"/>
              <a:gd name="T40" fmla="*/ 2147483646 w 91"/>
              <a:gd name="T41" fmla="*/ 2147483646 h 215"/>
              <a:gd name="T42" fmla="*/ 2147483646 w 91"/>
              <a:gd name="T43" fmla="*/ 2147483646 h 215"/>
              <a:gd name="T44" fmla="*/ 0 w 91"/>
              <a:gd name="T45" fmla="*/ 2147483646 h 215"/>
              <a:gd name="T46" fmla="*/ 2147483646 w 91"/>
              <a:gd name="T47" fmla="*/ 2147483646 h 215"/>
              <a:gd name="T48" fmla="*/ 2147483646 w 91"/>
              <a:gd name="T49" fmla="*/ 2147483646 h 215"/>
              <a:gd name="T50" fmla="*/ 2147483646 w 91"/>
              <a:gd name="T51" fmla="*/ 2147483646 h 215"/>
              <a:gd name="T52" fmla="*/ 2147483646 w 91"/>
              <a:gd name="T53" fmla="*/ 2147483646 h 215"/>
              <a:gd name="T54" fmla="*/ 2147483646 w 91"/>
              <a:gd name="T55" fmla="*/ 2147483646 h 215"/>
              <a:gd name="T56" fmla="*/ 2147483646 w 91"/>
              <a:gd name="T57" fmla="*/ 2147483646 h 215"/>
              <a:gd name="T58" fmla="*/ 2147483646 w 91"/>
              <a:gd name="T59" fmla="*/ 2147483646 h 215"/>
              <a:gd name="T60" fmla="*/ 2147483646 w 91"/>
              <a:gd name="T61" fmla="*/ 2147483646 h 215"/>
              <a:gd name="T62" fmla="*/ 2147483646 w 91"/>
              <a:gd name="T63" fmla="*/ 0 h 21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91"/>
              <a:gd name="T97" fmla="*/ 0 h 215"/>
              <a:gd name="T98" fmla="*/ 91 w 91"/>
              <a:gd name="T99" fmla="*/ 215 h 21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91" h="215">
                <a:moveTo>
                  <a:pt x="44" y="0"/>
                </a:moveTo>
                <a:lnTo>
                  <a:pt x="48" y="34"/>
                </a:lnTo>
                <a:lnTo>
                  <a:pt x="51" y="51"/>
                </a:lnTo>
                <a:lnTo>
                  <a:pt x="56" y="70"/>
                </a:lnTo>
                <a:lnTo>
                  <a:pt x="60" y="82"/>
                </a:lnTo>
                <a:lnTo>
                  <a:pt x="67" y="96"/>
                </a:lnTo>
                <a:lnTo>
                  <a:pt x="76" y="112"/>
                </a:lnTo>
                <a:lnTo>
                  <a:pt x="84" y="127"/>
                </a:lnTo>
                <a:lnTo>
                  <a:pt x="88" y="142"/>
                </a:lnTo>
                <a:lnTo>
                  <a:pt x="90" y="161"/>
                </a:lnTo>
                <a:lnTo>
                  <a:pt x="87" y="177"/>
                </a:lnTo>
                <a:lnTo>
                  <a:pt x="82" y="190"/>
                </a:lnTo>
                <a:lnTo>
                  <a:pt x="74" y="199"/>
                </a:lnTo>
                <a:lnTo>
                  <a:pt x="65" y="208"/>
                </a:lnTo>
                <a:lnTo>
                  <a:pt x="56" y="212"/>
                </a:lnTo>
                <a:lnTo>
                  <a:pt x="45" y="214"/>
                </a:lnTo>
                <a:lnTo>
                  <a:pt x="35" y="212"/>
                </a:lnTo>
                <a:lnTo>
                  <a:pt x="25" y="209"/>
                </a:lnTo>
                <a:lnTo>
                  <a:pt x="16" y="202"/>
                </a:lnTo>
                <a:lnTo>
                  <a:pt x="9" y="193"/>
                </a:lnTo>
                <a:lnTo>
                  <a:pt x="4" y="182"/>
                </a:lnTo>
                <a:lnTo>
                  <a:pt x="1" y="171"/>
                </a:lnTo>
                <a:lnTo>
                  <a:pt x="0" y="157"/>
                </a:lnTo>
                <a:lnTo>
                  <a:pt x="2" y="139"/>
                </a:lnTo>
                <a:lnTo>
                  <a:pt x="6" y="126"/>
                </a:lnTo>
                <a:lnTo>
                  <a:pt x="14" y="110"/>
                </a:lnTo>
                <a:lnTo>
                  <a:pt x="23" y="96"/>
                </a:lnTo>
                <a:lnTo>
                  <a:pt x="29" y="81"/>
                </a:lnTo>
                <a:lnTo>
                  <a:pt x="33" y="69"/>
                </a:lnTo>
                <a:lnTo>
                  <a:pt x="37" y="52"/>
                </a:lnTo>
                <a:lnTo>
                  <a:pt x="40" y="34"/>
                </a:lnTo>
                <a:lnTo>
                  <a:pt x="44" y="0"/>
                </a:lnTo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2" name="Rectangle 1"/>
          <p:cNvSpPr>
            <a:spLocks noChangeArrowheads="1"/>
          </p:cNvSpPr>
          <p:nvPr/>
        </p:nvSpPr>
        <p:spPr bwMode="auto">
          <a:xfrm>
            <a:off x="0" y="-27384"/>
            <a:ext cx="9144000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</a:t>
            </a:r>
            <a:r>
              <a:rPr lang="en-US" altLang="en-US" sz="2800" dirty="0" err="1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Sakana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no hone      </a:t>
            </a:r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(fish bone)</a:t>
            </a:r>
            <a:endParaRPr lang="en-US" altLang="en-US" sz="2000" b="0" dirty="0">
              <a:solidFill>
                <a:schemeClr val="tx2">
                  <a:lumMod val="75000"/>
                </a:schemeClr>
              </a:solidFill>
              <a:latin typeface="Stencil" panose="040409050D0802020404" pitchFamily="82" charset="0"/>
            </a:endParaRPr>
          </a:p>
        </p:txBody>
      </p:sp>
      <p:graphicFrame>
        <p:nvGraphicFramePr>
          <p:cNvPr id="211" name="表 2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910187"/>
              </p:ext>
            </p:extLst>
          </p:nvPr>
        </p:nvGraphicFramePr>
        <p:xfrm>
          <a:off x="3708811" y="4393240"/>
          <a:ext cx="5327685" cy="231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6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759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No.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2400" b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SUSPECT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ja-JP" altLang="en-US" sz="1800" b="1" kern="1200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800" b="1" kern="1200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DISTORTION IN HT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800" b="1" dirty="0">
                          <a:solidFill>
                            <a:srgbClr val="00206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②</a:t>
                      </a:r>
                      <a:endParaRPr kumimoji="1" lang="en-US" altLang="ja-JP" sz="1800" b="1" dirty="0">
                        <a:solidFill>
                          <a:srgbClr val="00206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800" b="1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TOOL LIFE</a:t>
                      </a:r>
                      <a:endParaRPr kumimoji="1" lang="ja-JP" altLang="en-US" sz="1800" b="1" dirty="0">
                        <a:solidFill>
                          <a:srgbClr val="00206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800" b="1" dirty="0">
                          <a:solidFill>
                            <a:srgbClr val="00206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800" b="1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TOOL PATH </a:t>
                      </a:r>
                      <a:endParaRPr kumimoji="1" lang="ja-JP" altLang="en-US" sz="1800" b="1" dirty="0">
                        <a:solidFill>
                          <a:srgbClr val="00206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800" b="1" dirty="0">
                          <a:solidFill>
                            <a:srgbClr val="00206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800" b="1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TOOL OFFSET</a:t>
                      </a:r>
                      <a:endParaRPr kumimoji="1" lang="ja-JP" altLang="en-US" sz="1800" b="1" dirty="0">
                        <a:solidFill>
                          <a:srgbClr val="00206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800" b="1" dirty="0">
                          <a:solidFill>
                            <a:srgbClr val="00206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800" b="1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</a:rPr>
                        <a:t>INSERT TOLERENCE</a:t>
                      </a:r>
                      <a:endParaRPr kumimoji="1" lang="ja-JP" altLang="en-US" sz="1800" b="1" dirty="0">
                        <a:solidFill>
                          <a:srgbClr val="00206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62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6 L 0.08212 0.272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1363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59259E-6 L 0.12274 0.275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8" y="1375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3.33333E-6 L 0.16823 -0.2821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-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11"/>
          <p:cNvGrpSpPr>
            <a:grpSpLocks noChangeAspect="1"/>
          </p:cNvGrpSpPr>
          <p:nvPr/>
        </p:nvGrpSpPr>
        <p:grpSpPr bwMode="auto">
          <a:xfrm>
            <a:off x="527050" y="641350"/>
            <a:ext cx="8077200" cy="5811838"/>
            <a:chOff x="375" y="1087"/>
            <a:chExt cx="5002" cy="2474"/>
          </a:xfrm>
        </p:grpSpPr>
        <p:grpSp>
          <p:nvGrpSpPr>
            <p:cNvPr id="3" name="Group 512" descr="25%"/>
            <p:cNvGrpSpPr>
              <a:grpSpLocks noChangeAspect="1"/>
            </p:cNvGrpSpPr>
            <p:nvPr/>
          </p:nvGrpSpPr>
          <p:grpSpPr bwMode="auto">
            <a:xfrm>
              <a:off x="372" y="1200"/>
              <a:ext cx="4968" cy="2336"/>
              <a:chOff x="376" y="1032"/>
              <a:chExt cx="4968" cy="2336"/>
            </a:xfrm>
          </p:grpSpPr>
          <p:sp>
            <p:nvSpPr>
              <p:cNvPr id="289" name="Freeform 513" descr="25%"/>
              <p:cNvSpPr>
                <a:spLocks noChangeAspect="1"/>
              </p:cNvSpPr>
              <p:nvPr/>
            </p:nvSpPr>
            <p:spPr bwMode="auto">
              <a:xfrm>
                <a:off x="4881" y="2156"/>
                <a:ext cx="16" cy="2"/>
              </a:xfrm>
              <a:custGeom>
                <a:avLst/>
                <a:gdLst>
                  <a:gd name="T0" fmla="*/ 0 w 16"/>
                  <a:gd name="T1" fmla="*/ 16 w 16"/>
                  <a:gd name="T2" fmla="*/ 0 w 1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6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90" name="Freeform 514" descr="25%"/>
              <p:cNvSpPr>
                <a:spLocks noChangeAspect="1"/>
              </p:cNvSpPr>
              <p:nvPr/>
            </p:nvSpPr>
            <p:spPr bwMode="auto">
              <a:xfrm>
                <a:off x="4881" y="2156"/>
                <a:ext cx="16" cy="2"/>
              </a:xfrm>
              <a:custGeom>
                <a:avLst/>
                <a:gdLst>
                  <a:gd name="T0" fmla="*/ 0 w 16"/>
                  <a:gd name="T1" fmla="*/ 16 w 16"/>
                  <a:gd name="T2" fmla="*/ 0 w 1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6">
                    <a:moveTo>
                      <a:pt x="0" y="0"/>
                    </a:move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91" name="Freeform 515" descr="25%"/>
              <p:cNvSpPr>
                <a:spLocks noChangeAspect="1"/>
              </p:cNvSpPr>
              <p:nvPr/>
            </p:nvSpPr>
            <p:spPr bwMode="auto">
              <a:xfrm>
                <a:off x="4770" y="2770"/>
                <a:ext cx="287" cy="534"/>
              </a:xfrm>
              <a:custGeom>
                <a:avLst/>
                <a:gdLst>
                  <a:gd name="T0" fmla="*/ 0 w 287"/>
                  <a:gd name="T1" fmla="*/ 486 h 534"/>
                  <a:gd name="T2" fmla="*/ 0 w 287"/>
                  <a:gd name="T3" fmla="*/ 502 h 534"/>
                  <a:gd name="T4" fmla="*/ 24 w 287"/>
                  <a:gd name="T5" fmla="*/ 494 h 534"/>
                  <a:gd name="T6" fmla="*/ 24 w 287"/>
                  <a:gd name="T7" fmla="*/ 526 h 534"/>
                  <a:gd name="T8" fmla="*/ 80 w 287"/>
                  <a:gd name="T9" fmla="*/ 534 h 534"/>
                  <a:gd name="T10" fmla="*/ 64 w 287"/>
                  <a:gd name="T11" fmla="*/ 518 h 534"/>
                  <a:gd name="T12" fmla="*/ 72 w 287"/>
                  <a:gd name="T13" fmla="*/ 479 h 534"/>
                  <a:gd name="T14" fmla="*/ 80 w 287"/>
                  <a:gd name="T15" fmla="*/ 486 h 534"/>
                  <a:gd name="T16" fmla="*/ 112 w 287"/>
                  <a:gd name="T17" fmla="*/ 439 h 534"/>
                  <a:gd name="T18" fmla="*/ 88 w 287"/>
                  <a:gd name="T19" fmla="*/ 407 h 534"/>
                  <a:gd name="T20" fmla="*/ 120 w 287"/>
                  <a:gd name="T21" fmla="*/ 391 h 534"/>
                  <a:gd name="T22" fmla="*/ 120 w 287"/>
                  <a:gd name="T23" fmla="*/ 359 h 534"/>
                  <a:gd name="T24" fmla="*/ 136 w 287"/>
                  <a:gd name="T25" fmla="*/ 351 h 534"/>
                  <a:gd name="T26" fmla="*/ 120 w 287"/>
                  <a:gd name="T27" fmla="*/ 351 h 534"/>
                  <a:gd name="T28" fmla="*/ 144 w 287"/>
                  <a:gd name="T29" fmla="*/ 351 h 534"/>
                  <a:gd name="T30" fmla="*/ 144 w 287"/>
                  <a:gd name="T31" fmla="*/ 335 h 534"/>
                  <a:gd name="T32" fmla="*/ 128 w 287"/>
                  <a:gd name="T33" fmla="*/ 343 h 534"/>
                  <a:gd name="T34" fmla="*/ 120 w 287"/>
                  <a:gd name="T35" fmla="*/ 335 h 534"/>
                  <a:gd name="T36" fmla="*/ 120 w 287"/>
                  <a:gd name="T37" fmla="*/ 311 h 534"/>
                  <a:gd name="T38" fmla="*/ 160 w 287"/>
                  <a:gd name="T39" fmla="*/ 311 h 534"/>
                  <a:gd name="T40" fmla="*/ 160 w 287"/>
                  <a:gd name="T41" fmla="*/ 279 h 534"/>
                  <a:gd name="T42" fmla="*/ 224 w 287"/>
                  <a:gd name="T43" fmla="*/ 271 h 534"/>
                  <a:gd name="T44" fmla="*/ 248 w 287"/>
                  <a:gd name="T45" fmla="*/ 247 h 534"/>
                  <a:gd name="T46" fmla="*/ 224 w 287"/>
                  <a:gd name="T47" fmla="*/ 191 h 534"/>
                  <a:gd name="T48" fmla="*/ 232 w 287"/>
                  <a:gd name="T49" fmla="*/ 128 h 534"/>
                  <a:gd name="T50" fmla="*/ 287 w 287"/>
                  <a:gd name="T51" fmla="*/ 80 h 534"/>
                  <a:gd name="T52" fmla="*/ 287 w 287"/>
                  <a:gd name="T53" fmla="*/ 64 h 534"/>
                  <a:gd name="T54" fmla="*/ 272 w 287"/>
                  <a:gd name="T55" fmla="*/ 56 h 534"/>
                  <a:gd name="T56" fmla="*/ 256 w 287"/>
                  <a:gd name="T57" fmla="*/ 80 h 534"/>
                  <a:gd name="T58" fmla="*/ 224 w 287"/>
                  <a:gd name="T59" fmla="*/ 80 h 534"/>
                  <a:gd name="T60" fmla="*/ 232 w 287"/>
                  <a:gd name="T61" fmla="*/ 56 h 534"/>
                  <a:gd name="T62" fmla="*/ 160 w 287"/>
                  <a:gd name="T63" fmla="*/ 8 h 534"/>
                  <a:gd name="T64" fmla="*/ 136 w 287"/>
                  <a:gd name="T65" fmla="*/ 0 h 534"/>
                  <a:gd name="T66" fmla="*/ 136 w 287"/>
                  <a:gd name="T67" fmla="*/ 16 h 534"/>
                  <a:gd name="T68" fmla="*/ 104 w 287"/>
                  <a:gd name="T69" fmla="*/ 0 h 534"/>
                  <a:gd name="T70" fmla="*/ 96 w 287"/>
                  <a:gd name="T71" fmla="*/ 16 h 534"/>
                  <a:gd name="T72" fmla="*/ 96 w 287"/>
                  <a:gd name="T73" fmla="*/ 32 h 534"/>
                  <a:gd name="T74" fmla="*/ 80 w 287"/>
                  <a:gd name="T75" fmla="*/ 40 h 534"/>
                  <a:gd name="T76" fmla="*/ 80 w 287"/>
                  <a:gd name="T77" fmla="*/ 72 h 534"/>
                  <a:gd name="T78" fmla="*/ 56 w 287"/>
                  <a:gd name="T79" fmla="*/ 96 h 534"/>
                  <a:gd name="T80" fmla="*/ 48 w 287"/>
                  <a:gd name="T81" fmla="*/ 152 h 534"/>
                  <a:gd name="T82" fmla="*/ 56 w 287"/>
                  <a:gd name="T83" fmla="*/ 191 h 534"/>
                  <a:gd name="T84" fmla="*/ 40 w 287"/>
                  <a:gd name="T85" fmla="*/ 247 h 534"/>
                  <a:gd name="T86" fmla="*/ 24 w 287"/>
                  <a:gd name="T87" fmla="*/ 343 h 534"/>
                  <a:gd name="T88" fmla="*/ 40 w 287"/>
                  <a:gd name="T89" fmla="*/ 383 h 534"/>
                  <a:gd name="T90" fmla="*/ 24 w 287"/>
                  <a:gd name="T91" fmla="*/ 383 h 534"/>
                  <a:gd name="T92" fmla="*/ 32 w 287"/>
                  <a:gd name="T93" fmla="*/ 415 h 534"/>
                  <a:gd name="T94" fmla="*/ 0 w 287"/>
                  <a:gd name="T95" fmla="*/ 486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87" h="534">
                    <a:moveTo>
                      <a:pt x="0" y="486"/>
                    </a:moveTo>
                    <a:lnTo>
                      <a:pt x="0" y="502"/>
                    </a:lnTo>
                    <a:lnTo>
                      <a:pt x="24" y="494"/>
                    </a:lnTo>
                    <a:lnTo>
                      <a:pt x="24" y="526"/>
                    </a:lnTo>
                    <a:lnTo>
                      <a:pt x="80" y="534"/>
                    </a:lnTo>
                    <a:lnTo>
                      <a:pt x="64" y="518"/>
                    </a:lnTo>
                    <a:lnTo>
                      <a:pt x="72" y="479"/>
                    </a:lnTo>
                    <a:lnTo>
                      <a:pt x="80" y="486"/>
                    </a:lnTo>
                    <a:lnTo>
                      <a:pt x="112" y="439"/>
                    </a:lnTo>
                    <a:lnTo>
                      <a:pt x="88" y="407"/>
                    </a:lnTo>
                    <a:lnTo>
                      <a:pt x="120" y="391"/>
                    </a:lnTo>
                    <a:lnTo>
                      <a:pt x="120" y="359"/>
                    </a:lnTo>
                    <a:lnTo>
                      <a:pt x="136" y="351"/>
                    </a:lnTo>
                    <a:lnTo>
                      <a:pt x="120" y="351"/>
                    </a:lnTo>
                    <a:lnTo>
                      <a:pt x="144" y="351"/>
                    </a:lnTo>
                    <a:lnTo>
                      <a:pt x="144" y="335"/>
                    </a:lnTo>
                    <a:lnTo>
                      <a:pt x="128" y="343"/>
                    </a:lnTo>
                    <a:lnTo>
                      <a:pt x="120" y="335"/>
                    </a:lnTo>
                    <a:lnTo>
                      <a:pt x="120" y="311"/>
                    </a:lnTo>
                    <a:lnTo>
                      <a:pt x="160" y="311"/>
                    </a:lnTo>
                    <a:lnTo>
                      <a:pt x="160" y="279"/>
                    </a:lnTo>
                    <a:lnTo>
                      <a:pt x="224" y="271"/>
                    </a:lnTo>
                    <a:lnTo>
                      <a:pt x="248" y="247"/>
                    </a:lnTo>
                    <a:lnTo>
                      <a:pt x="224" y="191"/>
                    </a:lnTo>
                    <a:lnTo>
                      <a:pt x="232" y="128"/>
                    </a:lnTo>
                    <a:lnTo>
                      <a:pt x="287" y="80"/>
                    </a:lnTo>
                    <a:lnTo>
                      <a:pt x="287" y="64"/>
                    </a:lnTo>
                    <a:lnTo>
                      <a:pt x="272" y="56"/>
                    </a:lnTo>
                    <a:lnTo>
                      <a:pt x="256" y="80"/>
                    </a:lnTo>
                    <a:lnTo>
                      <a:pt x="224" y="80"/>
                    </a:lnTo>
                    <a:lnTo>
                      <a:pt x="232" y="56"/>
                    </a:lnTo>
                    <a:lnTo>
                      <a:pt x="160" y="8"/>
                    </a:lnTo>
                    <a:lnTo>
                      <a:pt x="136" y="0"/>
                    </a:lnTo>
                    <a:lnTo>
                      <a:pt x="136" y="16"/>
                    </a:lnTo>
                    <a:lnTo>
                      <a:pt x="104" y="0"/>
                    </a:lnTo>
                    <a:lnTo>
                      <a:pt x="96" y="16"/>
                    </a:lnTo>
                    <a:lnTo>
                      <a:pt x="96" y="32"/>
                    </a:lnTo>
                    <a:lnTo>
                      <a:pt x="80" y="40"/>
                    </a:lnTo>
                    <a:lnTo>
                      <a:pt x="80" y="72"/>
                    </a:lnTo>
                    <a:lnTo>
                      <a:pt x="56" y="96"/>
                    </a:lnTo>
                    <a:lnTo>
                      <a:pt x="48" y="152"/>
                    </a:lnTo>
                    <a:lnTo>
                      <a:pt x="56" y="191"/>
                    </a:lnTo>
                    <a:lnTo>
                      <a:pt x="40" y="247"/>
                    </a:lnTo>
                    <a:lnTo>
                      <a:pt x="24" y="343"/>
                    </a:lnTo>
                    <a:lnTo>
                      <a:pt x="40" y="383"/>
                    </a:lnTo>
                    <a:lnTo>
                      <a:pt x="24" y="383"/>
                    </a:lnTo>
                    <a:lnTo>
                      <a:pt x="32" y="415"/>
                    </a:lnTo>
                    <a:lnTo>
                      <a:pt x="0" y="48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92" name="Freeform 516" descr="25%"/>
              <p:cNvSpPr>
                <a:spLocks noChangeAspect="1"/>
              </p:cNvSpPr>
              <p:nvPr/>
            </p:nvSpPr>
            <p:spPr bwMode="auto">
              <a:xfrm>
                <a:off x="4770" y="2770"/>
                <a:ext cx="287" cy="534"/>
              </a:xfrm>
              <a:custGeom>
                <a:avLst/>
                <a:gdLst>
                  <a:gd name="T0" fmla="*/ 0 w 287"/>
                  <a:gd name="T1" fmla="*/ 486 h 534"/>
                  <a:gd name="T2" fmla="*/ 0 w 287"/>
                  <a:gd name="T3" fmla="*/ 502 h 534"/>
                  <a:gd name="T4" fmla="*/ 24 w 287"/>
                  <a:gd name="T5" fmla="*/ 494 h 534"/>
                  <a:gd name="T6" fmla="*/ 24 w 287"/>
                  <a:gd name="T7" fmla="*/ 526 h 534"/>
                  <a:gd name="T8" fmla="*/ 80 w 287"/>
                  <a:gd name="T9" fmla="*/ 534 h 534"/>
                  <a:gd name="T10" fmla="*/ 64 w 287"/>
                  <a:gd name="T11" fmla="*/ 518 h 534"/>
                  <a:gd name="T12" fmla="*/ 72 w 287"/>
                  <a:gd name="T13" fmla="*/ 479 h 534"/>
                  <a:gd name="T14" fmla="*/ 80 w 287"/>
                  <a:gd name="T15" fmla="*/ 486 h 534"/>
                  <a:gd name="T16" fmla="*/ 112 w 287"/>
                  <a:gd name="T17" fmla="*/ 439 h 534"/>
                  <a:gd name="T18" fmla="*/ 88 w 287"/>
                  <a:gd name="T19" fmla="*/ 407 h 534"/>
                  <a:gd name="T20" fmla="*/ 120 w 287"/>
                  <a:gd name="T21" fmla="*/ 391 h 534"/>
                  <a:gd name="T22" fmla="*/ 120 w 287"/>
                  <a:gd name="T23" fmla="*/ 359 h 534"/>
                  <a:gd name="T24" fmla="*/ 136 w 287"/>
                  <a:gd name="T25" fmla="*/ 351 h 534"/>
                  <a:gd name="T26" fmla="*/ 120 w 287"/>
                  <a:gd name="T27" fmla="*/ 351 h 534"/>
                  <a:gd name="T28" fmla="*/ 144 w 287"/>
                  <a:gd name="T29" fmla="*/ 351 h 534"/>
                  <a:gd name="T30" fmla="*/ 144 w 287"/>
                  <a:gd name="T31" fmla="*/ 335 h 534"/>
                  <a:gd name="T32" fmla="*/ 128 w 287"/>
                  <a:gd name="T33" fmla="*/ 343 h 534"/>
                  <a:gd name="T34" fmla="*/ 120 w 287"/>
                  <a:gd name="T35" fmla="*/ 335 h 534"/>
                  <a:gd name="T36" fmla="*/ 120 w 287"/>
                  <a:gd name="T37" fmla="*/ 311 h 534"/>
                  <a:gd name="T38" fmla="*/ 160 w 287"/>
                  <a:gd name="T39" fmla="*/ 311 h 534"/>
                  <a:gd name="T40" fmla="*/ 160 w 287"/>
                  <a:gd name="T41" fmla="*/ 279 h 534"/>
                  <a:gd name="T42" fmla="*/ 224 w 287"/>
                  <a:gd name="T43" fmla="*/ 271 h 534"/>
                  <a:gd name="T44" fmla="*/ 248 w 287"/>
                  <a:gd name="T45" fmla="*/ 247 h 534"/>
                  <a:gd name="T46" fmla="*/ 224 w 287"/>
                  <a:gd name="T47" fmla="*/ 191 h 534"/>
                  <a:gd name="T48" fmla="*/ 232 w 287"/>
                  <a:gd name="T49" fmla="*/ 128 h 534"/>
                  <a:gd name="T50" fmla="*/ 287 w 287"/>
                  <a:gd name="T51" fmla="*/ 80 h 534"/>
                  <a:gd name="T52" fmla="*/ 287 w 287"/>
                  <a:gd name="T53" fmla="*/ 64 h 534"/>
                  <a:gd name="T54" fmla="*/ 272 w 287"/>
                  <a:gd name="T55" fmla="*/ 56 h 534"/>
                  <a:gd name="T56" fmla="*/ 256 w 287"/>
                  <a:gd name="T57" fmla="*/ 80 h 534"/>
                  <a:gd name="T58" fmla="*/ 224 w 287"/>
                  <a:gd name="T59" fmla="*/ 80 h 534"/>
                  <a:gd name="T60" fmla="*/ 232 w 287"/>
                  <a:gd name="T61" fmla="*/ 56 h 534"/>
                  <a:gd name="T62" fmla="*/ 160 w 287"/>
                  <a:gd name="T63" fmla="*/ 8 h 534"/>
                  <a:gd name="T64" fmla="*/ 136 w 287"/>
                  <a:gd name="T65" fmla="*/ 0 h 534"/>
                  <a:gd name="T66" fmla="*/ 136 w 287"/>
                  <a:gd name="T67" fmla="*/ 16 h 534"/>
                  <a:gd name="T68" fmla="*/ 104 w 287"/>
                  <a:gd name="T69" fmla="*/ 0 h 534"/>
                  <a:gd name="T70" fmla="*/ 96 w 287"/>
                  <a:gd name="T71" fmla="*/ 16 h 534"/>
                  <a:gd name="T72" fmla="*/ 96 w 287"/>
                  <a:gd name="T73" fmla="*/ 32 h 534"/>
                  <a:gd name="T74" fmla="*/ 80 w 287"/>
                  <a:gd name="T75" fmla="*/ 40 h 534"/>
                  <a:gd name="T76" fmla="*/ 80 w 287"/>
                  <a:gd name="T77" fmla="*/ 72 h 534"/>
                  <a:gd name="T78" fmla="*/ 56 w 287"/>
                  <a:gd name="T79" fmla="*/ 96 h 534"/>
                  <a:gd name="T80" fmla="*/ 48 w 287"/>
                  <a:gd name="T81" fmla="*/ 152 h 534"/>
                  <a:gd name="T82" fmla="*/ 56 w 287"/>
                  <a:gd name="T83" fmla="*/ 191 h 534"/>
                  <a:gd name="T84" fmla="*/ 40 w 287"/>
                  <a:gd name="T85" fmla="*/ 247 h 534"/>
                  <a:gd name="T86" fmla="*/ 24 w 287"/>
                  <a:gd name="T87" fmla="*/ 343 h 534"/>
                  <a:gd name="T88" fmla="*/ 40 w 287"/>
                  <a:gd name="T89" fmla="*/ 383 h 534"/>
                  <a:gd name="T90" fmla="*/ 24 w 287"/>
                  <a:gd name="T91" fmla="*/ 383 h 534"/>
                  <a:gd name="T92" fmla="*/ 32 w 287"/>
                  <a:gd name="T93" fmla="*/ 415 h 534"/>
                  <a:gd name="T94" fmla="*/ 0 w 287"/>
                  <a:gd name="T95" fmla="*/ 486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87" h="534">
                    <a:moveTo>
                      <a:pt x="0" y="486"/>
                    </a:moveTo>
                    <a:lnTo>
                      <a:pt x="0" y="502"/>
                    </a:lnTo>
                    <a:lnTo>
                      <a:pt x="24" y="494"/>
                    </a:lnTo>
                    <a:lnTo>
                      <a:pt x="24" y="526"/>
                    </a:lnTo>
                    <a:lnTo>
                      <a:pt x="80" y="534"/>
                    </a:lnTo>
                    <a:lnTo>
                      <a:pt x="64" y="518"/>
                    </a:lnTo>
                    <a:lnTo>
                      <a:pt x="72" y="479"/>
                    </a:lnTo>
                    <a:lnTo>
                      <a:pt x="80" y="486"/>
                    </a:lnTo>
                    <a:lnTo>
                      <a:pt x="112" y="439"/>
                    </a:lnTo>
                    <a:lnTo>
                      <a:pt x="88" y="407"/>
                    </a:lnTo>
                    <a:lnTo>
                      <a:pt x="120" y="391"/>
                    </a:lnTo>
                    <a:lnTo>
                      <a:pt x="120" y="359"/>
                    </a:lnTo>
                    <a:lnTo>
                      <a:pt x="136" y="351"/>
                    </a:lnTo>
                    <a:lnTo>
                      <a:pt x="120" y="351"/>
                    </a:lnTo>
                    <a:lnTo>
                      <a:pt x="144" y="351"/>
                    </a:lnTo>
                    <a:lnTo>
                      <a:pt x="144" y="335"/>
                    </a:lnTo>
                    <a:lnTo>
                      <a:pt x="128" y="343"/>
                    </a:lnTo>
                    <a:lnTo>
                      <a:pt x="120" y="335"/>
                    </a:lnTo>
                    <a:lnTo>
                      <a:pt x="120" y="311"/>
                    </a:lnTo>
                    <a:lnTo>
                      <a:pt x="160" y="311"/>
                    </a:lnTo>
                    <a:lnTo>
                      <a:pt x="160" y="279"/>
                    </a:lnTo>
                    <a:lnTo>
                      <a:pt x="224" y="271"/>
                    </a:lnTo>
                    <a:lnTo>
                      <a:pt x="248" y="247"/>
                    </a:lnTo>
                    <a:lnTo>
                      <a:pt x="224" y="191"/>
                    </a:lnTo>
                    <a:lnTo>
                      <a:pt x="232" y="128"/>
                    </a:lnTo>
                    <a:lnTo>
                      <a:pt x="287" y="80"/>
                    </a:lnTo>
                    <a:lnTo>
                      <a:pt x="287" y="64"/>
                    </a:lnTo>
                    <a:lnTo>
                      <a:pt x="272" y="56"/>
                    </a:lnTo>
                    <a:lnTo>
                      <a:pt x="256" y="80"/>
                    </a:lnTo>
                    <a:lnTo>
                      <a:pt x="224" y="80"/>
                    </a:lnTo>
                    <a:lnTo>
                      <a:pt x="232" y="56"/>
                    </a:lnTo>
                    <a:lnTo>
                      <a:pt x="160" y="8"/>
                    </a:lnTo>
                    <a:lnTo>
                      <a:pt x="136" y="0"/>
                    </a:lnTo>
                    <a:lnTo>
                      <a:pt x="136" y="16"/>
                    </a:lnTo>
                    <a:lnTo>
                      <a:pt x="104" y="0"/>
                    </a:lnTo>
                    <a:lnTo>
                      <a:pt x="96" y="16"/>
                    </a:lnTo>
                    <a:lnTo>
                      <a:pt x="96" y="32"/>
                    </a:lnTo>
                    <a:lnTo>
                      <a:pt x="80" y="40"/>
                    </a:lnTo>
                    <a:lnTo>
                      <a:pt x="80" y="72"/>
                    </a:lnTo>
                    <a:lnTo>
                      <a:pt x="56" y="96"/>
                    </a:lnTo>
                    <a:lnTo>
                      <a:pt x="48" y="152"/>
                    </a:lnTo>
                    <a:lnTo>
                      <a:pt x="56" y="191"/>
                    </a:lnTo>
                    <a:lnTo>
                      <a:pt x="40" y="247"/>
                    </a:lnTo>
                    <a:lnTo>
                      <a:pt x="24" y="343"/>
                    </a:lnTo>
                    <a:lnTo>
                      <a:pt x="40" y="383"/>
                    </a:lnTo>
                    <a:lnTo>
                      <a:pt x="24" y="383"/>
                    </a:lnTo>
                    <a:lnTo>
                      <a:pt x="32" y="415"/>
                    </a:lnTo>
                    <a:lnTo>
                      <a:pt x="0" y="48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93" name="Freeform 517" descr="25%"/>
              <p:cNvSpPr>
                <a:spLocks noChangeAspect="1"/>
              </p:cNvSpPr>
              <p:nvPr/>
            </p:nvSpPr>
            <p:spPr bwMode="auto">
              <a:xfrm>
                <a:off x="4857" y="3304"/>
                <a:ext cx="29" cy="56"/>
              </a:xfrm>
              <a:custGeom>
                <a:avLst/>
                <a:gdLst>
                  <a:gd name="T0" fmla="*/ 0 w 48"/>
                  <a:gd name="T1" fmla="*/ 0 h 56"/>
                  <a:gd name="T2" fmla="*/ 0 w 48"/>
                  <a:gd name="T3" fmla="*/ 56 h 56"/>
                  <a:gd name="T4" fmla="*/ 48 w 48"/>
                  <a:gd name="T5" fmla="*/ 48 h 56"/>
                  <a:gd name="T6" fmla="*/ 8 w 48"/>
                  <a:gd name="T7" fmla="*/ 24 h 56"/>
                  <a:gd name="T8" fmla="*/ 0 w 48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6">
                    <a:moveTo>
                      <a:pt x="0" y="0"/>
                    </a:moveTo>
                    <a:lnTo>
                      <a:pt x="0" y="56"/>
                    </a:lnTo>
                    <a:lnTo>
                      <a:pt x="48" y="48"/>
                    </a:lnTo>
                    <a:lnTo>
                      <a:pt x="8" y="24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94" name="Freeform 518" descr="25%"/>
              <p:cNvSpPr>
                <a:spLocks noChangeAspect="1"/>
              </p:cNvSpPr>
              <p:nvPr/>
            </p:nvSpPr>
            <p:spPr bwMode="auto">
              <a:xfrm>
                <a:off x="4857" y="3304"/>
                <a:ext cx="29" cy="56"/>
              </a:xfrm>
              <a:custGeom>
                <a:avLst/>
                <a:gdLst>
                  <a:gd name="T0" fmla="*/ 0 w 48"/>
                  <a:gd name="T1" fmla="*/ 0 h 56"/>
                  <a:gd name="T2" fmla="*/ 0 w 48"/>
                  <a:gd name="T3" fmla="*/ 56 h 56"/>
                  <a:gd name="T4" fmla="*/ 48 w 48"/>
                  <a:gd name="T5" fmla="*/ 48 h 56"/>
                  <a:gd name="T6" fmla="*/ 8 w 48"/>
                  <a:gd name="T7" fmla="*/ 24 h 56"/>
                  <a:gd name="T8" fmla="*/ 0 w 48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56">
                    <a:moveTo>
                      <a:pt x="0" y="0"/>
                    </a:moveTo>
                    <a:lnTo>
                      <a:pt x="0" y="56"/>
                    </a:lnTo>
                    <a:lnTo>
                      <a:pt x="48" y="48"/>
                    </a:lnTo>
                    <a:lnTo>
                      <a:pt x="8" y="24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95" name="Freeform 519" descr="25%"/>
              <p:cNvSpPr>
                <a:spLocks noChangeAspect="1"/>
              </p:cNvSpPr>
              <p:nvPr/>
            </p:nvSpPr>
            <p:spPr bwMode="auto">
              <a:xfrm>
                <a:off x="4828" y="2579"/>
                <a:ext cx="176" cy="207"/>
              </a:xfrm>
              <a:custGeom>
                <a:avLst/>
                <a:gdLst>
                  <a:gd name="T0" fmla="*/ 0 w 176"/>
                  <a:gd name="T1" fmla="*/ 24 h 207"/>
                  <a:gd name="T2" fmla="*/ 16 w 176"/>
                  <a:gd name="T3" fmla="*/ 40 h 207"/>
                  <a:gd name="T4" fmla="*/ 8 w 176"/>
                  <a:gd name="T5" fmla="*/ 95 h 207"/>
                  <a:gd name="T6" fmla="*/ 16 w 176"/>
                  <a:gd name="T7" fmla="*/ 95 h 207"/>
                  <a:gd name="T8" fmla="*/ 0 w 176"/>
                  <a:gd name="T9" fmla="*/ 119 h 207"/>
                  <a:gd name="T10" fmla="*/ 16 w 176"/>
                  <a:gd name="T11" fmla="*/ 151 h 207"/>
                  <a:gd name="T12" fmla="*/ 24 w 176"/>
                  <a:gd name="T13" fmla="*/ 207 h 207"/>
                  <a:gd name="T14" fmla="*/ 40 w 176"/>
                  <a:gd name="T15" fmla="*/ 207 h 207"/>
                  <a:gd name="T16" fmla="*/ 48 w 176"/>
                  <a:gd name="T17" fmla="*/ 191 h 207"/>
                  <a:gd name="T18" fmla="*/ 80 w 176"/>
                  <a:gd name="T19" fmla="*/ 207 h 207"/>
                  <a:gd name="T20" fmla="*/ 80 w 176"/>
                  <a:gd name="T21" fmla="*/ 191 h 207"/>
                  <a:gd name="T22" fmla="*/ 104 w 176"/>
                  <a:gd name="T23" fmla="*/ 199 h 207"/>
                  <a:gd name="T24" fmla="*/ 120 w 176"/>
                  <a:gd name="T25" fmla="*/ 151 h 207"/>
                  <a:gd name="T26" fmla="*/ 160 w 176"/>
                  <a:gd name="T27" fmla="*/ 151 h 207"/>
                  <a:gd name="T28" fmla="*/ 168 w 176"/>
                  <a:gd name="T29" fmla="*/ 159 h 207"/>
                  <a:gd name="T30" fmla="*/ 176 w 176"/>
                  <a:gd name="T31" fmla="*/ 135 h 207"/>
                  <a:gd name="T32" fmla="*/ 168 w 176"/>
                  <a:gd name="T33" fmla="*/ 103 h 207"/>
                  <a:gd name="T34" fmla="*/ 144 w 176"/>
                  <a:gd name="T35" fmla="*/ 103 h 207"/>
                  <a:gd name="T36" fmla="*/ 136 w 176"/>
                  <a:gd name="T37" fmla="*/ 63 h 207"/>
                  <a:gd name="T38" fmla="*/ 64 w 176"/>
                  <a:gd name="T39" fmla="*/ 40 h 207"/>
                  <a:gd name="T40" fmla="*/ 64 w 176"/>
                  <a:gd name="T41" fmla="*/ 0 h 207"/>
                  <a:gd name="T42" fmla="*/ 24 w 176"/>
                  <a:gd name="T43" fmla="*/ 24 h 207"/>
                  <a:gd name="T44" fmla="*/ 0 w 176"/>
                  <a:gd name="T45" fmla="*/ 24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6" h="207">
                    <a:moveTo>
                      <a:pt x="0" y="24"/>
                    </a:moveTo>
                    <a:lnTo>
                      <a:pt x="16" y="40"/>
                    </a:lnTo>
                    <a:lnTo>
                      <a:pt x="8" y="95"/>
                    </a:lnTo>
                    <a:lnTo>
                      <a:pt x="16" y="95"/>
                    </a:lnTo>
                    <a:lnTo>
                      <a:pt x="0" y="119"/>
                    </a:lnTo>
                    <a:lnTo>
                      <a:pt x="16" y="151"/>
                    </a:lnTo>
                    <a:lnTo>
                      <a:pt x="24" y="207"/>
                    </a:lnTo>
                    <a:lnTo>
                      <a:pt x="40" y="207"/>
                    </a:lnTo>
                    <a:lnTo>
                      <a:pt x="48" y="191"/>
                    </a:lnTo>
                    <a:lnTo>
                      <a:pt x="80" y="207"/>
                    </a:lnTo>
                    <a:lnTo>
                      <a:pt x="80" y="191"/>
                    </a:lnTo>
                    <a:lnTo>
                      <a:pt x="104" y="199"/>
                    </a:lnTo>
                    <a:lnTo>
                      <a:pt x="120" y="151"/>
                    </a:lnTo>
                    <a:lnTo>
                      <a:pt x="160" y="151"/>
                    </a:lnTo>
                    <a:lnTo>
                      <a:pt x="168" y="159"/>
                    </a:lnTo>
                    <a:lnTo>
                      <a:pt x="176" y="135"/>
                    </a:lnTo>
                    <a:lnTo>
                      <a:pt x="168" y="103"/>
                    </a:lnTo>
                    <a:lnTo>
                      <a:pt x="144" y="103"/>
                    </a:lnTo>
                    <a:lnTo>
                      <a:pt x="136" y="63"/>
                    </a:lnTo>
                    <a:lnTo>
                      <a:pt x="64" y="40"/>
                    </a:lnTo>
                    <a:lnTo>
                      <a:pt x="64" y="0"/>
                    </a:lnTo>
                    <a:lnTo>
                      <a:pt x="24" y="24"/>
                    </a:lnTo>
                    <a:lnTo>
                      <a:pt x="0" y="2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96" name="Freeform 520" descr="25%"/>
              <p:cNvSpPr>
                <a:spLocks noChangeAspect="1"/>
              </p:cNvSpPr>
              <p:nvPr/>
            </p:nvSpPr>
            <p:spPr bwMode="auto">
              <a:xfrm>
                <a:off x="4828" y="2579"/>
                <a:ext cx="176" cy="207"/>
              </a:xfrm>
              <a:custGeom>
                <a:avLst/>
                <a:gdLst>
                  <a:gd name="T0" fmla="*/ 0 w 176"/>
                  <a:gd name="T1" fmla="*/ 24 h 207"/>
                  <a:gd name="T2" fmla="*/ 16 w 176"/>
                  <a:gd name="T3" fmla="*/ 40 h 207"/>
                  <a:gd name="T4" fmla="*/ 8 w 176"/>
                  <a:gd name="T5" fmla="*/ 95 h 207"/>
                  <a:gd name="T6" fmla="*/ 16 w 176"/>
                  <a:gd name="T7" fmla="*/ 95 h 207"/>
                  <a:gd name="T8" fmla="*/ 0 w 176"/>
                  <a:gd name="T9" fmla="*/ 119 h 207"/>
                  <a:gd name="T10" fmla="*/ 16 w 176"/>
                  <a:gd name="T11" fmla="*/ 151 h 207"/>
                  <a:gd name="T12" fmla="*/ 24 w 176"/>
                  <a:gd name="T13" fmla="*/ 207 h 207"/>
                  <a:gd name="T14" fmla="*/ 40 w 176"/>
                  <a:gd name="T15" fmla="*/ 207 h 207"/>
                  <a:gd name="T16" fmla="*/ 48 w 176"/>
                  <a:gd name="T17" fmla="*/ 191 h 207"/>
                  <a:gd name="T18" fmla="*/ 80 w 176"/>
                  <a:gd name="T19" fmla="*/ 207 h 207"/>
                  <a:gd name="T20" fmla="*/ 80 w 176"/>
                  <a:gd name="T21" fmla="*/ 191 h 207"/>
                  <a:gd name="T22" fmla="*/ 104 w 176"/>
                  <a:gd name="T23" fmla="*/ 199 h 207"/>
                  <a:gd name="T24" fmla="*/ 120 w 176"/>
                  <a:gd name="T25" fmla="*/ 151 h 207"/>
                  <a:gd name="T26" fmla="*/ 160 w 176"/>
                  <a:gd name="T27" fmla="*/ 151 h 207"/>
                  <a:gd name="T28" fmla="*/ 168 w 176"/>
                  <a:gd name="T29" fmla="*/ 159 h 207"/>
                  <a:gd name="T30" fmla="*/ 176 w 176"/>
                  <a:gd name="T31" fmla="*/ 135 h 207"/>
                  <a:gd name="T32" fmla="*/ 168 w 176"/>
                  <a:gd name="T33" fmla="*/ 103 h 207"/>
                  <a:gd name="T34" fmla="*/ 144 w 176"/>
                  <a:gd name="T35" fmla="*/ 103 h 207"/>
                  <a:gd name="T36" fmla="*/ 136 w 176"/>
                  <a:gd name="T37" fmla="*/ 63 h 207"/>
                  <a:gd name="T38" fmla="*/ 64 w 176"/>
                  <a:gd name="T39" fmla="*/ 40 h 207"/>
                  <a:gd name="T40" fmla="*/ 64 w 176"/>
                  <a:gd name="T41" fmla="*/ 0 h 207"/>
                  <a:gd name="T42" fmla="*/ 24 w 176"/>
                  <a:gd name="T43" fmla="*/ 24 h 207"/>
                  <a:gd name="T44" fmla="*/ 0 w 176"/>
                  <a:gd name="T45" fmla="*/ 24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6" h="207">
                    <a:moveTo>
                      <a:pt x="0" y="24"/>
                    </a:moveTo>
                    <a:lnTo>
                      <a:pt x="16" y="40"/>
                    </a:lnTo>
                    <a:lnTo>
                      <a:pt x="8" y="95"/>
                    </a:lnTo>
                    <a:lnTo>
                      <a:pt x="16" y="95"/>
                    </a:lnTo>
                    <a:lnTo>
                      <a:pt x="0" y="119"/>
                    </a:lnTo>
                    <a:lnTo>
                      <a:pt x="16" y="151"/>
                    </a:lnTo>
                    <a:lnTo>
                      <a:pt x="24" y="207"/>
                    </a:lnTo>
                    <a:lnTo>
                      <a:pt x="40" y="207"/>
                    </a:lnTo>
                    <a:lnTo>
                      <a:pt x="48" y="191"/>
                    </a:lnTo>
                    <a:lnTo>
                      <a:pt x="80" y="207"/>
                    </a:lnTo>
                    <a:lnTo>
                      <a:pt x="80" y="191"/>
                    </a:lnTo>
                    <a:lnTo>
                      <a:pt x="104" y="199"/>
                    </a:lnTo>
                    <a:lnTo>
                      <a:pt x="120" y="151"/>
                    </a:lnTo>
                    <a:lnTo>
                      <a:pt x="160" y="151"/>
                    </a:lnTo>
                    <a:lnTo>
                      <a:pt x="168" y="159"/>
                    </a:lnTo>
                    <a:lnTo>
                      <a:pt x="176" y="135"/>
                    </a:lnTo>
                    <a:lnTo>
                      <a:pt x="168" y="103"/>
                    </a:lnTo>
                    <a:lnTo>
                      <a:pt x="144" y="103"/>
                    </a:lnTo>
                    <a:lnTo>
                      <a:pt x="136" y="63"/>
                    </a:lnTo>
                    <a:lnTo>
                      <a:pt x="64" y="40"/>
                    </a:lnTo>
                    <a:lnTo>
                      <a:pt x="64" y="0"/>
                    </a:lnTo>
                    <a:lnTo>
                      <a:pt x="24" y="24"/>
                    </a:lnTo>
                    <a:lnTo>
                      <a:pt x="0" y="2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97" name="Freeform 521" descr="25%"/>
              <p:cNvSpPr>
                <a:spLocks noChangeAspect="1"/>
              </p:cNvSpPr>
              <p:nvPr/>
            </p:nvSpPr>
            <p:spPr bwMode="auto">
              <a:xfrm>
                <a:off x="4770" y="2355"/>
                <a:ext cx="567" cy="606"/>
              </a:xfrm>
              <a:custGeom>
                <a:avLst/>
                <a:gdLst>
                  <a:gd name="T0" fmla="*/ 16 w 567"/>
                  <a:gd name="T1" fmla="*/ 224 h 606"/>
                  <a:gd name="T2" fmla="*/ 56 w 567"/>
                  <a:gd name="T3" fmla="*/ 216 h 606"/>
                  <a:gd name="T4" fmla="*/ 64 w 567"/>
                  <a:gd name="T5" fmla="*/ 248 h 606"/>
                  <a:gd name="T6" fmla="*/ 128 w 567"/>
                  <a:gd name="T7" fmla="*/ 224 h 606"/>
                  <a:gd name="T8" fmla="*/ 200 w 567"/>
                  <a:gd name="T9" fmla="*/ 287 h 606"/>
                  <a:gd name="T10" fmla="*/ 232 w 567"/>
                  <a:gd name="T11" fmla="*/ 327 h 606"/>
                  <a:gd name="T12" fmla="*/ 232 w 567"/>
                  <a:gd name="T13" fmla="*/ 383 h 606"/>
                  <a:gd name="T14" fmla="*/ 264 w 567"/>
                  <a:gd name="T15" fmla="*/ 423 h 606"/>
                  <a:gd name="T16" fmla="*/ 280 w 567"/>
                  <a:gd name="T17" fmla="*/ 447 h 606"/>
                  <a:gd name="T18" fmla="*/ 295 w 567"/>
                  <a:gd name="T19" fmla="*/ 479 h 606"/>
                  <a:gd name="T20" fmla="*/ 240 w 567"/>
                  <a:gd name="T21" fmla="*/ 543 h 606"/>
                  <a:gd name="T22" fmla="*/ 295 w 567"/>
                  <a:gd name="T23" fmla="*/ 575 h 606"/>
                  <a:gd name="T24" fmla="*/ 295 w 567"/>
                  <a:gd name="T25" fmla="*/ 606 h 606"/>
                  <a:gd name="T26" fmla="*/ 375 w 567"/>
                  <a:gd name="T27" fmla="*/ 471 h 606"/>
                  <a:gd name="T28" fmla="*/ 463 w 567"/>
                  <a:gd name="T29" fmla="*/ 431 h 606"/>
                  <a:gd name="T30" fmla="*/ 511 w 567"/>
                  <a:gd name="T31" fmla="*/ 343 h 606"/>
                  <a:gd name="T32" fmla="*/ 559 w 567"/>
                  <a:gd name="T33" fmla="*/ 216 h 606"/>
                  <a:gd name="T34" fmla="*/ 559 w 567"/>
                  <a:gd name="T35" fmla="*/ 160 h 606"/>
                  <a:gd name="T36" fmla="*/ 503 w 567"/>
                  <a:gd name="T37" fmla="*/ 128 h 606"/>
                  <a:gd name="T38" fmla="*/ 423 w 567"/>
                  <a:gd name="T39" fmla="*/ 104 h 606"/>
                  <a:gd name="T40" fmla="*/ 383 w 567"/>
                  <a:gd name="T41" fmla="*/ 88 h 606"/>
                  <a:gd name="T42" fmla="*/ 359 w 567"/>
                  <a:gd name="T43" fmla="*/ 104 h 606"/>
                  <a:gd name="T44" fmla="*/ 343 w 567"/>
                  <a:gd name="T45" fmla="*/ 104 h 606"/>
                  <a:gd name="T46" fmla="*/ 351 w 567"/>
                  <a:gd name="T47" fmla="*/ 56 h 606"/>
                  <a:gd name="T48" fmla="*/ 303 w 567"/>
                  <a:gd name="T49" fmla="*/ 48 h 606"/>
                  <a:gd name="T50" fmla="*/ 256 w 567"/>
                  <a:gd name="T51" fmla="*/ 48 h 606"/>
                  <a:gd name="T52" fmla="*/ 208 w 567"/>
                  <a:gd name="T53" fmla="*/ 40 h 606"/>
                  <a:gd name="T54" fmla="*/ 200 w 567"/>
                  <a:gd name="T55" fmla="*/ 0 h 606"/>
                  <a:gd name="T56" fmla="*/ 136 w 567"/>
                  <a:gd name="T57" fmla="*/ 16 h 606"/>
                  <a:gd name="T58" fmla="*/ 152 w 567"/>
                  <a:gd name="T59" fmla="*/ 48 h 606"/>
                  <a:gd name="T60" fmla="*/ 104 w 567"/>
                  <a:gd name="T61" fmla="*/ 64 h 606"/>
                  <a:gd name="T62" fmla="*/ 64 w 567"/>
                  <a:gd name="T63" fmla="*/ 56 h 606"/>
                  <a:gd name="T64" fmla="*/ 64 w 567"/>
                  <a:gd name="T65" fmla="*/ 72 h 606"/>
                  <a:gd name="T66" fmla="*/ 64 w 567"/>
                  <a:gd name="T67" fmla="*/ 144 h 606"/>
                  <a:gd name="T68" fmla="*/ 0 w 567"/>
                  <a:gd name="T69" fmla="*/ 192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7" h="606">
                    <a:moveTo>
                      <a:pt x="0" y="192"/>
                    </a:moveTo>
                    <a:lnTo>
                      <a:pt x="16" y="224"/>
                    </a:lnTo>
                    <a:lnTo>
                      <a:pt x="40" y="232"/>
                    </a:lnTo>
                    <a:lnTo>
                      <a:pt x="56" y="216"/>
                    </a:lnTo>
                    <a:lnTo>
                      <a:pt x="56" y="248"/>
                    </a:lnTo>
                    <a:lnTo>
                      <a:pt x="64" y="248"/>
                    </a:lnTo>
                    <a:lnTo>
                      <a:pt x="88" y="248"/>
                    </a:lnTo>
                    <a:lnTo>
                      <a:pt x="128" y="224"/>
                    </a:lnTo>
                    <a:lnTo>
                      <a:pt x="128" y="264"/>
                    </a:lnTo>
                    <a:lnTo>
                      <a:pt x="200" y="287"/>
                    </a:lnTo>
                    <a:lnTo>
                      <a:pt x="208" y="327"/>
                    </a:lnTo>
                    <a:lnTo>
                      <a:pt x="232" y="327"/>
                    </a:lnTo>
                    <a:lnTo>
                      <a:pt x="240" y="359"/>
                    </a:lnTo>
                    <a:lnTo>
                      <a:pt x="232" y="383"/>
                    </a:lnTo>
                    <a:lnTo>
                      <a:pt x="240" y="415"/>
                    </a:lnTo>
                    <a:lnTo>
                      <a:pt x="264" y="423"/>
                    </a:lnTo>
                    <a:lnTo>
                      <a:pt x="272" y="439"/>
                    </a:lnTo>
                    <a:lnTo>
                      <a:pt x="280" y="447"/>
                    </a:lnTo>
                    <a:lnTo>
                      <a:pt x="280" y="471"/>
                    </a:lnTo>
                    <a:lnTo>
                      <a:pt x="295" y="479"/>
                    </a:lnTo>
                    <a:lnTo>
                      <a:pt x="295" y="495"/>
                    </a:lnTo>
                    <a:lnTo>
                      <a:pt x="240" y="543"/>
                    </a:lnTo>
                    <a:lnTo>
                      <a:pt x="248" y="543"/>
                    </a:lnTo>
                    <a:lnTo>
                      <a:pt x="295" y="575"/>
                    </a:lnTo>
                    <a:lnTo>
                      <a:pt x="303" y="590"/>
                    </a:lnTo>
                    <a:lnTo>
                      <a:pt x="295" y="606"/>
                    </a:lnTo>
                    <a:lnTo>
                      <a:pt x="367" y="511"/>
                    </a:lnTo>
                    <a:lnTo>
                      <a:pt x="375" y="471"/>
                    </a:lnTo>
                    <a:lnTo>
                      <a:pt x="423" y="431"/>
                    </a:lnTo>
                    <a:lnTo>
                      <a:pt x="463" y="431"/>
                    </a:lnTo>
                    <a:lnTo>
                      <a:pt x="479" y="415"/>
                    </a:lnTo>
                    <a:lnTo>
                      <a:pt x="511" y="343"/>
                    </a:lnTo>
                    <a:lnTo>
                      <a:pt x="511" y="279"/>
                    </a:lnTo>
                    <a:lnTo>
                      <a:pt x="559" y="216"/>
                    </a:lnTo>
                    <a:lnTo>
                      <a:pt x="567" y="192"/>
                    </a:lnTo>
                    <a:lnTo>
                      <a:pt x="559" y="160"/>
                    </a:lnTo>
                    <a:lnTo>
                      <a:pt x="543" y="152"/>
                    </a:lnTo>
                    <a:lnTo>
                      <a:pt x="503" y="128"/>
                    </a:lnTo>
                    <a:lnTo>
                      <a:pt x="431" y="120"/>
                    </a:lnTo>
                    <a:lnTo>
                      <a:pt x="423" y="104"/>
                    </a:lnTo>
                    <a:lnTo>
                      <a:pt x="391" y="88"/>
                    </a:lnTo>
                    <a:lnTo>
                      <a:pt x="383" y="88"/>
                    </a:lnTo>
                    <a:lnTo>
                      <a:pt x="359" y="112"/>
                    </a:lnTo>
                    <a:lnTo>
                      <a:pt x="359" y="104"/>
                    </a:lnTo>
                    <a:lnTo>
                      <a:pt x="335" y="112"/>
                    </a:lnTo>
                    <a:lnTo>
                      <a:pt x="343" y="104"/>
                    </a:lnTo>
                    <a:lnTo>
                      <a:pt x="335" y="88"/>
                    </a:lnTo>
                    <a:lnTo>
                      <a:pt x="351" y="56"/>
                    </a:lnTo>
                    <a:lnTo>
                      <a:pt x="335" y="24"/>
                    </a:lnTo>
                    <a:lnTo>
                      <a:pt x="303" y="48"/>
                    </a:lnTo>
                    <a:lnTo>
                      <a:pt x="280" y="48"/>
                    </a:lnTo>
                    <a:lnTo>
                      <a:pt x="256" y="48"/>
                    </a:lnTo>
                    <a:lnTo>
                      <a:pt x="216" y="56"/>
                    </a:lnTo>
                    <a:lnTo>
                      <a:pt x="208" y="40"/>
                    </a:lnTo>
                    <a:lnTo>
                      <a:pt x="216" y="16"/>
                    </a:lnTo>
                    <a:lnTo>
                      <a:pt x="200" y="0"/>
                    </a:lnTo>
                    <a:lnTo>
                      <a:pt x="160" y="24"/>
                    </a:lnTo>
                    <a:lnTo>
                      <a:pt x="136" y="16"/>
                    </a:lnTo>
                    <a:lnTo>
                      <a:pt x="144" y="40"/>
                    </a:lnTo>
                    <a:lnTo>
                      <a:pt x="152" y="48"/>
                    </a:lnTo>
                    <a:lnTo>
                      <a:pt x="120" y="64"/>
                    </a:lnTo>
                    <a:lnTo>
                      <a:pt x="104" y="64"/>
                    </a:lnTo>
                    <a:lnTo>
                      <a:pt x="96" y="48"/>
                    </a:lnTo>
                    <a:lnTo>
                      <a:pt x="64" y="56"/>
                    </a:lnTo>
                    <a:lnTo>
                      <a:pt x="80" y="72"/>
                    </a:lnTo>
                    <a:lnTo>
                      <a:pt x="64" y="72"/>
                    </a:lnTo>
                    <a:lnTo>
                      <a:pt x="72" y="96"/>
                    </a:lnTo>
                    <a:lnTo>
                      <a:pt x="64" y="144"/>
                    </a:lnTo>
                    <a:lnTo>
                      <a:pt x="32" y="160"/>
                    </a:lnTo>
                    <a:lnTo>
                      <a:pt x="0" y="19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98" name="Freeform 522" descr="25%"/>
              <p:cNvSpPr>
                <a:spLocks noChangeAspect="1"/>
              </p:cNvSpPr>
              <p:nvPr/>
            </p:nvSpPr>
            <p:spPr bwMode="auto">
              <a:xfrm>
                <a:off x="4770" y="2355"/>
                <a:ext cx="567" cy="606"/>
              </a:xfrm>
              <a:custGeom>
                <a:avLst/>
                <a:gdLst>
                  <a:gd name="T0" fmla="*/ 16 w 567"/>
                  <a:gd name="T1" fmla="*/ 224 h 606"/>
                  <a:gd name="T2" fmla="*/ 56 w 567"/>
                  <a:gd name="T3" fmla="*/ 216 h 606"/>
                  <a:gd name="T4" fmla="*/ 64 w 567"/>
                  <a:gd name="T5" fmla="*/ 248 h 606"/>
                  <a:gd name="T6" fmla="*/ 128 w 567"/>
                  <a:gd name="T7" fmla="*/ 224 h 606"/>
                  <a:gd name="T8" fmla="*/ 200 w 567"/>
                  <a:gd name="T9" fmla="*/ 287 h 606"/>
                  <a:gd name="T10" fmla="*/ 232 w 567"/>
                  <a:gd name="T11" fmla="*/ 327 h 606"/>
                  <a:gd name="T12" fmla="*/ 232 w 567"/>
                  <a:gd name="T13" fmla="*/ 383 h 606"/>
                  <a:gd name="T14" fmla="*/ 264 w 567"/>
                  <a:gd name="T15" fmla="*/ 423 h 606"/>
                  <a:gd name="T16" fmla="*/ 280 w 567"/>
                  <a:gd name="T17" fmla="*/ 447 h 606"/>
                  <a:gd name="T18" fmla="*/ 295 w 567"/>
                  <a:gd name="T19" fmla="*/ 479 h 606"/>
                  <a:gd name="T20" fmla="*/ 240 w 567"/>
                  <a:gd name="T21" fmla="*/ 543 h 606"/>
                  <a:gd name="T22" fmla="*/ 295 w 567"/>
                  <a:gd name="T23" fmla="*/ 575 h 606"/>
                  <a:gd name="T24" fmla="*/ 295 w 567"/>
                  <a:gd name="T25" fmla="*/ 606 h 606"/>
                  <a:gd name="T26" fmla="*/ 375 w 567"/>
                  <a:gd name="T27" fmla="*/ 471 h 606"/>
                  <a:gd name="T28" fmla="*/ 463 w 567"/>
                  <a:gd name="T29" fmla="*/ 431 h 606"/>
                  <a:gd name="T30" fmla="*/ 511 w 567"/>
                  <a:gd name="T31" fmla="*/ 343 h 606"/>
                  <a:gd name="T32" fmla="*/ 559 w 567"/>
                  <a:gd name="T33" fmla="*/ 216 h 606"/>
                  <a:gd name="T34" fmla="*/ 559 w 567"/>
                  <a:gd name="T35" fmla="*/ 160 h 606"/>
                  <a:gd name="T36" fmla="*/ 503 w 567"/>
                  <a:gd name="T37" fmla="*/ 128 h 606"/>
                  <a:gd name="T38" fmla="*/ 423 w 567"/>
                  <a:gd name="T39" fmla="*/ 104 h 606"/>
                  <a:gd name="T40" fmla="*/ 383 w 567"/>
                  <a:gd name="T41" fmla="*/ 88 h 606"/>
                  <a:gd name="T42" fmla="*/ 359 w 567"/>
                  <a:gd name="T43" fmla="*/ 104 h 606"/>
                  <a:gd name="T44" fmla="*/ 343 w 567"/>
                  <a:gd name="T45" fmla="*/ 104 h 606"/>
                  <a:gd name="T46" fmla="*/ 351 w 567"/>
                  <a:gd name="T47" fmla="*/ 56 h 606"/>
                  <a:gd name="T48" fmla="*/ 303 w 567"/>
                  <a:gd name="T49" fmla="*/ 48 h 606"/>
                  <a:gd name="T50" fmla="*/ 256 w 567"/>
                  <a:gd name="T51" fmla="*/ 48 h 606"/>
                  <a:gd name="T52" fmla="*/ 208 w 567"/>
                  <a:gd name="T53" fmla="*/ 40 h 606"/>
                  <a:gd name="T54" fmla="*/ 200 w 567"/>
                  <a:gd name="T55" fmla="*/ 0 h 606"/>
                  <a:gd name="T56" fmla="*/ 136 w 567"/>
                  <a:gd name="T57" fmla="*/ 16 h 606"/>
                  <a:gd name="T58" fmla="*/ 152 w 567"/>
                  <a:gd name="T59" fmla="*/ 48 h 606"/>
                  <a:gd name="T60" fmla="*/ 104 w 567"/>
                  <a:gd name="T61" fmla="*/ 64 h 606"/>
                  <a:gd name="T62" fmla="*/ 64 w 567"/>
                  <a:gd name="T63" fmla="*/ 56 h 606"/>
                  <a:gd name="T64" fmla="*/ 64 w 567"/>
                  <a:gd name="T65" fmla="*/ 72 h 606"/>
                  <a:gd name="T66" fmla="*/ 64 w 567"/>
                  <a:gd name="T67" fmla="*/ 144 h 606"/>
                  <a:gd name="T68" fmla="*/ 0 w 567"/>
                  <a:gd name="T69" fmla="*/ 192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7" h="606">
                    <a:moveTo>
                      <a:pt x="0" y="192"/>
                    </a:moveTo>
                    <a:lnTo>
                      <a:pt x="16" y="224"/>
                    </a:lnTo>
                    <a:lnTo>
                      <a:pt x="40" y="232"/>
                    </a:lnTo>
                    <a:lnTo>
                      <a:pt x="56" y="216"/>
                    </a:lnTo>
                    <a:lnTo>
                      <a:pt x="56" y="248"/>
                    </a:lnTo>
                    <a:lnTo>
                      <a:pt x="64" y="248"/>
                    </a:lnTo>
                    <a:lnTo>
                      <a:pt x="88" y="248"/>
                    </a:lnTo>
                    <a:lnTo>
                      <a:pt x="128" y="224"/>
                    </a:lnTo>
                    <a:lnTo>
                      <a:pt x="128" y="264"/>
                    </a:lnTo>
                    <a:lnTo>
                      <a:pt x="200" y="287"/>
                    </a:lnTo>
                    <a:lnTo>
                      <a:pt x="208" y="327"/>
                    </a:lnTo>
                    <a:lnTo>
                      <a:pt x="232" y="327"/>
                    </a:lnTo>
                    <a:lnTo>
                      <a:pt x="240" y="359"/>
                    </a:lnTo>
                    <a:lnTo>
                      <a:pt x="232" y="383"/>
                    </a:lnTo>
                    <a:lnTo>
                      <a:pt x="240" y="415"/>
                    </a:lnTo>
                    <a:lnTo>
                      <a:pt x="264" y="423"/>
                    </a:lnTo>
                    <a:lnTo>
                      <a:pt x="272" y="439"/>
                    </a:lnTo>
                    <a:lnTo>
                      <a:pt x="280" y="447"/>
                    </a:lnTo>
                    <a:lnTo>
                      <a:pt x="280" y="471"/>
                    </a:lnTo>
                    <a:lnTo>
                      <a:pt x="295" y="479"/>
                    </a:lnTo>
                    <a:lnTo>
                      <a:pt x="295" y="495"/>
                    </a:lnTo>
                    <a:lnTo>
                      <a:pt x="240" y="543"/>
                    </a:lnTo>
                    <a:lnTo>
                      <a:pt x="248" y="543"/>
                    </a:lnTo>
                    <a:lnTo>
                      <a:pt x="295" y="575"/>
                    </a:lnTo>
                    <a:lnTo>
                      <a:pt x="303" y="590"/>
                    </a:lnTo>
                    <a:lnTo>
                      <a:pt x="295" y="606"/>
                    </a:lnTo>
                    <a:lnTo>
                      <a:pt x="367" y="511"/>
                    </a:lnTo>
                    <a:lnTo>
                      <a:pt x="375" y="471"/>
                    </a:lnTo>
                    <a:lnTo>
                      <a:pt x="423" y="431"/>
                    </a:lnTo>
                    <a:lnTo>
                      <a:pt x="463" y="431"/>
                    </a:lnTo>
                    <a:lnTo>
                      <a:pt x="479" y="415"/>
                    </a:lnTo>
                    <a:lnTo>
                      <a:pt x="511" y="343"/>
                    </a:lnTo>
                    <a:lnTo>
                      <a:pt x="511" y="279"/>
                    </a:lnTo>
                    <a:lnTo>
                      <a:pt x="559" y="216"/>
                    </a:lnTo>
                    <a:lnTo>
                      <a:pt x="567" y="192"/>
                    </a:lnTo>
                    <a:lnTo>
                      <a:pt x="559" y="160"/>
                    </a:lnTo>
                    <a:lnTo>
                      <a:pt x="543" y="152"/>
                    </a:lnTo>
                    <a:lnTo>
                      <a:pt x="503" y="128"/>
                    </a:lnTo>
                    <a:lnTo>
                      <a:pt x="431" y="120"/>
                    </a:lnTo>
                    <a:lnTo>
                      <a:pt x="423" y="104"/>
                    </a:lnTo>
                    <a:lnTo>
                      <a:pt x="391" y="88"/>
                    </a:lnTo>
                    <a:lnTo>
                      <a:pt x="383" y="88"/>
                    </a:lnTo>
                    <a:lnTo>
                      <a:pt x="359" y="112"/>
                    </a:lnTo>
                    <a:lnTo>
                      <a:pt x="359" y="104"/>
                    </a:lnTo>
                    <a:lnTo>
                      <a:pt x="335" y="112"/>
                    </a:lnTo>
                    <a:lnTo>
                      <a:pt x="343" y="104"/>
                    </a:lnTo>
                    <a:lnTo>
                      <a:pt x="335" y="88"/>
                    </a:lnTo>
                    <a:lnTo>
                      <a:pt x="351" y="56"/>
                    </a:lnTo>
                    <a:lnTo>
                      <a:pt x="335" y="24"/>
                    </a:lnTo>
                    <a:lnTo>
                      <a:pt x="303" y="48"/>
                    </a:lnTo>
                    <a:lnTo>
                      <a:pt x="280" y="48"/>
                    </a:lnTo>
                    <a:lnTo>
                      <a:pt x="256" y="48"/>
                    </a:lnTo>
                    <a:lnTo>
                      <a:pt x="216" y="56"/>
                    </a:lnTo>
                    <a:lnTo>
                      <a:pt x="208" y="40"/>
                    </a:lnTo>
                    <a:lnTo>
                      <a:pt x="216" y="16"/>
                    </a:lnTo>
                    <a:lnTo>
                      <a:pt x="200" y="0"/>
                    </a:lnTo>
                    <a:lnTo>
                      <a:pt x="160" y="24"/>
                    </a:lnTo>
                    <a:lnTo>
                      <a:pt x="136" y="16"/>
                    </a:lnTo>
                    <a:lnTo>
                      <a:pt x="144" y="40"/>
                    </a:lnTo>
                    <a:lnTo>
                      <a:pt x="152" y="48"/>
                    </a:lnTo>
                    <a:lnTo>
                      <a:pt x="120" y="64"/>
                    </a:lnTo>
                    <a:lnTo>
                      <a:pt x="104" y="64"/>
                    </a:lnTo>
                    <a:lnTo>
                      <a:pt x="96" y="48"/>
                    </a:lnTo>
                    <a:lnTo>
                      <a:pt x="64" y="56"/>
                    </a:lnTo>
                    <a:lnTo>
                      <a:pt x="80" y="72"/>
                    </a:lnTo>
                    <a:lnTo>
                      <a:pt x="64" y="72"/>
                    </a:lnTo>
                    <a:lnTo>
                      <a:pt x="72" y="96"/>
                    </a:lnTo>
                    <a:lnTo>
                      <a:pt x="64" y="144"/>
                    </a:lnTo>
                    <a:lnTo>
                      <a:pt x="32" y="160"/>
                    </a:lnTo>
                    <a:lnTo>
                      <a:pt x="0" y="19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99" name="Freeform 523" descr="25%"/>
              <p:cNvSpPr>
                <a:spLocks noChangeAspect="1"/>
              </p:cNvSpPr>
              <p:nvPr/>
            </p:nvSpPr>
            <p:spPr bwMode="auto">
              <a:xfrm>
                <a:off x="4561" y="2156"/>
                <a:ext cx="8" cy="43"/>
              </a:xfrm>
              <a:custGeom>
                <a:avLst/>
                <a:gdLst>
                  <a:gd name="T0" fmla="*/ 0 w 8"/>
                  <a:gd name="T1" fmla="*/ 8 h 40"/>
                  <a:gd name="T2" fmla="*/ 0 w 8"/>
                  <a:gd name="T3" fmla="*/ 40 h 40"/>
                  <a:gd name="T4" fmla="*/ 8 w 8"/>
                  <a:gd name="T5" fmla="*/ 0 h 40"/>
                  <a:gd name="T6" fmla="*/ 0 w 8"/>
                  <a:gd name="T7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0">
                    <a:moveTo>
                      <a:pt x="0" y="8"/>
                    </a:moveTo>
                    <a:lnTo>
                      <a:pt x="0" y="4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00" name="Freeform 524" descr="25%"/>
              <p:cNvSpPr>
                <a:spLocks noChangeAspect="1"/>
              </p:cNvSpPr>
              <p:nvPr/>
            </p:nvSpPr>
            <p:spPr bwMode="auto">
              <a:xfrm>
                <a:off x="4561" y="2156"/>
                <a:ext cx="8" cy="43"/>
              </a:xfrm>
              <a:custGeom>
                <a:avLst/>
                <a:gdLst>
                  <a:gd name="T0" fmla="*/ 0 w 8"/>
                  <a:gd name="T1" fmla="*/ 8 h 40"/>
                  <a:gd name="T2" fmla="*/ 0 w 8"/>
                  <a:gd name="T3" fmla="*/ 40 h 40"/>
                  <a:gd name="T4" fmla="*/ 8 w 8"/>
                  <a:gd name="T5" fmla="*/ 0 h 40"/>
                  <a:gd name="T6" fmla="*/ 0 w 8"/>
                  <a:gd name="T7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0">
                    <a:moveTo>
                      <a:pt x="0" y="8"/>
                    </a:moveTo>
                    <a:lnTo>
                      <a:pt x="0" y="40"/>
                    </a:lnTo>
                    <a:lnTo>
                      <a:pt x="8" y="0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01" name="Freeform 525" descr="25%"/>
              <p:cNvSpPr>
                <a:spLocks noChangeAspect="1"/>
              </p:cNvSpPr>
              <p:nvPr/>
            </p:nvSpPr>
            <p:spPr bwMode="auto">
              <a:xfrm>
                <a:off x="3811" y="1111"/>
                <a:ext cx="1230" cy="654"/>
              </a:xfrm>
              <a:custGeom>
                <a:avLst/>
                <a:gdLst>
                  <a:gd name="T0" fmla="*/ 95 w 1230"/>
                  <a:gd name="T1" fmla="*/ 80 h 654"/>
                  <a:gd name="T2" fmla="*/ 143 w 1230"/>
                  <a:gd name="T3" fmla="*/ 72 h 654"/>
                  <a:gd name="T4" fmla="*/ 215 w 1230"/>
                  <a:gd name="T5" fmla="*/ 72 h 654"/>
                  <a:gd name="T6" fmla="*/ 335 w 1230"/>
                  <a:gd name="T7" fmla="*/ 80 h 654"/>
                  <a:gd name="T8" fmla="*/ 375 w 1230"/>
                  <a:gd name="T9" fmla="*/ 112 h 654"/>
                  <a:gd name="T10" fmla="*/ 487 w 1230"/>
                  <a:gd name="T11" fmla="*/ 128 h 654"/>
                  <a:gd name="T12" fmla="*/ 463 w 1230"/>
                  <a:gd name="T13" fmla="*/ 96 h 654"/>
                  <a:gd name="T14" fmla="*/ 559 w 1230"/>
                  <a:gd name="T15" fmla="*/ 112 h 654"/>
                  <a:gd name="T16" fmla="*/ 631 w 1230"/>
                  <a:gd name="T17" fmla="*/ 104 h 654"/>
                  <a:gd name="T18" fmla="*/ 638 w 1230"/>
                  <a:gd name="T19" fmla="*/ 104 h 654"/>
                  <a:gd name="T20" fmla="*/ 654 w 1230"/>
                  <a:gd name="T21" fmla="*/ 96 h 654"/>
                  <a:gd name="T22" fmla="*/ 678 w 1230"/>
                  <a:gd name="T23" fmla="*/ 72 h 654"/>
                  <a:gd name="T24" fmla="*/ 662 w 1230"/>
                  <a:gd name="T25" fmla="*/ 0 h 654"/>
                  <a:gd name="T26" fmla="*/ 702 w 1230"/>
                  <a:gd name="T27" fmla="*/ 48 h 654"/>
                  <a:gd name="T28" fmla="*/ 718 w 1230"/>
                  <a:gd name="T29" fmla="*/ 72 h 654"/>
                  <a:gd name="T30" fmla="*/ 766 w 1230"/>
                  <a:gd name="T31" fmla="*/ 96 h 654"/>
                  <a:gd name="T32" fmla="*/ 798 w 1230"/>
                  <a:gd name="T33" fmla="*/ 88 h 654"/>
                  <a:gd name="T34" fmla="*/ 862 w 1230"/>
                  <a:gd name="T35" fmla="*/ 80 h 654"/>
                  <a:gd name="T36" fmla="*/ 862 w 1230"/>
                  <a:gd name="T37" fmla="*/ 128 h 654"/>
                  <a:gd name="T38" fmla="*/ 782 w 1230"/>
                  <a:gd name="T39" fmla="*/ 136 h 654"/>
                  <a:gd name="T40" fmla="*/ 750 w 1230"/>
                  <a:gd name="T41" fmla="*/ 176 h 654"/>
                  <a:gd name="T42" fmla="*/ 726 w 1230"/>
                  <a:gd name="T43" fmla="*/ 216 h 654"/>
                  <a:gd name="T44" fmla="*/ 702 w 1230"/>
                  <a:gd name="T45" fmla="*/ 240 h 654"/>
                  <a:gd name="T46" fmla="*/ 670 w 1230"/>
                  <a:gd name="T47" fmla="*/ 264 h 654"/>
                  <a:gd name="T48" fmla="*/ 702 w 1230"/>
                  <a:gd name="T49" fmla="*/ 359 h 654"/>
                  <a:gd name="T50" fmla="*/ 798 w 1230"/>
                  <a:gd name="T51" fmla="*/ 407 h 654"/>
                  <a:gd name="T52" fmla="*/ 862 w 1230"/>
                  <a:gd name="T53" fmla="*/ 463 h 654"/>
                  <a:gd name="T54" fmla="*/ 886 w 1230"/>
                  <a:gd name="T55" fmla="*/ 479 h 654"/>
                  <a:gd name="T56" fmla="*/ 934 w 1230"/>
                  <a:gd name="T57" fmla="*/ 375 h 654"/>
                  <a:gd name="T58" fmla="*/ 926 w 1230"/>
                  <a:gd name="T59" fmla="*/ 303 h 654"/>
                  <a:gd name="T60" fmla="*/ 918 w 1230"/>
                  <a:gd name="T61" fmla="*/ 256 h 654"/>
                  <a:gd name="T62" fmla="*/ 966 w 1230"/>
                  <a:gd name="T63" fmla="*/ 248 h 654"/>
                  <a:gd name="T64" fmla="*/ 1038 w 1230"/>
                  <a:gd name="T65" fmla="*/ 295 h 654"/>
                  <a:gd name="T66" fmla="*/ 1022 w 1230"/>
                  <a:gd name="T67" fmla="*/ 335 h 654"/>
                  <a:gd name="T68" fmla="*/ 1054 w 1230"/>
                  <a:gd name="T69" fmla="*/ 327 h 654"/>
                  <a:gd name="T70" fmla="*/ 1094 w 1230"/>
                  <a:gd name="T71" fmla="*/ 303 h 654"/>
                  <a:gd name="T72" fmla="*/ 1118 w 1230"/>
                  <a:gd name="T73" fmla="*/ 319 h 654"/>
                  <a:gd name="T74" fmla="*/ 1118 w 1230"/>
                  <a:gd name="T75" fmla="*/ 343 h 654"/>
                  <a:gd name="T76" fmla="*/ 1158 w 1230"/>
                  <a:gd name="T77" fmla="*/ 359 h 654"/>
                  <a:gd name="T78" fmla="*/ 1166 w 1230"/>
                  <a:gd name="T79" fmla="*/ 383 h 654"/>
                  <a:gd name="T80" fmla="*/ 1158 w 1230"/>
                  <a:gd name="T81" fmla="*/ 431 h 654"/>
                  <a:gd name="T82" fmla="*/ 1230 w 1230"/>
                  <a:gd name="T83" fmla="*/ 431 h 654"/>
                  <a:gd name="T84" fmla="*/ 1174 w 1230"/>
                  <a:gd name="T85" fmla="*/ 503 h 654"/>
                  <a:gd name="T86" fmla="*/ 1046 w 1230"/>
                  <a:gd name="T87" fmla="*/ 535 h 654"/>
                  <a:gd name="T88" fmla="*/ 1102 w 1230"/>
                  <a:gd name="T89" fmla="*/ 551 h 654"/>
                  <a:gd name="T90" fmla="*/ 1166 w 1230"/>
                  <a:gd name="T91" fmla="*/ 567 h 654"/>
                  <a:gd name="T92" fmla="*/ 1110 w 1230"/>
                  <a:gd name="T93" fmla="*/ 606 h 654"/>
                  <a:gd name="T94" fmla="*/ 1102 w 1230"/>
                  <a:gd name="T95" fmla="*/ 590 h 654"/>
                  <a:gd name="T96" fmla="*/ 1062 w 1230"/>
                  <a:gd name="T97" fmla="*/ 567 h 654"/>
                  <a:gd name="T98" fmla="*/ 894 w 1230"/>
                  <a:gd name="T99" fmla="*/ 630 h 654"/>
                  <a:gd name="T100" fmla="*/ 830 w 1230"/>
                  <a:gd name="T101" fmla="*/ 654 h 654"/>
                  <a:gd name="T102" fmla="*/ 862 w 1230"/>
                  <a:gd name="T103" fmla="*/ 590 h 654"/>
                  <a:gd name="T104" fmla="*/ 814 w 1230"/>
                  <a:gd name="T105" fmla="*/ 575 h 654"/>
                  <a:gd name="T106" fmla="*/ 782 w 1230"/>
                  <a:gd name="T107" fmla="*/ 535 h 654"/>
                  <a:gd name="T108" fmla="*/ 662 w 1230"/>
                  <a:gd name="T109" fmla="*/ 519 h 654"/>
                  <a:gd name="T110" fmla="*/ 239 w 1230"/>
                  <a:gd name="T111" fmla="*/ 511 h 654"/>
                  <a:gd name="T112" fmla="*/ 191 w 1230"/>
                  <a:gd name="T113" fmla="*/ 455 h 654"/>
                  <a:gd name="T114" fmla="*/ 159 w 1230"/>
                  <a:gd name="T115" fmla="*/ 383 h 654"/>
                  <a:gd name="T116" fmla="*/ 39 w 1230"/>
                  <a:gd name="T117" fmla="*/ 30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0" h="654">
                    <a:moveTo>
                      <a:pt x="0" y="295"/>
                    </a:moveTo>
                    <a:lnTo>
                      <a:pt x="0" y="64"/>
                    </a:lnTo>
                    <a:lnTo>
                      <a:pt x="103" y="88"/>
                    </a:lnTo>
                    <a:lnTo>
                      <a:pt x="95" y="80"/>
                    </a:lnTo>
                    <a:lnTo>
                      <a:pt x="103" y="72"/>
                    </a:lnTo>
                    <a:lnTo>
                      <a:pt x="159" y="48"/>
                    </a:lnTo>
                    <a:lnTo>
                      <a:pt x="119" y="80"/>
                    </a:lnTo>
                    <a:lnTo>
                      <a:pt x="143" y="72"/>
                    </a:lnTo>
                    <a:lnTo>
                      <a:pt x="143" y="80"/>
                    </a:lnTo>
                    <a:lnTo>
                      <a:pt x="191" y="48"/>
                    </a:lnTo>
                    <a:lnTo>
                      <a:pt x="183" y="32"/>
                    </a:lnTo>
                    <a:lnTo>
                      <a:pt x="215" y="72"/>
                    </a:lnTo>
                    <a:lnTo>
                      <a:pt x="247" y="48"/>
                    </a:lnTo>
                    <a:lnTo>
                      <a:pt x="239" y="72"/>
                    </a:lnTo>
                    <a:lnTo>
                      <a:pt x="271" y="56"/>
                    </a:lnTo>
                    <a:lnTo>
                      <a:pt x="335" y="80"/>
                    </a:lnTo>
                    <a:lnTo>
                      <a:pt x="367" y="80"/>
                    </a:lnTo>
                    <a:lnTo>
                      <a:pt x="391" y="96"/>
                    </a:lnTo>
                    <a:lnTo>
                      <a:pt x="367" y="104"/>
                    </a:lnTo>
                    <a:lnTo>
                      <a:pt x="375" y="112"/>
                    </a:lnTo>
                    <a:lnTo>
                      <a:pt x="447" y="104"/>
                    </a:lnTo>
                    <a:lnTo>
                      <a:pt x="471" y="128"/>
                    </a:lnTo>
                    <a:lnTo>
                      <a:pt x="479" y="136"/>
                    </a:lnTo>
                    <a:lnTo>
                      <a:pt x="487" y="128"/>
                    </a:lnTo>
                    <a:lnTo>
                      <a:pt x="471" y="112"/>
                    </a:lnTo>
                    <a:lnTo>
                      <a:pt x="503" y="88"/>
                    </a:lnTo>
                    <a:lnTo>
                      <a:pt x="471" y="96"/>
                    </a:lnTo>
                    <a:lnTo>
                      <a:pt x="463" y="96"/>
                    </a:lnTo>
                    <a:lnTo>
                      <a:pt x="503" y="80"/>
                    </a:lnTo>
                    <a:lnTo>
                      <a:pt x="519" y="96"/>
                    </a:lnTo>
                    <a:lnTo>
                      <a:pt x="551" y="96"/>
                    </a:lnTo>
                    <a:lnTo>
                      <a:pt x="559" y="112"/>
                    </a:lnTo>
                    <a:lnTo>
                      <a:pt x="615" y="112"/>
                    </a:lnTo>
                    <a:lnTo>
                      <a:pt x="615" y="96"/>
                    </a:lnTo>
                    <a:lnTo>
                      <a:pt x="631" y="120"/>
                    </a:lnTo>
                    <a:lnTo>
                      <a:pt x="631" y="104"/>
                    </a:lnTo>
                    <a:lnTo>
                      <a:pt x="623" y="112"/>
                    </a:lnTo>
                    <a:lnTo>
                      <a:pt x="615" y="96"/>
                    </a:lnTo>
                    <a:lnTo>
                      <a:pt x="631" y="96"/>
                    </a:lnTo>
                    <a:lnTo>
                      <a:pt x="638" y="104"/>
                    </a:lnTo>
                    <a:lnTo>
                      <a:pt x="646" y="96"/>
                    </a:lnTo>
                    <a:lnTo>
                      <a:pt x="646" y="120"/>
                    </a:lnTo>
                    <a:lnTo>
                      <a:pt x="654" y="128"/>
                    </a:lnTo>
                    <a:lnTo>
                      <a:pt x="654" y="96"/>
                    </a:lnTo>
                    <a:lnTo>
                      <a:pt x="678" y="88"/>
                    </a:lnTo>
                    <a:lnTo>
                      <a:pt x="678" y="80"/>
                    </a:lnTo>
                    <a:lnTo>
                      <a:pt x="662" y="88"/>
                    </a:lnTo>
                    <a:lnTo>
                      <a:pt x="678" y="72"/>
                    </a:lnTo>
                    <a:lnTo>
                      <a:pt x="638" y="48"/>
                    </a:lnTo>
                    <a:lnTo>
                      <a:pt x="646" y="16"/>
                    </a:lnTo>
                    <a:lnTo>
                      <a:pt x="654" y="16"/>
                    </a:lnTo>
                    <a:lnTo>
                      <a:pt x="662" y="0"/>
                    </a:lnTo>
                    <a:lnTo>
                      <a:pt x="702" y="16"/>
                    </a:lnTo>
                    <a:lnTo>
                      <a:pt x="702" y="24"/>
                    </a:lnTo>
                    <a:lnTo>
                      <a:pt x="718" y="48"/>
                    </a:lnTo>
                    <a:lnTo>
                      <a:pt x="702" y="48"/>
                    </a:lnTo>
                    <a:lnTo>
                      <a:pt x="710" y="56"/>
                    </a:lnTo>
                    <a:lnTo>
                      <a:pt x="702" y="64"/>
                    </a:lnTo>
                    <a:lnTo>
                      <a:pt x="726" y="72"/>
                    </a:lnTo>
                    <a:lnTo>
                      <a:pt x="718" y="72"/>
                    </a:lnTo>
                    <a:lnTo>
                      <a:pt x="734" y="96"/>
                    </a:lnTo>
                    <a:lnTo>
                      <a:pt x="742" y="72"/>
                    </a:lnTo>
                    <a:lnTo>
                      <a:pt x="766" y="80"/>
                    </a:lnTo>
                    <a:lnTo>
                      <a:pt x="766" y="96"/>
                    </a:lnTo>
                    <a:lnTo>
                      <a:pt x="758" y="104"/>
                    </a:lnTo>
                    <a:lnTo>
                      <a:pt x="774" y="128"/>
                    </a:lnTo>
                    <a:lnTo>
                      <a:pt x="782" y="120"/>
                    </a:lnTo>
                    <a:lnTo>
                      <a:pt x="798" y="88"/>
                    </a:lnTo>
                    <a:lnTo>
                      <a:pt x="814" y="80"/>
                    </a:lnTo>
                    <a:lnTo>
                      <a:pt x="806" y="56"/>
                    </a:lnTo>
                    <a:lnTo>
                      <a:pt x="846" y="64"/>
                    </a:lnTo>
                    <a:lnTo>
                      <a:pt x="862" y="80"/>
                    </a:lnTo>
                    <a:lnTo>
                      <a:pt x="854" y="80"/>
                    </a:lnTo>
                    <a:lnTo>
                      <a:pt x="870" y="88"/>
                    </a:lnTo>
                    <a:lnTo>
                      <a:pt x="846" y="96"/>
                    </a:lnTo>
                    <a:lnTo>
                      <a:pt x="862" y="128"/>
                    </a:lnTo>
                    <a:lnTo>
                      <a:pt x="830" y="144"/>
                    </a:lnTo>
                    <a:lnTo>
                      <a:pt x="822" y="136"/>
                    </a:lnTo>
                    <a:lnTo>
                      <a:pt x="830" y="144"/>
                    </a:lnTo>
                    <a:lnTo>
                      <a:pt x="782" y="136"/>
                    </a:lnTo>
                    <a:lnTo>
                      <a:pt x="790" y="152"/>
                    </a:lnTo>
                    <a:lnTo>
                      <a:pt x="782" y="176"/>
                    </a:lnTo>
                    <a:lnTo>
                      <a:pt x="734" y="160"/>
                    </a:lnTo>
                    <a:lnTo>
                      <a:pt x="750" y="176"/>
                    </a:lnTo>
                    <a:lnTo>
                      <a:pt x="782" y="176"/>
                    </a:lnTo>
                    <a:lnTo>
                      <a:pt x="758" y="200"/>
                    </a:lnTo>
                    <a:lnTo>
                      <a:pt x="742" y="200"/>
                    </a:lnTo>
                    <a:lnTo>
                      <a:pt x="726" y="216"/>
                    </a:lnTo>
                    <a:lnTo>
                      <a:pt x="694" y="200"/>
                    </a:lnTo>
                    <a:lnTo>
                      <a:pt x="726" y="216"/>
                    </a:lnTo>
                    <a:lnTo>
                      <a:pt x="726" y="232"/>
                    </a:lnTo>
                    <a:lnTo>
                      <a:pt x="702" y="240"/>
                    </a:lnTo>
                    <a:lnTo>
                      <a:pt x="710" y="240"/>
                    </a:lnTo>
                    <a:lnTo>
                      <a:pt x="702" y="240"/>
                    </a:lnTo>
                    <a:lnTo>
                      <a:pt x="702" y="248"/>
                    </a:lnTo>
                    <a:lnTo>
                      <a:pt x="670" y="264"/>
                    </a:lnTo>
                    <a:lnTo>
                      <a:pt x="662" y="319"/>
                    </a:lnTo>
                    <a:lnTo>
                      <a:pt x="670" y="327"/>
                    </a:lnTo>
                    <a:lnTo>
                      <a:pt x="694" y="319"/>
                    </a:lnTo>
                    <a:lnTo>
                      <a:pt x="702" y="359"/>
                    </a:lnTo>
                    <a:lnTo>
                      <a:pt x="718" y="359"/>
                    </a:lnTo>
                    <a:lnTo>
                      <a:pt x="750" y="367"/>
                    </a:lnTo>
                    <a:lnTo>
                      <a:pt x="806" y="399"/>
                    </a:lnTo>
                    <a:lnTo>
                      <a:pt x="798" y="407"/>
                    </a:lnTo>
                    <a:lnTo>
                      <a:pt x="806" y="399"/>
                    </a:lnTo>
                    <a:lnTo>
                      <a:pt x="854" y="407"/>
                    </a:lnTo>
                    <a:lnTo>
                      <a:pt x="854" y="447"/>
                    </a:lnTo>
                    <a:lnTo>
                      <a:pt x="862" y="463"/>
                    </a:lnTo>
                    <a:lnTo>
                      <a:pt x="854" y="471"/>
                    </a:lnTo>
                    <a:lnTo>
                      <a:pt x="870" y="479"/>
                    </a:lnTo>
                    <a:lnTo>
                      <a:pt x="870" y="487"/>
                    </a:lnTo>
                    <a:lnTo>
                      <a:pt x="886" y="479"/>
                    </a:lnTo>
                    <a:lnTo>
                      <a:pt x="910" y="463"/>
                    </a:lnTo>
                    <a:lnTo>
                      <a:pt x="902" y="455"/>
                    </a:lnTo>
                    <a:lnTo>
                      <a:pt x="886" y="415"/>
                    </a:lnTo>
                    <a:lnTo>
                      <a:pt x="934" y="375"/>
                    </a:lnTo>
                    <a:lnTo>
                      <a:pt x="926" y="375"/>
                    </a:lnTo>
                    <a:lnTo>
                      <a:pt x="918" y="335"/>
                    </a:lnTo>
                    <a:lnTo>
                      <a:pt x="902" y="319"/>
                    </a:lnTo>
                    <a:lnTo>
                      <a:pt x="926" y="303"/>
                    </a:lnTo>
                    <a:lnTo>
                      <a:pt x="918" y="295"/>
                    </a:lnTo>
                    <a:lnTo>
                      <a:pt x="918" y="279"/>
                    </a:lnTo>
                    <a:lnTo>
                      <a:pt x="910" y="279"/>
                    </a:lnTo>
                    <a:lnTo>
                      <a:pt x="918" y="256"/>
                    </a:lnTo>
                    <a:lnTo>
                      <a:pt x="910" y="248"/>
                    </a:lnTo>
                    <a:lnTo>
                      <a:pt x="910" y="240"/>
                    </a:lnTo>
                    <a:lnTo>
                      <a:pt x="950" y="248"/>
                    </a:lnTo>
                    <a:lnTo>
                      <a:pt x="966" y="248"/>
                    </a:lnTo>
                    <a:lnTo>
                      <a:pt x="1006" y="256"/>
                    </a:lnTo>
                    <a:lnTo>
                      <a:pt x="1006" y="271"/>
                    </a:lnTo>
                    <a:lnTo>
                      <a:pt x="1030" y="271"/>
                    </a:lnTo>
                    <a:lnTo>
                      <a:pt x="1038" y="295"/>
                    </a:lnTo>
                    <a:lnTo>
                      <a:pt x="1014" y="295"/>
                    </a:lnTo>
                    <a:lnTo>
                      <a:pt x="1030" y="303"/>
                    </a:lnTo>
                    <a:lnTo>
                      <a:pt x="1038" y="311"/>
                    </a:lnTo>
                    <a:lnTo>
                      <a:pt x="1022" y="335"/>
                    </a:lnTo>
                    <a:lnTo>
                      <a:pt x="1054" y="319"/>
                    </a:lnTo>
                    <a:lnTo>
                      <a:pt x="1054" y="335"/>
                    </a:lnTo>
                    <a:lnTo>
                      <a:pt x="1038" y="351"/>
                    </a:lnTo>
                    <a:lnTo>
                      <a:pt x="1054" y="327"/>
                    </a:lnTo>
                    <a:lnTo>
                      <a:pt x="1062" y="343"/>
                    </a:lnTo>
                    <a:lnTo>
                      <a:pt x="1078" y="319"/>
                    </a:lnTo>
                    <a:lnTo>
                      <a:pt x="1086" y="335"/>
                    </a:lnTo>
                    <a:lnTo>
                      <a:pt x="1094" y="303"/>
                    </a:lnTo>
                    <a:lnTo>
                      <a:pt x="1102" y="295"/>
                    </a:lnTo>
                    <a:lnTo>
                      <a:pt x="1118" y="311"/>
                    </a:lnTo>
                    <a:lnTo>
                      <a:pt x="1110" y="319"/>
                    </a:lnTo>
                    <a:lnTo>
                      <a:pt x="1118" y="319"/>
                    </a:lnTo>
                    <a:lnTo>
                      <a:pt x="1126" y="327"/>
                    </a:lnTo>
                    <a:lnTo>
                      <a:pt x="1118" y="327"/>
                    </a:lnTo>
                    <a:lnTo>
                      <a:pt x="1134" y="335"/>
                    </a:lnTo>
                    <a:lnTo>
                      <a:pt x="1118" y="343"/>
                    </a:lnTo>
                    <a:lnTo>
                      <a:pt x="1134" y="335"/>
                    </a:lnTo>
                    <a:lnTo>
                      <a:pt x="1150" y="351"/>
                    </a:lnTo>
                    <a:lnTo>
                      <a:pt x="1134" y="351"/>
                    </a:lnTo>
                    <a:lnTo>
                      <a:pt x="1158" y="359"/>
                    </a:lnTo>
                    <a:lnTo>
                      <a:pt x="1126" y="367"/>
                    </a:lnTo>
                    <a:lnTo>
                      <a:pt x="1150" y="367"/>
                    </a:lnTo>
                    <a:lnTo>
                      <a:pt x="1150" y="375"/>
                    </a:lnTo>
                    <a:lnTo>
                      <a:pt x="1166" y="383"/>
                    </a:lnTo>
                    <a:lnTo>
                      <a:pt x="1182" y="407"/>
                    </a:lnTo>
                    <a:lnTo>
                      <a:pt x="1190" y="399"/>
                    </a:lnTo>
                    <a:lnTo>
                      <a:pt x="1206" y="415"/>
                    </a:lnTo>
                    <a:lnTo>
                      <a:pt x="1158" y="431"/>
                    </a:lnTo>
                    <a:lnTo>
                      <a:pt x="1166" y="439"/>
                    </a:lnTo>
                    <a:lnTo>
                      <a:pt x="1214" y="423"/>
                    </a:lnTo>
                    <a:lnTo>
                      <a:pt x="1214" y="439"/>
                    </a:lnTo>
                    <a:lnTo>
                      <a:pt x="1230" y="431"/>
                    </a:lnTo>
                    <a:lnTo>
                      <a:pt x="1230" y="439"/>
                    </a:lnTo>
                    <a:lnTo>
                      <a:pt x="1222" y="439"/>
                    </a:lnTo>
                    <a:lnTo>
                      <a:pt x="1230" y="463"/>
                    </a:lnTo>
                    <a:lnTo>
                      <a:pt x="1174" y="503"/>
                    </a:lnTo>
                    <a:lnTo>
                      <a:pt x="1078" y="503"/>
                    </a:lnTo>
                    <a:lnTo>
                      <a:pt x="1046" y="535"/>
                    </a:lnTo>
                    <a:lnTo>
                      <a:pt x="1014" y="567"/>
                    </a:lnTo>
                    <a:lnTo>
                      <a:pt x="1046" y="535"/>
                    </a:lnTo>
                    <a:lnTo>
                      <a:pt x="1094" y="519"/>
                    </a:lnTo>
                    <a:lnTo>
                      <a:pt x="1110" y="535"/>
                    </a:lnTo>
                    <a:lnTo>
                      <a:pt x="1078" y="543"/>
                    </a:lnTo>
                    <a:lnTo>
                      <a:pt x="1102" y="551"/>
                    </a:lnTo>
                    <a:lnTo>
                      <a:pt x="1094" y="559"/>
                    </a:lnTo>
                    <a:lnTo>
                      <a:pt x="1110" y="582"/>
                    </a:lnTo>
                    <a:lnTo>
                      <a:pt x="1158" y="590"/>
                    </a:lnTo>
                    <a:lnTo>
                      <a:pt x="1166" y="567"/>
                    </a:lnTo>
                    <a:lnTo>
                      <a:pt x="1166" y="582"/>
                    </a:lnTo>
                    <a:lnTo>
                      <a:pt x="1174" y="582"/>
                    </a:lnTo>
                    <a:lnTo>
                      <a:pt x="1158" y="590"/>
                    </a:lnTo>
                    <a:lnTo>
                      <a:pt x="1110" y="606"/>
                    </a:lnTo>
                    <a:lnTo>
                      <a:pt x="1094" y="630"/>
                    </a:lnTo>
                    <a:lnTo>
                      <a:pt x="1086" y="606"/>
                    </a:lnTo>
                    <a:lnTo>
                      <a:pt x="1118" y="590"/>
                    </a:lnTo>
                    <a:lnTo>
                      <a:pt x="1102" y="590"/>
                    </a:lnTo>
                    <a:lnTo>
                      <a:pt x="1102" y="582"/>
                    </a:lnTo>
                    <a:lnTo>
                      <a:pt x="1070" y="590"/>
                    </a:lnTo>
                    <a:lnTo>
                      <a:pt x="1062" y="590"/>
                    </a:lnTo>
                    <a:lnTo>
                      <a:pt x="1062" y="567"/>
                    </a:lnTo>
                    <a:lnTo>
                      <a:pt x="1038" y="559"/>
                    </a:lnTo>
                    <a:lnTo>
                      <a:pt x="1022" y="590"/>
                    </a:lnTo>
                    <a:lnTo>
                      <a:pt x="942" y="606"/>
                    </a:lnTo>
                    <a:lnTo>
                      <a:pt x="894" y="630"/>
                    </a:lnTo>
                    <a:lnTo>
                      <a:pt x="886" y="638"/>
                    </a:lnTo>
                    <a:lnTo>
                      <a:pt x="894" y="638"/>
                    </a:lnTo>
                    <a:lnTo>
                      <a:pt x="902" y="646"/>
                    </a:lnTo>
                    <a:lnTo>
                      <a:pt x="830" y="654"/>
                    </a:lnTo>
                    <a:lnTo>
                      <a:pt x="846" y="646"/>
                    </a:lnTo>
                    <a:lnTo>
                      <a:pt x="846" y="638"/>
                    </a:lnTo>
                    <a:lnTo>
                      <a:pt x="862" y="630"/>
                    </a:lnTo>
                    <a:lnTo>
                      <a:pt x="862" y="590"/>
                    </a:lnTo>
                    <a:lnTo>
                      <a:pt x="870" y="606"/>
                    </a:lnTo>
                    <a:lnTo>
                      <a:pt x="886" y="598"/>
                    </a:lnTo>
                    <a:lnTo>
                      <a:pt x="870" y="582"/>
                    </a:lnTo>
                    <a:lnTo>
                      <a:pt x="814" y="575"/>
                    </a:lnTo>
                    <a:lnTo>
                      <a:pt x="806" y="543"/>
                    </a:lnTo>
                    <a:lnTo>
                      <a:pt x="798" y="543"/>
                    </a:lnTo>
                    <a:lnTo>
                      <a:pt x="790" y="535"/>
                    </a:lnTo>
                    <a:lnTo>
                      <a:pt x="782" y="535"/>
                    </a:lnTo>
                    <a:lnTo>
                      <a:pt x="766" y="527"/>
                    </a:lnTo>
                    <a:lnTo>
                      <a:pt x="742" y="543"/>
                    </a:lnTo>
                    <a:lnTo>
                      <a:pt x="670" y="535"/>
                    </a:lnTo>
                    <a:lnTo>
                      <a:pt x="662" y="519"/>
                    </a:lnTo>
                    <a:lnTo>
                      <a:pt x="662" y="527"/>
                    </a:lnTo>
                    <a:lnTo>
                      <a:pt x="263" y="527"/>
                    </a:lnTo>
                    <a:lnTo>
                      <a:pt x="263" y="511"/>
                    </a:lnTo>
                    <a:lnTo>
                      <a:pt x="239" y="511"/>
                    </a:lnTo>
                    <a:lnTo>
                      <a:pt x="239" y="495"/>
                    </a:lnTo>
                    <a:lnTo>
                      <a:pt x="191" y="479"/>
                    </a:lnTo>
                    <a:lnTo>
                      <a:pt x="199" y="479"/>
                    </a:lnTo>
                    <a:lnTo>
                      <a:pt x="191" y="455"/>
                    </a:lnTo>
                    <a:lnTo>
                      <a:pt x="175" y="455"/>
                    </a:lnTo>
                    <a:lnTo>
                      <a:pt x="151" y="423"/>
                    </a:lnTo>
                    <a:lnTo>
                      <a:pt x="159" y="407"/>
                    </a:lnTo>
                    <a:lnTo>
                      <a:pt x="159" y="383"/>
                    </a:lnTo>
                    <a:lnTo>
                      <a:pt x="135" y="367"/>
                    </a:lnTo>
                    <a:lnTo>
                      <a:pt x="71" y="303"/>
                    </a:lnTo>
                    <a:lnTo>
                      <a:pt x="47" y="319"/>
                    </a:lnTo>
                    <a:lnTo>
                      <a:pt x="39" y="303"/>
                    </a:lnTo>
                    <a:lnTo>
                      <a:pt x="23" y="295"/>
                    </a:lnTo>
                    <a:lnTo>
                      <a:pt x="0" y="295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02" name="Freeform 526" descr="25%"/>
              <p:cNvSpPr>
                <a:spLocks noChangeAspect="1"/>
              </p:cNvSpPr>
              <p:nvPr/>
            </p:nvSpPr>
            <p:spPr bwMode="auto">
              <a:xfrm>
                <a:off x="3811" y="1111"/>
                <a:ext cx="1230" cy="654"/>
              </a:xfrm>
              <a:custGeom>
                <a:avLst/>
                <a:gdLst>
                  <a:gd name="T0" fmla="*/ 95 w 1230"/>
                  <a:gd name="T1" fmla="*/ 80 h 654"/>
                  <a:gd name="T2" fmla="*/ 143 w 1230"/>
                  <a:gd name="T3" fmla="*/ 72 h 654"/>
                  <a:gd name="T4" fmla="*/ 215 w 1230"/>
                  <a:gd name="T5" fmla="*/ 72 h 654"/>
                  <a:gd name="T6" fmla="*/ 335 w 1230"/>
                  <a:gd name="T7" fmla="*/ 80 h 654"/>
                  <a:gd name="T8" fmla="*/ 375 w 1230"/>
                  <a:gd name="T9" fmla="*/ 112 h 654"/>
                  <a:gd name="T10" fmla="*/ 487 w 1230"/>
                  <a:gd name="T11" fmla="*/ 128 h 654"/>
                  <a:gd name="T12" fmla="*/ 463 w 1230"/>
                  <a:gd name="T13" fmla="*/ 96 h 654"/>
                  <a:gd name="T14" fmla="*/ 559 w 1230"/>
                  <a:gd name="T15" fmla="*/ 112 h 654"/>
                  <a:gd name="T16" fmla="*/ 631 w 1230"/>
                  <a:gd name="T17" fmla="*/ 104 h 654"/>
                  <a:gd name="T18" fmla="*/ 638 w 1230"/>
                  <a:gd name="T19" fmla="*/ 104 h 654"/>
                  <a:gd name="T20" fmla="*/ 654 w 1230"/>
                  <a:gd name="T21" fmla="*/ 96 h 654"/>
                  <a:gd name="T22" fmla="*/ 678 w 1230"/>
                  <a:gd name="T23" fmla="*/ 72 h 654"/>
                  <a:gd name="T24" fmla="*/ 662 w 1230"/>
                  <a:gd name="T25" fmla="*/ 0 h 654"/>
                  <a:gd name="T26" fmla="*/ 702 w 1230"/>
                  <a:gd name="T27" fmla="*/ 48 h 654"/>
                  <a:gd name="T28" fmla="*/ 718 w 1230"/>
                  <a:gd name="T29" fmla="*/ 72 h 654"/>
                  <a:gd name="T30" fmla="*/ 766 w 1230"/>
                  <a:gd name="T31" fmla="*/ 96 h 654"/>
                  <a:gd name="T32" fmla="*/ 798 w 1230"/>
                  <a:gd name="T33" fmla="*/ 88 h 654"/>
                  <a:gd name="T34" fmla="*/ 862 w 1230"/>
                  <a:gd name="T35" fmla="*/ 80 h 654"/>
                  <a:gd name="T36" fmla="*/ 862 w 1230"/>
                  <a:gd name="T37" fmla="*/ 128 h 654"/>
                  <a:gd name="T38" fmla="*/ 782 w 1230"/>
                  <a:gd name="T39" fmla="*/ 136 h 654"/>
                  <a:gd name="T40" fmla="*/ 750 w 1230"/>
                  <a:gd name="T41" fmla="*/ 176 h 654"/>
                  <a:gd name="T42" fmla="*/ 726 w 1230"/>
                  <a:gd name="T43" fmla="*/ 216 h 654"/>
                  <a:gd name="T44" fmla="*/ 702 w 1230"/>
                  <a:gd name="T45" fmla="*/ 240 h 654"/>
                  <a:gd name="T46" fmla="*/ 670 w 1230"/>
                  <a:gd name="T47" fmla="*/ 264 h 654"/>
                  <a:gd name="T48" fmla="*/ 702 w 1230"/>
                  <a:gd name="T49" fmla="*/ 359 h 654"/>
                  <a:gd name="T50" fmla="*/ 798 w 1230"/>
                  <a:gd name="T51" fmla="*/ 407 h 654"/>
                  <a:gd name="T52" fmla="*/ 862 w 1230"/>
                  <a:gd name="T53" fmla="*/ 463 h 654"/>
                  <a:gd name="T54" fmla="*/ 886 w 1230"/>
                  <a:gd name="T55" fmla="*/ 479 h 654"/>
                  <a:gd name="T56" fmla="*/ 934 w 1230"/>
                  <a:gd name="T57" fmla="*/ 375 h 654"/>
                  <a:gd name="T58" fmla="*/ 926 w 1230"/>
                  <a:gd name="T59" fmla="*/ 303 h 654"/>
                  <a:gd name="T60" fmla="*/ 918 w 1230"/>
                  <a:gd name="T61" fmla="*/ 256 h 654"/>
                  <a:gd name="T62" fmla="*/ 966 w 1230"/>
                  <a:gd name="T63" fmla="*/ 248 h 654"/>
                  <a:gd name="T64" fmla="*/ 1038 w 1230"/>
                  <a:gd name="T65" fmla="*/ 295 h 654"/>
                  <a:gd name="T66" fmla="*/ 1022 w 1230"/>
                  <a:gd name="T67" fmla="*/ 335 h 654"/>
                  <a:gd name="T68" fmla="*/ 1054 w 1230"/>
                  <a:gd name="T69" fmla="*/ 327 h 654"/>
                  <a:gd name="T70" fmla="*/ 1094 w 1230"/>
                  <a:gd name="T71" fmla="*/ 303 h 654"/>
                  <a:gd name="T72" fmla="*/ 1118 w 1230"/>
                  <a:gd name="T73" fmla="*/ 319 h 654"/>
                  <a:gd name="T74" fmla="*/ 1118 w 1230"/>
                  <a:gd name="T75" fmla="*/ 343 h 654"/>
                  <a:gd name="T76" fmla="*/ 1158 w 1230"/>
                  <a:gd name="T77" fmla="*/ 359 h 654"/>
                  <a:gd name="T78" fmla="*/ 1166 w 1230"/>
                  <a:gd name="T79" fmla="*/ 383 h 654"/>
                  <a:gd name="T80" fmla="*/ 1158 w 1230"/>
                  <a:gd name="T81" fmla="*/ 431 h 654"/>
                  <a:gd name="T82" fmla="*/ 1230 w 1230"/>
                  <a:gd name="T83" fmla="*/ 431 h 654"/>
                  <a:gd name="T84" fmla="*/ 1174 w 1230"/>
                  <a:gd name="T85" fmla="*/ 503 h 654"/>
                  <a:gd name="T86" fmla="*/ 1046 w 1230"/>
                  <a:gd name="T87" fmla="*/ 535 h 654"/>
                  <a:gd name="T88" fmla="*/ 1102 w 1230"/>
                  <a:gd name="T89" fmla="*/ 551 h 654"/>
                  <a:gd name="T90" fmla="*/ 1166 w 1230"/>
                  <a:gd name="T91" fmla="*/ 567 h 654"/>
                  <a:gd name="T92" fmla="*/ 1110 w 1230"/>
                  <a:gd name="T93" fmla="*/ 606 h 654"/>
                  <a:gd name="T94" fmla="*/ 1102 w 1230"/>
                  <a:gd name="T95" fmla="*/ 590 h 654"/>
                  <a:gd name="T96" fmla="*/ 1062 w 1230"/>
                  <a:gd name="T97" fmla="*/ 567 h 654"/>
                  <a:gd name="T98" fmla="*/ 894 w 1230"/>
                  <a:gd name="T99" fmla="*/ 630 h 654"/>
                  <a:gd name="T100" fmla="*/ 830 w 1230"/>
                  <a:gd name="T101" fmla="*/ 654 h 654"/>
                  <a:gd name="T102" fmla="*/ 862 w 1230"/>
                  <a:gd name="T103" fmla="*/ 590 h 654"/>
                  <a:gd name="T104" fmla="*/ 814 w 1230"/>
                  <a:gd name="T105" fmla="*/ 575 h 654"/>
                  <a:gd name="T106" fmla="*/ 782 w 1230"/>
                  <a:gd name="T107" fmla="*/ 535 h 654"/>
                  <a:gd name="T108" fmla="*/ 662 w 1230"/>
                  <a:gd name="T109" fmla="*/ 519 h 654"/>
                  <a:gd name="T110" fmla="*/ 239 w 1230"/>
                  <a:gd name="T111" fmla="*/ 511 h 654"/>
                  <a:gd name="T112" fmla="*/ 191 w 1230"/>
                  <a:gd name="T113" fmla="*/ 455 h 654"/>
                  <a:gd name="T114" fmla="*/ 159 w 1230"/>
                  <a:gd name="T115" fmla="*/ 383 h 654"/>
                  <a:gd name="T116" fmla="*/ 39 w 1230"/>
                  <a:gd name="T117" fmla="*/ 303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0" h="654">
                    <a:moveTo>
                      <a:pt x="0" y="295"/>
                    </a:moveTo>
                    <a:lnTo>
                      <a:pt x="0" y="64"/>
                    </a:lnTo>
                    <a:lnTo>
                      <a:pt x="103" y="88"/>
                    </a:lnTo>
                    <a:lnTo>
                      <a:pt x="95" y="80"/>
                    </a:lnTo>
                    <a:lnTo>
                      <a:pt x="103" y="72"/>
                    </a:lnTo>
                    <a:lnTo>
                      <a:pt x="159" y="48"/>
                    </a:lnTo>
                    <a:lnTo>
                      <a:pt x="119" y="80"/>
                    </a:lnTo>
                    <a:lnTo>
                      <a:pt x="143" y="72"/>
                    </a:lnTo>
                    <a:lnTo>
                      <a:pt x="143" y="80"/>
                    </a:lnTo>
                    <a:lnTo>
                      <a:pt x="191" y="48"/>
                    </a:lnTo>
                    <a:lnTo>
                      <a:pt x="183" y="32"/>
                    </a:lnTo>
                    <a:lnTo>
                      <a:pt x="215" y="72"/>
                    </a:lnTo>
                    <a:lnTo>
                      <a:pt x="247" y="48"/>
                    </a:lnTo>
                    <a:lnTo>
                      <a:pt x="239" y="72"/>
                    </a:lnTo>
                    <a:lnTo>
                      <a:pt x="271" y="56"/>
                    </a:lnTo>
                    <a:lnTo>
                      <a:pt x="335" y="80"/>
                    </a:lnTo>
                    <a:lnTo>
                      <a:pt x="367" y="80"/>
                    </a:lnTo>
                    <a:lnTo>
                      <a:pt x="391" y="96"/>
                    </a:lnTo>
                    <a:lnTo>
                      <a:pt x="367" y="104"/>
                    </a:lnTo>
                    <a:lnTo>
                      <a:pt x="375" y="112"/>
                    </a:lnTo>
                    <a:lnTo>
                      <a:pt x="447" y="104"/>
                    </a:lnTo>
                    <a:lnTo>
                      <a:pt x="471" y="128"/>
                    </a:lnTo>
                    <a:lnTo>
                      <a:pt x="479" y="136"/>
                    </a:lnTo>
                    <a:lnTo>
                      <a:pt x="487" y="128"/>
                    </a:lnTo>
                    <a:lnTo>
                      <a:pt x="471" y="112"/>
                    </a:lnTo>
                    <a:lnTo>
                      <a:pt x="503" y="88"/>
                    </a:lnTo>
                    <a:lnTo>
                      <a:pt x="471" y="96"/>
                    </a:lnTo>
                    <a:lnTo>
                      <a:pt x="463" y="96"/>
                    </a:lnTo>
                    <a:lnTo>
                      <a:pt x="503" y="80"/>
                    </a:lnTo>
                    <a:lnTo>
                      <a:pt x="519" y="96"/>
                    </a:lnTo>
                    <a:lnTo>
                      <a:pt x="551" y="96"/>
                    </a:lnTo>
                    <a:lnTo>
                      <a:pt x="559" y="112"/>
                    </a:lnTo>
                    <a:lnTo>
                      <a:pt x="615" y="112"/>
                    </a:lnTo>
                    <a:lnTo>
                      <a:pt x="615" y="96"/>
                    </a:lnTo>
                    <a:lnTo>
                      <a:pt x="631" y="120"/>
                    </a:lnTo>
                    <a:lnTo>
                      <a:pt x="631" y="104"/>
                    </a:lnTo>
                    <a:lnTo>
                      <a:pt x="623" y="112"/>
                    </a:lnTo>
                    <a:lnTo>
                      <a:pt x="615" y="96"/>
                    </a:lnTo>
                    <a:lnTo>
                      <a:pt x="631" y="96"/>
                    </a:lnTo>
                    <a:lnTo>
                      <a:pt x="638" y="104"/>
                    </a:lnTo>
                    <a:lnTo>
                      <a:pt x="646" y="96"/>
                    </a:lnTo>
                    <a:lnTo>
                      <a:pt x="646" y="120"/>
                    </a:lnTo>
                    <a:lnTo>
                      <a:pt x="654" y="128"/>
                    </a:lnTo>
                    <a:lnTo>
                      <a:pt x="654" y="96"/>
                    </a:lnTo>
                    <a:lnTo>
                      <a:pt x="678" y="88"/>
                    </a:lnTo>
                    <a:lnTo>
                      <a:pt x="678" y="80"/>
                    </a:lnTo>
                    <a:lnTo>
                      <a:pt x="662" y="88"/>
                    </a:lnTo>
                    <a:lnTo>
                      <a:pt x="678" y="72"/>
                    </a:lnTo>
                    <a:lnTo>
                      <a:pt x="638" y="48"/>
                    </a:lnTo>
                    <a:lnTo>
                      <a:pt x="646" y="16"/>
                    </a:lnTo>
                    <a:lnTo>
                      <a:pt x="654" y="16"/>
                    </a:lnTo>
                    <a:lnTo>
                      <a:pt x="662" y="0"/>
                    </a:lnTo>
                    <a:lnTo>
                      <a:pt x="702" y="16"/>
                    </a:lnTo>
                    <a:lnTo>
                      <a:pt x="702" y="24"/>
                    </a:lnTo>
                    <a:lnTo>
                      <a:pt x="718" y="48"/>
                    </a:lnTo>
                    <a:lnTo>
                      <a:pt x="702" y="48"/>
                    </a:lnTo>
                    <a:lnTo>
                      <a:pt x="710" y="56"/>
                    </a:lnTo>
                    <a:lnTo>
                      <a:pt x="702" y="64"/>
                    </a:lnTo>
                    <a:lnTo>
                      <a:pt x="726" y="72"/>
                    </a:lnTo>
                    <a:lnTo>
                      <a:pt x="718" y="72"/>
                    </a:lnTo>
                    <a:lnTo>
                      <a:pt x="734" y="96"/>
                    </a:lnTo>
                    <a:lnTo>
                      <a:pt x="742" y="72"/>
                    </a:lnTo>
                    <a:lnTo>
                      <a:pt x="766" y="80"/>
                    </a:lnTo>
                    <a:lnTo>
                      <a:pt x="766" y="96"/>
                    </a:lnTo>
                    <a:lnTo>
                      <a:pt x="758" y="104"/>
                    </a:lnTo>
                    <a:lnTo>
                      <a:pt x="774" y="128"/>
                    </a:lnTo>
                    <a:lnTo>
                      <a:pt x="782" y="120"/>
                    </a:lnTo>
                    <a:lnTo>
                      <a:pt x="798" y="88"/>
                    </a:lnTo>
                    <a:lnTo>
                      <a:pt x="814" y="80"/>
                    </a:lnTo>
                    <a:lnTo>
                      <a:pt x="806" y="56"/>
                    </a:lnTo>
                    <a:lnTo>
                      <a:pt x="846" y="64"/>
                    </a:lnTo>
                    <a:lnTo>
                      <a:pt x="862" y="80"/>
                    </a:lnTo>
                    <a:lnTo>
                      <a:pt x="854" y="80"/>
                    </a:lnTo>
                    <a:lnTo>
                      <a:pt x="870" y="88"/>
                    </a:lnTo>
                    <a:lnTo>
                      <a:pt x="846" y="96"/>
                    </a:lnTo>
                    <a:lnTo>
                      <a:pt x="862" y="128"/>
                    </a:lnTo>
                    <a:lnTo>
                      <a:pt x="830" y="144"/>
                    </a:lnTo>
                    <a:lnTo>
                      <a:pt x="822" y="136"/>
                    </a:lnTo>
                    <a:lnTo>
                      <a:pt x="830" y="144"/>
                    </a:lnTo>
                    <a:lnTo>
                      <a:pt x="782" y="136"/>
                    </a:lnTo>
                    <a:lnTo>
                      <a:pt x="790" y="152"/>
                    </a:lnTo>
                    <a:lnTo>
                      <a:pt x="782" y="176"/>
                    </a:lnTo>
                    <a:lnTo>
                      <a:pt x="734" y="160"/>
                    </a:lnTo>
                    <a:lnTo>
                      <a:pt x="750" y="176"/>
                    </a:lnTo>
                    <a:lnTo>
                      <a:pt x="782" y="176"/>
                    </a:lnTo>
                    <a:lnTo>
                      <a:pt x="758" y="200"/>
                    </a:lnTo>
                    <a:lnTo>
                      <a:pt x="742" y="200"/>
                    </a:lnTo>
                    <a:lnTo>
                      <a:pt x="726" y="216"/>
                    </a:lnTo>
                    <a:lnTo>
                      <a:pt x="694" y="200"/>
                    </a:lnTo>
                    <a:lnTo>
                      <a:pt x="726" y="216"/>
                    </a:lnTo>
                    <a:lnTo>
                      <a:pt x="726" y="232"/>
                    </a:lnTo>
                    <a:lnTo>
                      <a:pt x="702" y="240"/>
                    </a:lnTo>
                    <a:lnTo>
                      <a:pt x="710" y="240"/>
                    </a:lnTo>
                    <a:lnTo>
                      <a:pt x="702" y="240"/>
                    </a:lnTo>
                    <a:lnTo>
                      <a:pt x="702" y="248"/>
                    </a:lnTo>
                    <a:lnTo>
                      <a:pt x="670" y="264"/>
                    </a:lnTo>
                    <a:lnTo>
                      <a:pt x="662" y="319"/>
                    </a:lnTo>
                    <a:lnTo>
                      <a:pt x="670" y="327"/>
                    </a:lnTo>
                    <a:lnTo>
                      <a:pt x="694" y="319"/>
                    </a:lnTo>
                    <a:lnTo>
                      <a:pt x="702" y="359"/>
                    </a:lnTo>
                    <a:lnTo>
                      <a:pt x="718" y="359"/>
                    </a:lnTo>
                    <a:lnTo>
                      <a:pt x="750" y="367"/>
                    </a:lnTo>
                    <a:lnTo>
                      <a:pt x="806" y="399"/>
                    </a:lnTo>
                    <a:lnTo>
                      <a:pt x="798" y="407"/>
                    </a:lnTo>
                    <a:lnTo>
                      <a:pt x="806" y="399"/>
                    </a:lnTo>
                    <a:lnTo>
                      <a:pt x="854" y="407"/>
                    </a:lnTo>
                    <a:lnTo>
                      <a:pt x="854" y="447"/>
                    </a:lnTo>
                    <a:lnTo>
                      <a:pt x="862" y="463"/>
                    </a:lnTo>
                    <a:lnTo>
                      <a:pt x="854" y="471"/>
                    </a:lnTo>
                    <a:lnTo>
                      <a:pt x="870" y="479"/>
                    </a:lnTo>
                    <a:lnTo>
                      <a:pt x="870" y="487"/>
                    </a:lnTo>
                    <a:lnTo>
                      <a:pt x="886" y="479"/>
                    </a:lnTo>
                    <a:lnTo>
                      <a:pt x="910" y="463"/>
                    </a:lnTo>
                    <a:lnTo>
                      <a:pt x="902" y="455"/>
                    </a:lnTo>
                    <a:lnTo>
                      <a:pt x="886" y="415"/>
                    </a:lnTo>
                    <a:lnTo>
                      <a:pt x="934" y="375"/>
                    </a:lnTo>
                    <a:lnTo>
                      <a:pt x="926" y="375"/>
                    </a:lnTo>
                    <a:lnTo>
                      <a:pt x="918" y="335"/>
                    </a:lnTo>
                    <a:lnTo>
                      <a:pt x="902" y="319"/>
                    </a:lnTo>
                    <a:lnTo>
                      <a:pt x="926" y="303"/>
                    </a:lnTo>
                    <a:lnTo>
                      <a:pt x="918" y="295"/>
                    </a:lnTo>
                    <a:lnTo>
                      <a:pt x="918" y="279"/>
                    </a:lnTo>
                    <a:lnTo>
                      <a:pt x="910" y="279"/>
                    </a:lnTo>
                    <a:lnTo>
                      <a:pt x="918" y="256"/>
                    </a:lnTo>
                    <a:lnTo>
                      <a:pt x="910" y="248"/>
                    </a:lnTo>
                    <a:lnTo>
                      <a:pt x="910" y="240"/>
                    </a:lnTo>
                    <a:lnTo>
                      <a:pt x="950" y="248"/>
                    </a:lnTo>
                    <a:lnTo>
                      <a:pt x="966" y="248"/>
                    </a:lnTo>
                    <a:lnTo>
                      <a:pt x="1006" y="256"/>
                    </a:lnTo>
                    <a:lnTo>
                      <a:pt x="1006" y="271"/>
                    </a:lnTo>
                    <a:lnTo>
                      <a:pt x="1030" y="271"/>
                    </a:lnTo>
                    <a:lnTo>
                      <a:pt x="1038" y="295"/>
                    </a:lnTo>
                    <a:lnTo>
                      <a:pt x="1014" y="295"/>
                    </a:lnTo>
                    <a:lnTo>
                      <a:pt x="1030" y="303"/>
                    </a:lnTo>
                    <a:lnTo>
                      <a:pt x="1038" y="311"/>
                    </a:lnTo>
                    <a:lnTo>
                      <a:pt x="1022" y="335"/>
                    </a:lnTo>
                    <a:lnTo>
                      <a:pt x="1054" y="319"/>
                    </a:lnTo>
                    <a:lnTo>
                      <a:pt x="1054" y="335"/>
                    </a:lnTo>
                    <a:lnTo>
                      <a:pt x="1038" y="351"/>
                    </a:lnTo>
                    <a:lnTo>
                      <a:pt x="1054" y="327"/>
                    </a:lnTo>
                    <a:lnTo>
                      <a:pt x="1062" y="343"/>
                    </a:lnTo>
                    <a:lnTo>
                      <a:pt x="1078" y="319"/>
                    </a:lnTo>
                    <a:lnTo>
                      <a:pt x="1086" y="335"/>
                    </a:lnTo>
                    <a:lnTo>
                      <a:pt x="1094" y="303"/>
                    </a:lnTo>
                    <a:lnTo>
                      <a:pt x="1102" y="295"/>
                    </a:lnTo>
                    <a:lnTo>
                      <a:pt x="1118" y="311"/>
                    </a:lnTo>
                    <a:lnTo>
                      <a:pt x="1110" y="319"/>
                    </a:lnTo>
                    <a:lnTo>
                      <a:pt x="1118" y="319"/>
                    </a:lnTo>
                    <a:lnTo>
                      <a:pt x="1126" y="327"/>
                    </a:lnTo>
                    <a:lnTo>
                      <a:pt x="1118" y="327"/>
                    </a:lnTo>
                    <a:lnTo>
                      <a:pt x="1134" y="335"/>
                    </a:lnTo>
                    <a:lnTo>
                      <a:pt x="1118" y="343"/>
                    </a:lnTo>
                    <a:lnTo>
                      <a:pt x="1134" y="335"/>
                    </a:lnTo>
                    <a:lnTo>
                      <a:pt x="1150" y="351"/>
                    </a:lnTo>
                    <a:lnTo>
                      <a:pt x="1134" y="351"/>
                    </a:lnTo>
                    <a:lnTo>
                      <a:pt x="1158" y="359"/>
                    </a:lnTo>
                    <a:lnTo>
                      <a:pt x="1126" y="367"/>
                    </a:lnTo>
                    <a:lnTo>
                      <a:pt x="1150" y="367"/>
                    </a:lnTo>
                    <a:lnTo>
                      <a:pt x="1150" y="375"/>
                    </a:lnTo>
                    <a:lnTo>
                      <a:pt x="1166" y="383"/>
                    </a:lnTo>
                    <a:lnTo>
                      <a:pt x="1182" y="407"/>
                    </a:lnTo>
                    <a:lnTo>
                      <a:pt x="1190" y="399"/>
                    </a:lnTo>
                    <a:lnTo>
                      <a:pt x="1206" y="415"/>
                    </a:lnTo>
                    <a:lnTo>
                      <a:pt x="1158" y="431"/>
                    </a:lnTo>
                    <a:lnTo>
                      <a:pt x="1166" y="439"/>
                    </a:lnTo>
                    <a:lnTo>
                      <a:pt x="1214" y="423"/>
                    </a:lnTo>
                    <a:lnTo>
                      <a:pt x="1214" y="439"/>
                    </a:lnTo>
                    <a:lnTo>
                      <a:pt x="1230" y="431"/>
                    </a:lnTo>
                    <a:lnTo>
                      <a:pt x="1230" y="439"/>
                    </a:lnTo>
                    <a:lnTo>
                      <a:pt x="1222" y="439"/>
                    </a:lnTo>
                    <a:lnTo>
                      <a:pt x="1230" y="463"/>
                    </a:lnTo>
                    <a:lnTo>
                      <a:pt x="1174" y="503"/>
                    </a:lnTo>
                    <a:lnTo>
                      <a:pt x="1078" y="503"/>
                    </a:lnTo>
                    <a:lnTo>
                      <a:pt x="1046" y="535"/>
                    </a:lnTo>
                    <a:lnTo>
                      <a:pt x="1014" y="567"/>
                    </a:lnTo>
                    <a:lnTo>
                      <a:pt x="1046" y="535"/>
                    </a:lnTo>
                    <a:lnTo>
                      <a:pt x="1094" y="519"/>
                    </a:lnTo>
                    <a:lnTo>
                      <a:pt x="1110" y="535"/>
                    </a:lnTo>
                    <a:lnTo>
                      <a:pt x="1078" y="543"/>
                    </a:lnTo>
                    <a:lnTo>
                      <a:pt x="1102" y="551"/>
                    </a:lnTo>
                    <a:lnTo>
                      <a:pt x="1094" y="559"/>
                    </a:lnTo>
                    <a:lnTo>
                      <a:pt x="1110" y="582"/>
                    </a:lnTo>
                    <a:lnTo>
                      <a:pt x="1158" y="590"/>
                    </a:lnTo>
                    <a:lnTo>
                      <a:pt x="1166" y="567"/>
                    </a:lnTo>
                    <a:lnTo>
                      <a:pt x="1166" y="582"/>
                    </a:lnTo>
                    <a:lnTo>
                      <a:pt x="1174" y="582"/>
                    </a:lnTo>
                    <a:lnTo>
                      <a:pt x="1158" y="590"/>
                    </a:lnTo>
                    <a:lnTo>
                      <a:pt x="1110" y="606"/>
                    </a:lnTo>
                    <a:lnTo>
                      <a:pt x="1094" y="630"/>
                    </a:lnTo>
                    <a:lnTo>
                      <a:pt x="1086" y="606"/>
                    </a:lnTo>
                    <a:lnTo>
                      <a:pt x="1118" y="590"/>
                    </a:lnTo>
                    <a:lnTo>
                      <a:pt x="1102" y="590"/>
                    </a:lnTo>
                    <a:lnTo>
                      <a:pt x="1102" y="582"/>
                    </a:lnTo>
                    <a:lnTo>
                      <a:pt x="1070" y="590"/>
                    </a:lnTo>
                    <a:lnTo>
                      <a:pt x="1062" y="590"/>
                    </a:lnTo>
                    <a:lnTo>
                      <a:pt x="1062" y="567"/>
                    </a:lnTo>
                    <a:lnTo>
                      <a:pt x="1038" y="559"/>
                    </a:lnTo>
                    <a:lnTo>
                      <a:pt x="1022" y="590"/>
                    </a:lnTo>
                    <a:lnTo>
                      <a:pt x="942" y="606"/>
                    </a:lnTo>
                    <a:lnTo>
                      <a:pt x="894" y="630"/>
                    </a:lnTo>
                    <a:lnTo>
                      <a:pt x="886" y="638"/>
                    </a:lnTo>
                    <a:lnTo>
                      <a:pt x="894" y="638"/>
                    </a:lnTo>
                    <a:lnTo>
                      <a:pt x="902" y="646"/>
                    </a:lnTo>
                    <a:lnTo>
                      <a:pt x="830" y="654"/>
                    </a:lnTo>
                    <a:lnTo>
                      <a:pt x="846" y="646"/>
                    </a:lnTo>
                    <a:lnTo>
                      <a:pt x="846" y="638"/>
                    </a:lnTo>
                    <a:lnTo>
                      <a:pt x="862" y="630"/>
                    </a:lnTo>
                    <a:lnTo>
                      <a:pt x="862" y="590"/>
                    </a:lnTo>
                    <a:lnTo>
                      <a:pt x="870" y="606"/>
                    </a:lnTo>
                    <a:lnTo>
                      <a:pt x="886" y="598"/>
                    </a:lnTo>
                    <a:lnTo>
                      <a:pt x="870" y="582"/>
                    </a:lnTo>
                    <a:lnTo>
                      <a:pt x="814" y="575"/>
                    </a:lnTo>
                    <a:lnTo>
                      <a:pt x="806" y="543"/>
                    </a:lnTo>
                    <a:lnTo>
                      <a:pt x="798" y="543"/>
                    </a:lnTo>
                    <a:lnTo>
                      <a:pt x="790" y="535"/>
                    </a:lnTo>
                    <a:lnTo>
                      <a:pt x="782" y="535"/>
                    </a:lnTo>
                    <a:lnTo>
                      <a:pt x="766" y="527"/>
                    </a:lnTo>
                    <a:lnTo>
                      <a:pt x="742" y="543"/>
                    </a:lnTo>
                    <a:lnTo>
                      <a:pt x="670" y="535"/>
                    </a:lnTo>
                    <a:lnTo>
                      <a:pt x="662" y="519"/>
                    </a:lnTo>
                    <a:lnTo>
                      <a:pt x="662" y="527"/>
                    </a:lnTo>
                    <a:lnTo>
                      <a:pt x="263" y="527"/>
                    </a:lnTo>
                    <a:lnTo>
                      <a:pt x="263" y="511"/>
                    </a:lnTo>
                    <a:lnTo>
                      <a:pt x="239" y="511"/>
                    </a:lnTo>
                    <a:lnTo>
                      <a:pt x="239" y="495"/>
                    </a:lnTo>
                    <a:lnTo>
                      <a:pt x="191" y="479"/>
                    </a:lnTo>
                    <a:lnTo>
                      <a:pt x="199" y="479"/>
                    </a:lnTo>
                    <a:lnTo>
                      <a:pt x="191" y="455"/>
                    </a:lnTo>
                    <a:lnTo>
                      <a:pt x="175" y="455"/>
                    </a:lnTo>
                    <a:lnTo>
                      <a:pt x="151" y="423"/>
                    </a:lnTo>
                    <a:lnTo>
                      <a:pt x="159" y="407"/>
                    </a:lnTo>
                    <a:lnTo>
                      <a:pt x="159" y="383"/>
                    </a:lnTo>
                    <a:lnTo>
                      <a:pt x="135" y="367"/>
                    </a:lnTo>
                    <a:lnTo>
                      <a:pt x="71" y="303"/>
                    </a:lnTo>
                    <a:lnTo>
                      <a:pt x="47" y="319"/>
                    </a:lnTo>
                    <a:lnTo>
                      <a:pt x="39" y="303"/>
                    </a:lnTo>
                    <a:lnTo>
                      <a:pt x="23" y="295"/>
                    </a:lnTo>
                    <a:lnTo>
                      <a:pt x="0" y="295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03" name="Freeform 527" descr="25%"/>
              <p:cNvSpPr>
                <a:spLocks noChangeAspect="1"/>
              </p:cNvSpPr>
              <p:nvPr/>
            </p:nvSpPr>
            <p:spPr bwMode="auto">
              <a:xfrm>
                <a:off x="3994" y="1598"/>
                <a:ext cx="80" cy="47"/>
              </a:xfrm>
              <a:custGeom>
                <a:avLst/>
                <a:gdLst>
                  <a:gd name="T0" fmla="*/ 0 w 80"/>
                  <a:gd name="T1" fmla="*/ 0 h 48"/>
                  <a:gd name="T2" fmla="*/ 40 w 80"/>
                  <a:gd name="T3" fmla="*/ 16 h 48"/>
                  <a:gd name="T4" fmla="*/ 80 w 80"/>
                  <a:gd name="T5" fmla="*/ 48 h 48"/>
                  <a:gd name="T6" fmla="*/ 56 w 80"/>
                  <a:gd name="T7" fmla="*/ 48 h 48"/>
                  <a:gd name="T8" fmla="*/ 0 w 8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48">
                    <a:moveTo>
                      <a:pt x="0" y="0"/>
                    </a:moveTo>
                    <a:lnTo>
                      <a:pt x="40" y="16"/>
                    </a:lnTo>
                    <a:lnTo>
                      <a:pt x="80" y="48"/>
                    </a:lnTo>
                    <a:lnTo>
                      <a:pt x="56" y="48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04" name="Freeform 528" descr="25%"/>
              <p:cNvSpPr>
                <a:spLocks noChangeAspect="1"/>
              </p:cNvSpPr>
              <p:nvPr/>
            </p:nvSpPr>
            <p:spPr bwMode="auto">
              <a:xfrm>
                <a:off x="3994" y="1598"/>
                <a:ext cx="80" cy="47"/>
              </a:xfrm>
              <a:custGeom>
                <a:avLst/>
                <a:gdLst>
                  <a:gd name="T0" fmla="*/ 0 w 80"/>
                  <a:gd name="T1" fmla="*/ 0 h 48"/>
                  <a:gd name="T2" fmla="*/ 40 w 80"/>
                  <a:gd name="T3" fmla="*/ 16 h 48"/>
                  <a:gd name="T4" fmla="*/ 80 w 80"/>
                  <a:gd name="T5" fmla="*/ 48 h 48"/>
                  <a:gd name="T6" fmla="*/ 56 w 80"/>
                  <a:gd name="T7" fmla="*/ 48 h 48"/>
                  <a:gd name="T8" fmla="*/ 0 w 80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48">
                    <a:moveTo>
                      <a:pt x="0" y="0"/>
                    </a:moveTo>
                    <a:lnTo>
                      <a:pt x="40" y="16"/>
                    </a:lnTo>
                    <a:lnTo>
                      <a:pt x="80" y="48"/>
                    </a:lnTo>
                    <a:lnTo>
                      <a:pt x="56" y="48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05" name="Freeform 529" descr="25%"/>
              <p:cNvSpPr>
                <a:spLocks noChangeAspect="1"/>
              </p:cNvSpPr>
              <p:nvPr/>
            </p:nvSpPr>
            <p:spPr bwMode="auto">
              <a:xfrm>
                <a:off x="4014" y="1032"/>
                <a:ext cx="152" cy="103"/>
              </a:xfrm>
              <a:custGeom>
                <a:avLst/>
                <a:gdLst>
                  <a:gd name="T0" fmla="*/ 0 w 152"/>
                  <a:gd name="T1" fmla="*/ 79 h 103"/>
                  <a:gd name="T2" fmla="*/ 8 w 152"/>
                  <a:gd name="T3" fmla="*/ 63 h 103"/>
                  <a:gd name="T4" fmla="*/ 32 w 152"/>
                  <a:gd name="T5" fmla="*/ 24 h 103"/>
                  <a:gd name="T6" fmla="*/ 24 w 152"/>
                  <a:gd name="T7" fmla="*/ 8 h 103"/>
                  <a:gd name="T8" fmla="*/ 72 w 152"/>
                  <a:gd name="T9" fmla="*/ 0 h 103"/>
                  <a:gd name="T10" fmla="*/ 104 w 152"/>
                  <a:gd name="T11" fmla="*/ 24 h 103"/>
                  <a:gd name="T12" fmla="*/ 120 w 152"/>
                  <a:gd name="T13" fmla="*/ 8 h 103"/>
                  <a:gd name="T14" fmla="*/ 152 w 152"/>
                  <a:gd name="T15" fmla="*/ 39 h 103"/>
                  <a:gd name="T16" fmla="*/ 88 w 152"/>
                  <a:gd name="T17" fmla="*/ 71 h 103"/>
                  <a:gd name="T18" fmla="*/ 80 w 152"/>
                  <a:gd name="T19" fmla="*/ 95 h 103"/>
                  <a:gd name="T20" fmla="*/ 48 w 152"/>
                  <a:gd name="T21" fmla="*/ 103 h 103"/>
                  <a:gd name="T22" fmla="*/ 32 w 152"/>
                  <a:gd name="T23" fmla="*/ 87 h 103"/>
                  <a:gd name="T24" fmla="*/ 0 w 152"/>
                  <a:gd name="T25" fmla="*/ 79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103">
                    <a:moveTo>
                      <a:pt x="0" y="79"/>
                    </a:moveTo>
                    <a:lnTo>
                      <a:pt x="8" y="63"/>
                    </a:lnTo>
                    <a:lnTo>
                      <a:pt x="32" y="24"/>
                    </a:lnTo>
                    <a:lnTo>
                      <a:pt x="24" y="8"/>
                    </a:lnTo>
                    <a:lnTo>
                      <a:pt x="72" y="0"/>
                    </a:lnTo>
                    <a:lnTo>
                      <a:pt x="104" y="24"/>
                    </a:lnTo>
                    <a:lnTo>
                      <a:pt x="120" y="8"/>
                    </a:lnTo>
                    <a:lnTo>
                      <a:pt x="152" y="39"/>
                    </a:lnTo>
                    <a:lnTo>
                      <a:pt x="88" y="71"/>
                    </a:lnTo>
                    <a:lnTo>
                      <a:pt x="80" y="95"/>
                    </a:lnTo>
                    <a:lnTo>
                      <a:pt x="48" y="103"/>
                    </a:lnTo>
                    <a:lnTo>
                      <a:pt x="32" y="87"/>
                    </a:lnTo>
                    <a:lnTo>
                      <a:pt x="0" y="79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06" name="Freeform 530" descr="25%"/>
              <p:cNvSpPr>
                <a:spLocks noChangeAspect="1"/>
              </p:cNvSpPr>
              <p:nvPr/>
            </p:nvSpPr>
            <p:spPr bwMode="auto">
              <a:xfrm>
                <a:off x="4014" y="1032"/>
                <a:ext cx="152" cy="103"/>
              </a:xfrm>
              <a:custGeom>
                <a:avLst/>
                <a:gdLst>
                  <a:gd name="T0" fmla="*/ 0 w 152"/>
                  <a:gd name="T1" fmla="*/ 79 h 103"/>
                  <a:gd name="T2" fmla="*/ 8 w 152"/>
                  <a:gd name="T3" fmla="*/ 63 h 103"/>
                  <a:gd name="T4" fmla="*/ 32 w 152"/>
                  <a:gd name="T5" fmla="*/ 24 h 103"/>
                  <a:gd name="T6" fmla="*/ 24 w 152"/>
                  <a:gd name="T7" fmla="*/ 8 h 103"/>
                  <a:gd name="T8" fmla="*/ 72 w 152"/>
                  <a:gd name="T9" fmla="*/ 0 h 103"/>
                  <a:gd name="T10" fmla="*/ 104 w 152"/>
                  <a:gd name="T11" fmla="*/ 24 h 103"/>
                  <a:gd name="T12" fmla="*/ 120 w 152"/>
                  <a:gd name="T13" fmla="*/ 8 h 103"/>
                  <a:gd name="T14" fmla="*/ 152 w 152"/>
                  <a:gd name="T15" fmla="*/ 39 h 103"/>
                  <a:gd name="T16" fmla="*/ 88 w 152"/>
                  <a:gd name="T17" fmla="*/ 71 h 103"/>
                  <a:gd name="T18" fmla="*/ 80 w 152"/>
                  <a:gd name="T19" fmla="*/ 95 h 103"/>
                  <a:gd name="T20" fmla="*/ 48 w 152"/>
                  <a:gd name="T21" fmla="*/ 103 h 103"/>
                  <a:gd name="T22" fmla="*/ 32 w 152"/>
                  <a:gd name="T23" fmla="*/ 87 h 103"/>
                  <a:gd name="T24" fmla="*/ 0 w 152"/>
                  <a:gd name="T25" fmla="*/ 79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103">
                    <a:moveTo>
                      <a:pt x="0" y="79"/>
                    </a:moveTo>
                    <a:lnTo>
                      <a:pt x="8" y="63"/>
                    </a:lnTo>
                    <a:lnTo>
                      <a:pt x="32" y="24"/>
                    </a:lnTo>
                    <a:lnTo>
                      <a:pt x="24" y="8"/>
                    </a:lnTo>
                    <a:lnTo>
                      <a:pt x="72" y="0"/>
                    </a:lnTo>
                    <a:lnTo>
                      <a:pt x="104" y="24"/>
                    </a:lnTo>
                    <a:lnTo>
                      <a:pt x="120" y="8"/>
                    </a:lnTo>
                    <a:lnTo>
                      <a:pt x="152" y="39"/>
                    </a:lnTo>
                    <a:lnTo>
                      <a:pt x="88" y="71"/>
                    </a:lnTo>
                    <a:lnTo>
                      <a:pt x="80" y="95"/>
                    </a:lnTo>
                    <a:lnTo>
                      <a:pt x="48" y="103"/>
                    </a:lnTo>
                    <a:lnTo>
                      <a:pt x="32" y="87"/>
                    </a:lnTo>
                    <a:lnTo>
                      <a:pt x="0" y="79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07" name="Freeform 531" descr="25%"/>
              <p:cNvSpPr>
                <a:spLocks noChangeAspect="1"/>
              </p:cNvSpPr>
              <p:nvPr/>
            </p:nvSpPr>
            <p:spPr bwMode="auto">
              <a:xfrm>
                <a:off x="4130" y="1071"/>
                <a:ext cx="264" cy="136"/>
              </a:xfrm>
              <a:custGeom>
                <a:avLst/>
                <a:gdLst>
                  <a:gd name="T0" fmla="*/ 0 w 264"/>
                  <a:gd name="T1" fmla="*/ 40 h 136"/>
                  <a:gd name="T2" fmla="*/ 8 w 264"/>
                  <a:gd name="T3" fmla="*/ 32 h 136"/>
                  <a:gd name="T4" fmla="*/ 8 w 264"/>
                  <a:gd name="T5" fmla="*/ 24 h 136"/>
                  <a:gd name="T6" fmla="*/ 32 w 264"/>
                  <a:gd name="T7" fmla="*/ 0 h 136"/>
                  <a:gd name="T8" fmla="*/ 56 w 264"/>
                  <a:gd name="T9" fmla="*/ 0 h 136"/>
                  <a:gd name="T10" fmla="*/ 72 w 264"/>
                  <a:gd name="T11" fmla="*/ 8 h 136"/>
                  <a:gd name="T12" fmla="*/ 56 w 264"/>
                  <a:gd name="T13" fmla="*/ 16 h 136"/>
                  <a:gd name="T14" fmla="*/ 88 w 264"/>
                  <a:gd name="T15" fmla="*/ 8 h 136"/>
                  <a:gd name="T16" fmla="*/ 112 w 264"/>
                  <a:gd name="T17" fmla="*/ 16 h 136"/>
                  <a:gd name="T18" fmla="*/ 104 w 264"/>
                  <a:gd name="T19" fmla="*/ 24 h 136"/>
                  <a:gd name="T20" fmla="*/ 128 w 264"/>
                  <a:gd name="T21" fmla="*/ 16 h 136"/>
                  <a:gd name="T22" fmla="*/ 120 w 264"/>
                  <a:gd name="T23" fmla="*/ 8 h 136"/>
                  <a:gd name="T24" fmla="*/ 136 w 264"/>
                  <a:gd name="T25" fmla="*/ 8 h 136"/>
                  <a:gd name="T26" fmla="*/ 152 w 264"/>
                  <a:gd name="T27" fmla="*/ 48 h 136"/>
                  <a:gd name="T28" fmla="*/ 168 w 264"/>
                  <a:gd name="T29" fmla="*/ 40 h 136"/>
                  <a:gd name="T30" fmla="*/ 152 w 264"/>
                  <a:gd name="T31" fmla="*/ 0 h 136"/>
                  <a:gd name="T32" fmla="*/ 176 w 264"/>
                  <a:gd name="T33" fmla="*/ 0 h 136"/>
                  <a:gd name="T34" fmla="*/ 192 w 264"/>
                  <a:gd name="T35" fmla="*/ 16 h 136"/>
                  <a:gd name="T36" fmla="*/ 208 w 264"/>
                  <a:gd name="T37" fmla="*/ 64 h 136"/>
                  <a:gd name="T38" fmla="*/ 264 w 264"/>
                  <a:gd name="T39" fmla="*/ 88 h 136"/>
                  <a:gd name="T40" fmla="*/ 256 w 264"/>
                  <a:gd name="T41" fmla="*/ 104 h 136"/>
                  <a:gd name="T42" fmla="*/ 248 w 264"/>
                  <a:gd name="T43" fmla="*/ 96 h 136"/>
                  <a:gd name="T44" fmla="*/ 232 w 264"/>
                  <a:gd name="T45" fmla="*/ 104 h 136"/>
                  <a:gd name="T46" fmla="*/ 256 w 264"/>
                  <a:gd name="T47" fmla="*/ 120 h 136"/>
                  <a:gd name="T48" fmla="*/ 232 w 264"/>
                  <a:gd name="T49" fmla="*/ 120 h 136"/>
                  <a:gd name="T50" fmla="*/ 200 w 264"/>
                  <a:gd name="T51" fmla="*/ 120 h 136"/>
                  <a:gd name="T52" fmla="*/ 176 w 264"/>
                  <a:gd name="T53" fmla="*/ 112 h 136"/>
                  <a:gd name="T54" fmla="*/ 136 w 264"/>
                  <a:gd name="T55" fmla="*/ 128 h 136"/>
                  <a:gd name="T56" fmla="*/ 88 w 264"/>
                  <a:gd name="T57" fmla="*/ 136 h 136"/>
                  <a:gd name="T58" fmla="*/ 72 w 264"/>
                  <a:gd name="T59" fmla="*/ 112 h 136"/>
                  <a:gd name="T60" fmla="*/ 40 w 264"/>
                  <a:gd name="T61" fmla="*/ 112 h 136"/>
                  <a:gd name="T62" fmla="*/ 24 w 264"/>
                  <a:gd name="T63" fmla="*/ 88 h 136"/>
                  <a:gd name="T64" fmla="*/ 96 w 264"/>
                  <a:gd name="T65" fmla="*/ 80 h 136"/>
                  <a:gd name="T66" fmla="*/ 16 w 264"/>
                  <a:gd name="T67" fmla="*/ 72 h 136"/>
                  <a:gd name="T68" fmla="*/ 8 w 264"/>
                  <a:gd name="T69" fmla="*/ 64 h 136"/>
                  <a:gd name="T70" fmla="*/ 48 w 264"/>
                  <a:gd name="T71" fmla="*/ 56 h 136"/>
                  <a:gd name="T72" fmla="*/ 8 w 264"/>
                  <a:gd name="T73" fmla="*/ 56 h 136"/>
                  <a:gd name="T74" fmla="*/ 16 w 264"/>
                  <a:gd name="T75" fmla="*/ 48 h 136"/>
                  <a:gd name="T76" fmla="*/ 0 w 264"/>
                  <a:gd name="T77" fmla="*/ 4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" h="136">
                    <a:moveTo>
                      <a:pt x="0" y="40"/>
                    </a:moveTo>
                    <a:lnTo>
                      <a:pt x="8" y="32"/>
                    </a:lnTo>
                    <a:lnTo>
                      <a:pt x="8" y="24"/>
                    </a:lnTo>
                    <a:lnTo>
                      <a:pt x="32" y="0"/>
                    </a:lnTo>
                    <a:lnTo>
                      <a:pt x="56" y="0"/>
                    </a:lnTo>
                    <a:lnTo>
                      <a:pt x="72" y="8"/>
                    </a:lnTo>
                    <a:lnTo>
                      <a:pt x="56" y="16"/>
                    </a:lnTo>
                    <a:lnTo>
                      <a:pt x="88" y="8"/>
                    </a:lnTo>
                    <a:lnTo>
                      <a:pt x="112" y="16"/>
                    </a:lnTo>
                    <a:lnTo>
                      <a:pt x="104" y="24"/>
                    </a:lnTo>
                    <a:lnTo>
                      <a:pt x="128" y="16"/>
                    </a:lnTo>
                    <a:lnTo>
                      <a:pt x="120" y="8"/>
                    </a:lnTo>
                    <a:lnTo>
                      <a:pt x="136" y="8"/>
                    </a:lnTo>
                    <a:lnTo>
                      <a:pt x="152" y="48"/>
                    </a:lnTo>
                    <a:lnTo>
                      <a:pt x="168" y="40"/>
                    </a:lnTo>
                    <a:lnTo>
                      <a:pt x="152" y="0"/>
                    </a:lnTo>
                    <a:lnTo>
                      <a:pt x="176" y="0"/>
                    </a:lnTo>
                    <a:lnTo>
                      <a:pt x="192" y="16"/>
                    </a:lnTo>
                    <a:lnTo>
                      <a:pt x="208" y="64"/>
                    </a:lnTo>
                    <a:lnTo>
                      <a:pt x="264" y="88"/>
                    </a:lnTo>
                    <a:lnTo>
                      <a:pt x="256" y="104"/>
                    </a:lnTo>
                    <a:lnTo>
                      <a:pt x="248" y="96"/>
                    </a:lnTo>
                    <a:lnTo>
                      <a:pt x="232" y="104"/>
                    </a:lnTo>
                    <a:lnTo>
                      <a:pt x="256" y="120"/>
                    </a:lnTo>
                    <a:lnTo>
                      <a:pt x="232" y="120"/>
                    </a:lnTo>
                    <a:lnTo>
                      <a:pt x="200" y="120"/>
                    </a:lnTo>
                    <a:lnTo>
                      <a:pt x="176" y="112"/>
                    </a:lnTo>
                    <a:lnTo>
                      <a:pt x="136" y="128"/>
                    </a:lnTo>
                    <a:lnTo>
                      <a:pt x="88" y="136"/>
                    </a:lnTo>
                    <a:lnTo>
                      <a:pt x="72" y="112"/>
                    </a:lnTo>
                    <a:lnTo>
                      <a:pt x="40" y="112"/>
                    </a:lnTo>
                    <a:lnTo>
                      <a:pt x="24" y="88"/>
                    </a:lnTo>
                    <a:lnTo>
                      <a:pt x="96" y="80"/>
                    </a:lnTo>
                    <a:lnTo>
                      <a:pt x="16" y="72"/>
                    </a:lnTo>
                    <a:lnTo>
                      <a:pt x="8" y="64"/>
                    </a:lnTo>
                    <a:lnTo>
                      <a:pt x="48" y="56"/>
                    </a:lnTo>
                    <a:lnTo>
                      <a:pt x="8" y="56"/>
                    </a:lnTo>
                    <a:lnTo>
                      <a:pt x="16" y="48"/>
                    </a:lnTo>
                    <a:lnTo>
                      <a:pt x="0" y="4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08" name="Freeform 532" descr="25%"/>
              <p:cNvSpPr>
                <a:spLocks noChangeAspect="1"/>
              </p:cNvSpPr>
              <p:nvPr/>
            </p:nvSpPr>
            <p:spPr bwMode="auto">
              <a:xfrm>
                <a:off x="4130" y="1071"/>
                <a:ext cx="264" cy="136"/>
              </a:xfrm>
              <a:custGeom>
                <a:avLst/>
                <a:gdLst>
                  <a:gd name="T0" fmla="*/ 0 w 264"/>
                  <a:gd name="T1" fmla="*/ 40 h 136"/>
                  <a:gd name="T2" fmla="*/ 8 w 264"/>
                  <a:gd name="T3" fmla="*/ 32 h 136"/>
                  <a:gd name="T4" fmla="*/ 8 w 264"/>
                  <a:gd name="T5" fmla="*/ 24 h 136"/>
                  <a:gd name="T6" fmla="*/ 32 w 264"/>
                  <a:gd name="T7" fmla="*/ 0 h 136"/>
                  <a:gd name="T8" fmla="*/ 56 w 264"/>
                  <a:gd name="T9" fmla="*/ 0 h 136"/>
                  <a:gd name="T10" fmla="*/ 72 w 264"/>
                  <a:gd name="T11" fmla="*/ 8 h 136"/>
                  <a:gd name="T12" fmla="*/ 56 w 264"/>
                  <a:gd name="T13" fmla="*/ 16 h 136"/>
                  <a:gd name="T14" fmla="*/ 88 w 264"/>
                  <a:gd name="T15" fmla="*/ 8 h 136"/>
                  <a:gd name="T16" fmla="*/ 112 w 264"/>
                  <a:gd name="T17" fmla="*/ 16 h 136"/>
                  <a:gd name="T18" fmla="*/ 104 w 264"/>
                  <a:gd name="T19" fmla="*/ 24 h 136"/>
                  <a:gd name="T20" fmla="*/ 128 w 264"/>
                  <a:gd name="T21" fmla="*/ 16 h 136"/>
                  <a:gd name="T22" fmla="*/ 120 w 264"/>
                  <a:gd name="T23" fmla="*/ 8 h 136"/>
                  <a:gd name="T24" fmla="*/ 136 w 264"/>
                  <a:gd name="T25" fmla="*/ 8 h 136"/>
                  <a:gd name="T26" fmla="*/ 152 w 264"/>
                  <a:gd name="T27" fmla="*/ 48 h 136"/>
                  <a:gd name="T28" fmla="*/ 168 w 264"/>
                  <a:gd name="T29" fmla="*/ 40 h 136"/>
                  <a:gd name="T30" fmla="*/ 152 w 264"/>
                  <a:gd name="T31" fmla="*/ 0 h 136"/>
                  <a:gd name="T32" fmla="*/ 176 w 264"/>
                  <a:gd name="T33" fmla="*/ 0 h 136"/>
                  <a:gd name="T34" fmla="*/ 192 w 264"/>
                  <a:gd name="T35" fmla="*/ 16 h 136"/>
                  <a:gd name="T36" fmla="*/ 208 w 264"/>
                  <a:gd name="T37" fmla="*/ 64 h 136"/>
                  <a:gd name="T38" fmla="*/ 264 w 264"/>
                  <a:gd name="T39" fmla="*/ 88 h 136"/>
                  <a:gd name="T40" fmla="*/ 256 w 264"/>
                  <a:gd name="T41" fmla="*/ 104 h 136"/>
                  <a:gd name="T42" fmla="*/ 248 w 264"/>
                  <a:gd name="T43" fmla="*/ 96 h 136"/>
                  <a:gd name="T44" fmla="*/ 232 w 264"/>
                  <a:gd name="T45" fmla="*/ 104 h 136"/>
                  <a:gd name="T46" fmla="*/ 256 w 264"/>
                  <a:gd name="T47" fmla="*/ 120 h 136"/>
                  <a:gd name="T48" fmla="*/ 232 w 264"/>
                  <a:gd name="T49" fmla="*/ 120 h 136"/>
                  <a:gd name="T50" fmla="*/ 200 w 264"/>
                  <a:gd name="T51" fmla="*/ 120 h 136"/>
                  <a:gd name="T52" fmla="*/ 176 w 264"/>
                  <a:gd name="T53" fmla="*/ 112 h 136"/>
                  <a:gd name="T54" fmla="*/ 136 w 264"/>
                  <a:gd name="T55" fmla="*/ 128 h 136"/>
                  <a:gd name="T56" fmla="*/ 88 w 264"/>
                  <a:gd name="T57" fmla="*/ 136 h 136"/>
                  <a:gd name="T58" fmla="*/ 72 w 264"/>
                  <a:gd name="T59" fmla="*/ 112 h 136"/>
                  <a:gd name="T60" fmla="*/ 40 w 264"/>
                  <a:gd name="T61" fmla="*/ 112 h 136"/>
                  <a:gd name="T62" fmla="*/ 24 w 264"/>
                  <a:gd name="T63" fmla="*/ 88 h 136"/>
                  <a:gd name="T64" fmla="*/ 96 w 264"/>
                  <a:gd name="T65" fmla="*/ 80 h 136"/>
                  <a:gd name="T66" fmla="*/ 16 w 264"/>
                  <a:gd name="T67" fmla="*/ 72 h 136"/>
                  <a:gd name="T68" fmla="*/ 8 w 264"/>
                  <a:gd name="T69" fmla="*/ 64 h 136"/>
                  <a:gd name="T70" fmla="*/ 48 w 264"/>
                  <a:gd name="T71" fmla="*/ 56 h 136"/>
                  <a:gd name="T72" fmla="*/ 8 w 264"/>
                  <a:gd name="T73" fmla="*/ 56 h 136"/>
                  <a:gd name="T74" fmla="*/ 16 w 264"/>
                  <a:gd name="T75" fmla="*/ 48 h 136"/>
                  <a:gd name="T76" fmla="*/ 0 w 264"/>
                  <a:gd name="T77" fmla="*/ 4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" h="136">
                    <a:moveTo>
                      <a:pt x="0" y="40"/>
                    </a:moveTo>
                    <a:lnTo>
                      <a:pt x="8" y="32"/>
                    </a:lnTo>
                    <a:lnTo>
                      <a:pt x="8" y="24"/>
                    </a:lnTo>
                    <a:lnTo>
                      <a:pt x="32" y="0"/>
                    </a:lnTo>
                    <a:lnTo>
                      <a:pt x="56" y="0"/>
                    </a:lnTo>
                    <a:lnTo>
                      <a:pt x="72" y="8"/>
                    </a:lnTo>
                    <a:lnTo>
                      <a:pt x="56" y="16"/>
                    </a:lnTo>
                    <a:lnTo>
                      <a:pt x="88" y="8"/>
                    </a:lnTo>
                    <a:lnTo>
                      <a:pt x="112" y="16"/>
                    </a:lnTo>
                    <a:lnTo>
                      <a:pt x="104" y="24"/>
                    </a:lnTo>
                    <a:lnTo>
                      <a:pt x="128" y="16"/>
                    </a:lnTo>
                    <a:lnTo>
                      <a:pt x="120" y="8"/>
                    </a:lnTo>
                    <a:lnTo>
                      <a:pt x="136" y="8"/>
                    </a:lnTo>
                    <a:lnTo>
                      <a:pt x="152" y="48"/>
                    </a:lnTo>
                    <a:lnTo>
                      <a:pt x="168" y="40"/>
                    </a:lnTo>
                    <a:lnTo>
                      <a:pt x="152" y="0"/>
                    </a:lnTo>
                    <a:lnTo>
                      <a:pt x="176" y="0"/>
                    </a:lnTo>
                    <a:lnTo>
                      <a:pt x="192" y="16"/>
                    </a:lnTo>
                    <a:lnTo>
                      <a:pt x="208" y="64"/>
                    </a:lnTo>
                    <a:lnTo>
                      <a:pt x="264" y="88"/>
                    </a:lnTo>
                    <a:lnTo>
                      <a:pt x="256" y="104"/>
                    </a:lnTo>
                    <a:lnTo>
                      <a:pt x="248" y="96"/>
                    </a:lnTo>
                    <a:lnTo>
                      <a:pt x="232" y="104"/>
                    </a:lnTo>
                    <a:lnTo>
                      <a:pt x="256" y="120"/>
                    </a:lnTo>
                    <a:lnTo>
                      <a:pt x="232" y="120"/>
                    </a:lnTo>
                    <a:lnTo>
                      <a:pt x="200" y="120"/>
                    </a:lnTo>
                    <a:lnTo>
                      <a:pt x="176" y="112"/>
                    </a:lnTo>
                    <a:lnTo>
                      <a:pt x="136" y="128"/>
                    </a:lnTo>
                    <a:lnTo>
                      <a:pt x="88" y="136"/>
                    </a:lnTo>
                    <a:lnTo>
                      <a:pt x="72" y="112"/>
                    </a:lnTo>
                    <a:lnTo>
                      <a:pt x="40" y="112"/>
                    </a:lnTo>
                    <a:lnTo>
                      <a:pt x="24" y="88"/>
                    </a:lnTo>
                    <a:lnTo>
                      <a:pt x="96" y="80"/>
                    </a:lnTo>
                    <a:lnTo>
                      <a:pt x="16" y="72"/>
                    </a:lnTo>
                    <a:lnTo>
                      <a:pt x="8" y="64"/>
                    </a:lnTo>
                    <a:lnTo>
                      <a:pt x="48" y="56"/>
                    </a:lnTo>
                    <a:lnTo>
                      <a:pt x="8" y="56"/>
                    </a:lnTo>
                    <a:lnTo>
                      <a:pt x="16" y="48"/>
                    </a:lnTo>
                    <a:lnTo>
                      <a:pt x="0" y="4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09" name="Freeform 533" descr="25%"/>
              <p:cNvSpPr>
                <a:spLocks noChangeAspect="1"/>
              </p:cNvSpPr>
              <p:nvPr/>
            </p:nvSpPr>
            <p:spPr bwMode="auto">
              <a:xfrm>
                <a:off x="4363" y="1056"/>
                <a:ext cx="103" cy="71"/>
              </a:xfrm>
              <a:custGeom>
                <a:avLst/>
                <a:gdLst>
                  <a:gd name="T0" fmla="*/ 0 w 87"/>
                  <a:gd name="T1" fmla="*/ 31 h 71"/>
                  <a:gd name="T2" fmla="*/ 8 w 87"/>
                  <a:gd name="T3" fmla="*/ 23 h 71"/>
                  <a:gd name="T4" fmla="*/ 32 w 87"/>
                  <a:gd name="T5" fmla="*/ 31 h 71"/>
                  <a:gd name="T6" fmla="*/ 32 w 87"/>
                  <a:gd name="T7" fmla="*/ 15 h 71"/>
                  <a:gd name="T8" fmla="*/ 16 w 87"/>
                  <a:gd name="T9" fmla="*/ 15 h 71"/>
                  <a:gd name="T10" fmla="*/ 24 w 87"/>
                  <a:gd name="T11" fmla="*/ 15 h 71"/>
                  <a:gd name="T12" fmla="*/ 16 w 87"/>
                  <a:gd name="T13" fmla="*/ 8 h 71"/>
                  <a:gd name="T14" fmla="*/ 72 w 87"/>
                  <a:gd name="T15" fmla="*/ 0 h 71"/>
                  <a:gd name="T16" fmla="*/ 72 w 87"/>
                  <a:gd name="T17" fmla="*/ 15 h 71"/>
                  <a:gd name="T18" fmla="*/ 56 w 87"/>
                  <a:gd name="T19" fmla="*/ 23 h 71"/>
                  <a:gd name="T20" fmla="*/ 79 w 87"/>
                  <a:gd name="T21" fmla="*/ 31 h 71"/>
                  <a:gd name="T22" fmla="*/ 87 w 87"/>
                  <a:gd name="T23" fmla="*/ 55 h 71"/>
                  <a:gd name="T24" fmla="*/ 48 w 87"/>
                  <a:gd name="T25" fmla="*/ 71 h 71"/>
                  <a:gd name="T26" fmla="*/ 32 w 87"/>
                  <a:gd name="T27" fmla="*/ 55 h 71"/>
                  <a:gd name="T28" fmla="*/ 0 w 87"/>
                  <a:gd name="T29" fmla="*/ 3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71">
                    <a:moveTo>
                      <a:pt x="0" y="31"/>
                    </a:moveTo>
                    <a:lnTo>
                      <a:pt x="8" y="23"/>
                    </a:lnTo>
                    <a:lnTo>
                      <a:pt x="32" y="31"/>
                    </a:lnTo>
                    <a:lnTo>
                      <a:pt x="32" y="15"/>
                    </a:lnTo>
                    <a:lnTo>
                      <a:pt x="16" y="15"/>
                    </a:lnTo>
                    <a:lnTo>
                      <a:pt x="24" y="15"/>
                    </a:lnTo>
                    <a:lnTo>
                      <a:pt x="16" y="8"/>
                    </a:lnTo>
                    <a:lnTo>
                      <a:pt x="72" y="0"/>
                    </a:lnTo>
                    <a:lnTo>
                      <a:pt x="72" y="15"/>
                    </a:lnTo>
                    <a:lnTo>
                      <a:pt x="56" y="23"/>
                    </a:lnTo>
                    <a:lnTo>
                      <a:pt x="79" y="31"/>
                    </a:lnTo>
                    <a:lnTo>
                      <a:pt x="87" y="55"/>
                    </a:lnTo>
                    <a:lnTo>
                      <a:pt x="48" y="71"/>
                    </a:lnTo>
                    <a:lnTo>
                      <a:pt x="32" y="55"/>
                    </a:lnTo>
                    <a:lnTo>
                      <a:pt x="0" y="31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10" name="Freeform 534" descr="25%"/>
              <p:cNvSpPr>
                <a:spLocks noChangeAspect="1"/>
              </p:cNvSpPr>
              <p:nvPr/>
            </p:nvSpPr>
            <p:spPr bwMode="auto">
              <a:xfrm>
                <a:off x="4363" y="1056"/>
                <a:ext cx="103" cy="71"/>
              </a:xfrm>
              <a:custGeom>
                <a:avLst/>
                <a:gdLst>
                  <a:gd name="T0" fmla="*/ 0 w 87"/>
                  <a:gd name="T1" fmla="*/ 31 h 71"/>
                  <a:gd name="T2" fmla="*/ 8 w 87"/>
                  <a:gd name="T3" fmla="*/ 23 h 71"/>
                  <a:gd name="T4" fmla="*/ 32 w 87"/>
                  <a:gd name="T5" fmla="*/ 31 h 71"/>
                  <a:gd name="T6" fmla="*/ 32 w 87"/>
                  <a:gd name="T7" fmla="*/ 15 h 71"/>
                  <a:gd name="T8" fmla="*/ 16 w 87"/>
                  <a:gd name="T9" fmla="*/ 15 h 71"/>
                  <a:gd name="T10" fmla="*/ 24 w 87"/>
                  <a:gd name="T11" fmla="*/ 15 h 71"/>
                  <a:gd name="T12" fmla="*/ 16 w 87"/>
                  <a:gd name="T13" fmla="*/ 8 h 71"/>
                  <a:gd name="T14" fmla="*/ 72 w 87"/>
                  <a:gd name="T15" fmla="*/ 0 h 71"/>
                  <a:gd name="T16" fmla="*/ 72 w 87"/>
                  <a:gd name="T17" fmla="*/ 15 h 71"/>
                  <a:gd name="T18" fmla="*/ 56 w 87"/>
                  <a:gd name="T19" fmla="*/ 23 h 71"/>
                  <a:gd name="T20" fmla="*/ 79 w 87"/>
                  <a:gd name="T21" fmla="*/ 31 h 71"/>
                  <a:gd name="T22" fmla="*/ 87 w 87"/>
                  <a:gd name="T23" fmla="*/ 55 h 71"/>
                  <a:gd name="T24" fmla="*/ 48 w 87"/>
                  <a:gd name="T25" fmla="*/ 71 h 71"/>
                  <a:gd name="T26" fmla="*/ 32 w 87"/>
                  <a:gd name="T27" fmla="*/ 55 h 71"/>
                  <a:gd name="T28" fmla="*/ 0 w 87"/>
                  <a:gd name="T29" fmla="*/ 3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71">
                    <a:moveTo>
                      <a:pt x="0" y="31"/>
                    </a:moveTo>
                    <a:lnTo>
                      <a:pt x="8" y="23"/>
                    </a:lnTo>
                    <a:lnTo>
                      <a:pt x="32" y="31"/>
                    </a:lnTo>
                    <a:lnTo>
                      <a:pt x="32" y="15"/>
                    </a:lnTo>
                    <a:lnTo>
                      <a:pt x="16" y="15"/>
                    </a:lnTo>
                    <a:lnTo>
                      <a:pt x="24" y="15"/>
                    </a:lnTo>
                    <a:lnTo>
                      <a:pt x="16" y="8"/>
                    </a:lnTo>
                    <a:lnTo>
                      <a:pt x="72" y="0"/>
                    </a:lnTo>
                    <a:lnTo>
                      <a:pt x="72" y="15"/>
                    </a:lnTo>
                    <a:lnTo>
                      <a:pt x="56" y="23"/>
                    </a:lnTo>
                    <a:lnTo>
                      <a:pt x="79" y="31"/>
                    </a:lnTo>
                    <a:lnTo>
                      <a:pt x="87" y="55"/>
                    </a:lnTo>
                    <a:lnTo>
                      <a:pt x="48" y="71"/>
                    </a:lnTo>
                    <a:lnTo>
                      <a:pt x="32" y="55"/>
                    </a:lnTo>
                    <a:lnTo>
                      <a:pt x="0" y="31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11" name="Freeform 535" descr="25%"/>
              <p:cNvSpPr>
                <a:spLocks noChangeAspect="1"/>
              </p:cNvSpPr>
              <p:nvPr/>
            </p:nvSpPr>
            <p:spPr bwMode="auto">
              <a:xfrm>
                <a:off x="4465" y="1056"/>
                <a:ext cx="80" cy="55"/>
              </a:xfrm>
              <a:custGeom>
                <a:avLst/>
                <a:gdLst>
                  <a:gd name="T0" fmla="*/ 0 w 80"/>
                  <a:gd name="T1" fmla="*/ 8 h 55"/>
                  <a:gd name="T2" fmla="*/ 0 w 80"/>
                  <a:gd name="T3" fmla="*/ 31 h 55"/>
                  <a:gd name="T4" fmla="*/ 8 w 80"/>
                  <a:gd name="T5" fmla="*/ 31 h 55"/>
                  <a:gd name="T6" fmla="*/ 8 w 80"/>
                  <a:gd name="T7" fmla="*/ 55 h 55"/>
                  <a:gd name="T8" fmla="*/ 16 w 80"/>
                  <a:gd name="T9" fmla="*/ 55 h 55"/>
                  <a:gd name="T10" fmla="*/ 24 w 80"/>
                  <a:gd name="T11" fmla="*/ 39 h 55"/>
                  <a:gd name="T12" fmla="*/ 16 w 80"/>
                  <a:gd name="T13" fmla="*/ 31 h 55"/>
                  <a:gd name="T14" fmla="*/ 56 w 80"/>
                  <a:gd name="T15" fmla="*/ 31 h 55"/>
                  <a:gd name="T16" fmla="*/ 80 w 80"/>
                  <a:gd name="T17" fmla="*/ 0 h 55"/>
                  <a:gd name="T18" fmla="*/ 0 w 80"/>
                  <a:gd name="T19" fmla="*/ 0 h 55"/>
                  <a:gd name="T20" fmla="*/ 16 w 80"/>
                  <a:gd name="T21" fmla="*/ 8 h 55"/>
                  <a:gd name="T22" fmla="*/ 0 w 80"/>
                  <a:gd name="T23" fmla="*/ 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0" h="55">
                    <a:moveTo>
                      <a:pt x="0" y="8"/>
                    </a:moveTo>
                    <a:lnTo>
                      <a:pt x="0" y="31"/>
                    </a:lnTo>
                    <a:lnTo>
                      <a:pt x="8" y="31"/>
                    </a:lnTo>
                    <a:lnTo>
                      <a:pt x="8" y="55"/>
                    </a:lnTo>
                    <a:lnTo>
                      <a:pt x="16" y="55"/>
                    </a:lnTo>
                    <a:lnTo>
                      <a:pt x="24" y="39"/>
                    </a:lnTo>
                    <a:lnTo>
                      <a:pt x="16" y="31"/>
                    </a:lnTo>
                    <a:lnTo>
                      <a:pt x="56" y="31"/>
                    </a:lnTo>
                    <a:lnTo>
                      <a:pt x="80" y="0"/>
                    </a:lnTo>
                    <a:lnTo>
                      <a:pt x="0" y="0"/>
                    </a:lnTo>
                    <a:lnTo>
                      <a:pt x="16" y="8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12" name="Freeform 536" descr="25%"/>
              <p:cNvSpPr>
                <a:spLocks noChangeAspect="1"/>
              </p:cNvSpPr>
              <p:nvPr/>
            </p:nvSpPr>
            <p:spPr bwMode="auto">
              <a:xfrm>
                <a:off x="4465" y="1056"/>
                <a:ext cx="80" cy="55"/>
              </a:xfrm>
              <a:custGeom>
                <a:avLst/>
                <a:gdLst>
                  <a:gd name="T0" fmla="*/ 0 w 80"/>
                  <a:gd name="T1" fmla="*/ 8 h 55"/>
                  <a:gd name="T2" fmla="*/ 0 w 80"/>
                  <a:gd name="T3" fmla="*/ 31 h 55"/>
                  <a:gd name="T4" fmla="*/ 8 w 80"/>
                  <a:gd name="T5" fmla="*/ 31 h 55"/>
                  <a:gd name="T6" fmla="*/ 8 w 80"/>
                  <a:gd name="T7" fmla="*/ 55 h 55"/>
                  <a:gd name="T8" fmla="*/ 16 w 80"/>
                  <a:gd name="T9" fmla="*/ 55 h 55"/>
                  <a:gd name="T10" fmla="*/ 24 w 80"/>
                  <a:gd name="T11" fmla="*/ 39 h 55"/>
                  <a:gd name="T12" fmla="*/ 16 w 80"/>
                  <a:gd name="T13" fmla="*/ 31 h 55"/>
                  <a:gd name="T14" fmla="*/ 56 w 80"/>
                  <a:gd name="T15" fmla="*/ 31 h 55"/>
                  <a:gd name="T16" fmla="*/ 80 w 80"/>
                  <a:gd name="T17" fmla="*/ 0 h 55"/>
                  <a:gd name="T18" fmla="*/ 0 w 80"/>
                  <a:gd name="T19" fmla="*/ 0 h 55"/>
                  <a:gd name="T20" fmla="*/ 16 w 80"/>
                  <a:gd name="T21" fmla="*/ 8 h 55"/>
                  <a:gd name="T22" fmla="*/ 0 w 80"/>
                  <a:gd name="T23" fmla="*/ 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0" h="55">
                    <a:moveTo>
                      <a:pt x="0" y="8"/>
                    </a:moveTo>
                    <a:lnTo>
                      <a:pt x="0" y="31"/>
                    </a:lnTo>
                    <a:lnTo>
                      <a:pt x="8" y="31"/>
                    </a:lnTo>
                    <a:lnTo>
                      <a:pt x="8" y="55"/>
                    </a:lnTo>
                    <a:lnTo>
                      <a:pt x="16" y="55"/>
                    </a:lnTo>
                    <a:lnTo>
                      <a:pt x="24" y="39"/>
                    </a:lnTo>
                    <a:lnTo>
                      <a:pt x="16" y="31"/>
                    </a:lnTo>
                    <a:lnTo>
                      <a:pt x="56" y="31"/>
                    </a:lnTo>
                    <a:lnTo>
                      <a:pt x="80" y="0"/>
                    </a:lnTo>
                    <a:lnTo>
                      <a:pt x="0" y="0"/>
                    </a:lnTo>
                    <a:lnTo>
                      <a:pt x="16" y="8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13" name="Freeform 537" descr="25%"/>
              <p:cNvSpPr>
                <a:spLocks noChangeAspect="1"/>
              </p:cNvSpPr>
              <p:nvPr/>
            </p:nvSpPr>
            <p:spPr bwMode="auto">
              <a:xfrm>
                <a:off x="4538" y="1056"/>
                <a:ext cx="416" cy="303"/>
              </a:xfrm>
              <a:custGeom>
                <a:avLst/>
                <a:gdLst>
                  <a:gd name="T0" fmla="*/ 8 w 416"/>
                  <a:gd name="T1" fmla="*/ 31 h 303"/>
                  <a:gd name="T2" fmla="*/ 48 w 416"/>
                  <a:gd name="T3" fmla="*/ 0 h 303"/>
                  <a:gd name="T4" fmla="*/ 48 w 416"/>
                  <a:gd name="T5" fmla="*/ 31 h 303"/>
                  <a:gd name="T6" fmla="*/ 72 w 416"/>
                  <a:gd name="T7" fmla="*/ 71 h 303"/>
                  <a:gd name="T8" fmla="*/ 72 w 416"/>
                  <a:gd name="T9" fmla="*/ 79 h 303"/>
                  <a:gd name="T10" fmla="*/ 56 w 416"/>
                  <a:gd name="T11" fmla="*/ 55 h 303"/>
                  <a:gd name="T12" fmla="*/ 64 w 416"/>
                  <a:gd name="T13" fmla="*/ 23 h 303"/>
                  <a:gd name="T14" fmla="*/ 64 w 416"/>
                  <a:gd name="T15" fmla="*/ 23 h 303"/>
                  <a:gd name="T16" fmla="*/ 72 w 416"/>
                  <a:gd name="T17" fmla="*/ 15 h 303"/>
                  <a:gd name="T18" fmla="*/ 112 w 416"/>
                  <a:gd name="T19" fmla="*/ 8 h 303"/>
                  <a:gd name="T20" fmla="*/ 128 w 416"/>
                  <a:gd name="T21" fmla="*/ 15 h 303"/>
                  <a:gd name="T22" fmla="*/ 136 w 416"/>
                  <a:gd name="T23" fmla="*/ 55 h 303"/>
                  <a:gd name="T24" fmla="*/ 160 w 416"/>
                  <a:gd name="T25" fmla="*/ 47 h 303"/>
                  <a:gd name="T26" fmla="*/ 216 w 416"/>
                  <a:gd name="T27" fmla="*/ 39 h 303"/>
                  <a:gd name="T28" fmla="*/ 216 w 416"/>
                  <a:gd name="T29" fmla="*/ 63 h 303"/>
                  <a:gd name="T30" fmla="*/ 232 w 416"/>
                  <a:gd name="T31" fmla="*/ 71 h 303"/>
                  <a:gd name="T32" fmla="*/ 264 w 416"/>
                  <a:gd name="T33" fmla="*/ 63 h 303"/>
                  <a:gd name="T34" fmla="*/ 280 w 416"/>
                  <a:gd name="T35" fmla="*/ 79 h 303"/>
                  <a:gd name="T36" fmla="*/ 288 w 416"/>
                  <a:gd name="T37" fmla="*/ 79 h 303"/>
                  <a:gd name="T38" fmla="*/ 296 w 416"/>
                  <a:gd name="T39" fmla="*/ 79 h 303"/>
                  <a:gd name="T40" fmla="*/ 320 w 416"/>
                  <a:gd name="T41" fmla="*/ 87 h 303"/>
                  <a:gd name="T42" fmla="*/ 312 w 416"/>
                  <a:gd name="T43" fmla="*/ 103 h 303"/>
                  <a:gd name="T44" fmla="*/ 320 w 416"/>
                  <a:gd name="T45" fmla="*/ 95 h 303"/>
                  <a:gd name="T46" fmla="*/ 312 w 416"/>
                  <a:gd name="T47" fmla="*/ 119 h 303"/>
                  <a:gd name="T48" fmla="*/ 320 w 416"/>
                  <a:gd name="T49" fmla="*/ 135 h 303"/>
                  <a:gd name="T50" fmla="*/ 320 w 416"/>
                  <a:gd name="T51" fmla="*/ 143 h 303"/>
                  <a:gd name="T52" fmla="*/ 368 w 416"/>
                  <a:gd name="T53" fmla="*/ 159 h 303"/>
                  <a:gd name="T54" fmla="*/ 392 w 416"/>
                  <a:gd name="T55" fmla="*/ 183 h 303"/>
                  <a:gd name="T56" fmla="*/ 416 w 416"/>
                  <a:gd name="T57" fmla="*/ 191 h 303"/>
                  <a:gd name="T58" fmla="*/ 400 w 416"/>
                  <a:gd name="T59" fmla="*/ 199 h 303"/>
                  <a:gd name="T60" fmla="*/ 400 w 416"/>
                  <a:gd name="T61" fmla="*/ 223 h 303"/>
                  <a:gd name="T62" fmla="*/ 384 w 416"/>
                  <a:gd name="T63" fmla="*/ 239 h 303"/>
                  <a:gd name="T64" fmla="*/ 320 w 416"/>
                  <a:gd name="T65" fmla="*/ 199 h 303"/>
                  <a:gd name="T66" fmla="*/ 320 w 416"/>
                  <a:gd name="T67" fmla="*/ 223 h 303"/>
                  <a:gd name="T68" fmla="*/ 344 w 416"/>
                  <a:gd name="T69" fmla="*/ 247 h 303"/>
                  <a:gd name="T70" fmla="*/ 360 w 416"/>
                  <a:gd name="T71" fmla="*/ 255 h 303"/>
                  <a:gd name="T72" fmla="*/ 368 w 416"/>
                  <a:gd name="T73" fmla="*/ 295 h 303"/>
                  <a:gd name="T74" fmla="*/ 352 w 416"/>
                  <a:gd name="T75" fmla="*/ 303 h 303"/>
                  <a:gd name="T76" fmla="*/ 264 w 416"/>
                  <a:gd name="T77" fmla="*/ 271 h 303"/>
                  <a:gd name="T78" fmla="*/ 248 w 416"/>
                  <a:gd name="T79" fmla="*/ 255 h 303"/>
                  <a:gd name="T80" fmla="*/ 224 w 416"/>
                  <a:gd name="T81" fmla="*/ 239 h 303"/>
                  <a:gd name="T82" fmla="*/ 208 w 416"/>
                  <a:gd name="T83" fmla="*/ 247 h 303"/>
                  <a:gd name="T84" fmla="*/ 176 w 416"/>
                  <a:gd name="T85" fmla="*/ 247 h 303"/>
                  <a:gd name="T86" fmla="*/ 240 w 416"/>
                  <a:gd name="T87" fmla="*/ 223 h 303"/>
                  <a:gd name="T88" fmla="*/ 264 w 416"/>
                  <a:gd name="T89" fmla="*/ 183 h 303"/>
                  <a:gd name="T90" fmla="*/ 224 w 416"/>
                  <a:gd name="T91" fmla="*/ 135 h 303"/>
                  <a:gd name="T92" fmla="*/ 192 w 416"/>
                  <a:gd name="T93" fmla="*/ 135 h 303"/>
                  <a:gd name="T94" fmla="*/ 184 w 416"/>
                  <a:gd name="T95" fmla="*/ 111 h 303"/>
                  <a:gd name="T96" fmla="*/ 160 w 416"/>
                  <a:gd name="T97" fmla="*/ 95 h 303"/>
                  <a:gd name="T98" fmla="*/ 128 w 416"/>
                  <a:gd name="T99" fmla="*/ 103 h 303"/>
                  <a:gd name="T100" fmla="*/ 32 w 416"/>
                  <a:gd name="T101" fmla="*/ 95 h 303"/>
                  <a:gd name="T102" fmla="*/ 40 w 416"/>
                  <a:gd name="T103" fmla="*/ 79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16" h="303">
                    <a:moveTo>
                      <a:pt x="0" y="71"/>
                    </a:moveTo>
                    <a:lnTo>
                      <a:pt x="8" y="31"/>
                    </a:lnTo>
                    <a:lnTo>
                      <a:pt x="24" y="15"/>
                    </a:lnTo>
                    <a:lnTo>
                      <a:pt x="48" y="0"/>
                    </a:lnTo>
                    <a:lnTo>
                      <a:pt x="72" y="8"/>
                    </a:lnTo>
                    <a:lnTo>
                      <a:pt x="48" y="31"/>
                    </a:lnTo>
                    <a:lnTo>
                      <a:pt x="56" y="55"/>
                    </a:lnTo>
                    <a:lnTo>
                      <a:pt x="72" y="71"/>
                    </a:lnTo>
                    <a:lnTo>
                      <a:pt x="48" y="79"/>
                    </a:lnTo>
                    <a:lnTo>
                      <a:pt x="72" y="79"/>
                    </a:lnTo>
                    <a:lnTo>
                      <a:pt x="72" y="63"/>
                    </a:lnTo>
                    <a:lnTo>
                      <a:pt x="56" y="55"/>
                    </a:lnTo>
                    <a:lnTo>
                      <a:pt x="72" y="39"/>
                    </a:lnTo>
                    <a:lnTo>
                      <a:pt x="64" y="23"/>
                    </a:lnTo>
                    <a:lnTo>
                      <a:pt x="88" y="31"/>
                    </a:lnTo>
                    <a:lnTo>
                      <a:pt x="64" y="23"/>
                    </a:lnTo>
                    <a:lnTo>
                      <a:pt x="88" y="23"/>
                    </a:lnTo>
                    <a:lnTo>
                      <a:pt x="72" y="15"/>
                    </a:lnTo>
                    <a:lnTo>
                      <a:pt x="96" y="15"/>
                    </a:lnTo>
                    <a:lnTo>
                      <a:pt x="112" y="8"/>
                    </a:lnTo>
                    <a:lnTo>
                      <a:pt x="128" y="8"/>
                    </a:lnTo>
                    <a:lnTo>
                      <a:pt x="128" y="15"/>
                    </a:lnTo>
                    <a:lnTo>
                      <a:pt x="136" y="23"/>
                    </a:lnTo>
                    <a:lnTo>
                      <a:pt x="136" y="55"/>
                    </a:lnTo>
                    <a:lnTo>
                      <a:pt x="152" y="39"/>
                    </a:lnTo>
                    <a:lnTo>
                      <a:pt x="160" y="47"/>
                    </a:lnTo>
                    <a:lnTo>
                      <a:pt x="184" y="31"/>
                    </a:lnTo>
                    <a:lnTo>
                      <a:pt x="216" y="39"/>
                    </a:lnTo>
                    <a:lnTo>
                      <a:pt x="224" y="55"/>
                    </a:lnTo>
                    <a:lnTo>
                      <a:pt x="216" y="63"/>
                    </a:lnTo>
                    <a:lnTo>
                      <a:pt x="240" y="63"/>
                    </a:lnTo>
                    <a:lnTo>
                      <a:pt x="232" y="71"/>
                    </a:lnTo>
                    <a:lnTo>
                      <a:pt x="240" y="71"/>
                    </a:lnTo>
                    <a:lnTo>
                      <a:pt x="264" y="63"/>
                    </a:lnTo>
                    <a:lnTo>
                      <a:pt x="272" y="71"/>
                    </a:lnTo>
                    <a:lnTo>
                      <a:pt x="280" y="79"/>
                    </a:lnTo>
                    <a:lnTo>
                      <a:pt x="264" y="79"/>
                    </a:lnTo>
                    <a:lnTo>
                      <a:pt x="288" y="79"/>
                    </a:lnTo>
                    <a:lnTo>
                      <a:pt x="280" y="87"/>
                    </a:lnTo>
                    <a:lnTo>
                      <a:pt x="296" y="79"/>
                    </a:lnTo>
                    <a:lnTo>
                      <a:pt x="288" y="95"/>
                    </a:lnTo>
                    <a:lnTo>
                      <a:pt x="320" y="87"/>
                    </a:lnTo>
                    <a:lnTo>
                      <a:pt x="296" y="103"/>
                    </a:lnTo>
                    <a:lnTo>
                      <a:pt x="312" y="103"/>
                    </a:lnTo>
                    <a:lnTo>
                      <a:pt x="312" y="111"/>
                    </a:lnTo>
                    <a:lnTo>
                      <a:pt x="320" y="95"/>
                    </a:lnTo>
                    <a:lnTo>
                      <a:pt x="336" y="111"/>
                    </a:lnTo>
                    <a:lnTo>
                      <a:pt x="312" y="119"/>
                    </a:lnTo>
                    <a:lnTo>
                      <a:pt x="344" y="127"/>
                    </a:lnTo>
                    <a:lnTo>
                      <a:pt x="320" y="135"/>
                    </a:lnTo>
                    <a:lnTo>
                      <a:pt x="328" y="135"/>
                    </a:lnTo>
                    <a:lnTo>
                      <a:pt x="320" y="143"/>
                    </a:lnTo>
                    <a:lnTo>
                      <a:pt x="352" y="167"/>
                    </a:lnTo>
                    <a:lnTo>
                      <a:pt x="368" y="159"/>
                    </a:lnTo>
                    <a:lnTo>
                      <a:pt x="376" y="183"/>
                    </a:lnTo>
                    <a:lnTo>
                      <a:pt x="392" y="183"/>
                    </a:lnTo>
                    <a:lnTo>
                      <a:pt x="384" y="191"/>
                    </a:lnTo>
                    <a:lnTo>
                      <a:pt x="416" y="191"/>
                    </a:lnTo>
                    <a:lnTo>
                      <a:pt x="416" y="199"/>
                    </a:lnTo>
                    <a:lnTo>
                      <a:pt x="400" y="199"/>
                    </a:lnTo>
                    <a:lnTo>
                      <a:pt x="400" y="215"/>
                    </a:lnTo>
                    <a:lnTo>
                      <a:pt x="400" y="223"/>
                    </a:lnTo>
                    <a:lnTo>
                      <a:pt x="384" y="215"/>
                    </a:lnTo>
                    <a:lnTo>
                      <a:pt x="384" y="239"/>
                    </a:lnTo>
                    <a:lnTo>
                      <a:pt x="336" y="199"/>
                    </a:lnTo>
                    <a:lnTo>
                      <a:pt x="320" y="199"/>
                    </a:lnTo>
                    <a:lnTo>
                      <a:pt x="336" y="215"/>
                    </a:lnTo>
                    <a:lnTo>
                      <a:pt x="320" y="223"/>
                    </a:lnTo>
                    <a:lnTo>
                      <a:pt x="336" y="223"/>
                    </a:lnTo>
                    <a:lnTo>
                      <a:pt x="344" y="247"/>
                    </a:lnTo>
                    <a:lnTo>
                      <a:pt x="360" y="247"/>
                    </a:lnTo>
                    <a:lnTo>
                      <a:pt x="360" y="255"/>
                    </a:lnTo>
                    <a:lnTo>
                      <a:pt x="376" y="263"/>
                    </a:lnTo>
                    <a:lnTo>
                      <a:pt x="368" y="295"/>
                    </a:lnTo>
                    <a:lnTo>
                      <a:pt x="312" y="263"/>
                    </a:lnTo>
                    <a:lnTo>
                      <a:pt x="352" y="303"/>
                    </a:lnTo>
                    <a:lnTo>
                      <a:pt x="280" y="287"/>
                    </a:lnTo>
                    <a:lnTo>
                      <a:pt x="264" y="271"/>
                    </a:lnTo>
                    <a:lnTo>
                      <a:pt x="280" y="271"/>
                    </a:lnTo>
                    <a:lnTo>
                      <a:pt x="248" y="255"/>
                    </a:lnTo>
                    <a:lnTo>
                      <a:pt x="240" y="247"/>
                    </a:lnTo>
                    <a:lnTo>
                      <a:pt x="224" y="239"/>
                    </a:lnTo>
                    <a:lnTo>
                      <a:pt x="224" y="247"/>
                    </a:lnTo>
                    <a:lnTo>
                      <a:pt x="208" y="247"/>
                    </a:lnTo>
                    <a:lnTo>
                      <a:pt x="192" y="255"/>
                    </a:lnTo>
                    <a:lnTo>
                      <a:pt x="176" y="247"/>
                    </a:lnTo>
                    <a:lnTo>
                      <a:pt x="184" y="223"/>
                    </a:lnTo>
                    <a:lnTo>
                      <a:pt x="240" y="223"/>
                    </a:lnTo>
                    <a:lnTo>
                      <a:pt x="224" y="207"/>
                    </a:lnTo>
                    <a:lnTo>
                      <a:pt x="264" y="183"/>
                    </a:lnTo>
                    <a:lnTo>
                      <a:pt x="232" y="143"/>
                    </a:lnTo>
                    <a:lnTo>
                      <a:pt x="224" y="135"/>
                    </a:lnTo>
                    <a:lnTo>
                      <a:pt x="192" y="143"/>
                    </a:lnTo>
                    <a:lnTo>
                      <a:pt x="192" y="135"/>
                    </a:lnTo>
                    <a:lnTo>
                      <a:pt x="208" y="127"/>
                    </a:lnTo>
                    <a:lnTo>
                      <a:pt x="184" y="111"/>
                    </a:lnTo>
                    <a:lnTo>
                      <a:pt x="184" y="103"/>
                    </a:lnTo>
                    <a:lnTo>
                      <a:pt x="160" y="95"/>
                    </a:lnTo>
                    <a:lnTo>
                      <a:pt x="168" y="111"/>
                    </a:lnTo>
                    <a:lnTo>
                      <a:pt x="128" y="103"/>
                    </a:lnTo>
                    <a:lnTo>
                      <a:pt x="136" y="111"/>
                    </a:lnTo>
                    <a:lnTo>
                      <a:pt x="32" y="95"/>
                    </a:lnTo>
                    <a:lnTo>
                      <a:pt x="8" y="79"/>
                    </a:lnTo>
                    <a:lnTo>
                      <a:pt x="40" y="79"/>
                    </a:lnTo>
                    <a:lnTo>
                      <a:pt x="0" y="71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14" name="Freeform 538" descr="25%"/>
              <p:cNvSpPr>
                <a:spLocks noChangeAspect="1"/>
              </p:cNvSpPr>
              <p:nvPr/>
            </p:nvSpPr>
            <p:spPr bwMode="auto">
              <a:xfrm>
                <a:off x="4538" y="1056"/>
                <a:ext cx="416" cy="303"/>
              </a:xfrm>
              <a:custGeom>
                <a:avLst/>
                <a:gdLst>
                  <a:gd name="T0" fmla="*/ 8 w 416"/>
                  <a:gd name="T1" fmla="*/ 31 h 303"/>
                  <a:gd name="T2" fmla="*/ 48 w 416"/>
                  <a:gd name="T3" fmla="*/ 0 h 303"/>
                  <a:gd name="T4" fmla="*/ 48 w 416"/>
                  <a:gd name="T5" fmla="*/ 31 h 303"/>
                  <a:gd name="T6" fmla="*/ 72 w 416"/>
                  <a:gd name="T7" fmla="*/ 71 h 303"/>
                  <a:gd name="T8" fmla="*/ 72 w 416"/>
                  <a:gd name="T9" fmla="*/ 79 h 303"/>
                  <a:gd name="T10" fmla="*/ 56 w 416"/>
                  <a:gd name="T11" fmla="*/ 55 h 303"/>
                  <a:gd name="T12" fmla="*/ 64 w 416"/>
                  <a:gd name="T13" fmla="*/ 23 h 303"/>
                  <a:gd name="T14" fmla="*/ 64 w 416"/>
                  <a:gd name="T15" fmla="*/ 23 h 303"/>
                  <a:gd name="T16" fmla="*/ 72 w 416"/>
                  <a:gd name="T17" fmla="*/ 15 h 303"/>
                  <a:gd name="T18" fmla="*/ 112 w 416"/>
                  <a:gd name="T19" fmla="*/ 8 h 303"/>
                  <a:gd name="T20" fmla="*/ 128 w 416"/>
                  <a:gd name="T21" fmla="*/ 15 h 303"/>
                  <a:gd name="T22" fmla="*/ 136 w 416"/>
                  <a:gd name="T23" fmla="*/ 55 h 303"/>
                  <a:gd name="T24" fmla="*/ 160 w 416"/>
                  <a:gd name="T25" fmla="*/ 47 h 303"/>
                  <a:gd name="T26" fmla="*/ 216 w 416"/>
                  <a:gd name="T27" fmla="*/ 39 h 303"/>
                  <a:gd name="T28" fmla="*/ 216 w 416"/>
                  <a:gd name="T29" fmla="*/ 63 h 303"/>
                  <a:gd name="T30" fmla="*/ 232 w 416"/>
                  <a:gd name="T31" fmla="*/ 71 h 303"/>
                  <a:gd name="T32" fmla="*/ 264 w 416"/>
                  <a:gd name="T33" fmla="*/ 63 h 303"/>
                  <a:gd name="T34" fmla="*/ 280 w 416"/>
                  <a:gd name="T35" fmla="*/ 79 h 303"/>
                  <a:gd name="T36" fmla="*/ 288 w 416"/>
                  <a:gd name="T37" fmla="*/ 79 h 303"/>
                  <a:gd name="T38" fmla="*/ 296 w 416"/>
                  <a:gd name="T39" fmla="*/ 79 h 303"/>
                  <a:gd name="T40" fmla="*/ 320 w 416"/>
                  <a:gd name="T41" fmla="*/ 87 h 303"/>
                  <a:gd name="T42" fmla="*/ 312 w 416"/>
                  <a:gd name="T43" fmla="*/ 103 h 303"/>
                  <a:gd name="T44" fmla="*/ 320 w 416"/>
                  <a:gd name="T45" fmla="*/ 95 h 303"/>
                  <a:gd name="T46" fmla="*/ 312 w 416"/>
                  <a:gd name="T47" fmla="*/ 119 h 303"/>
                  <a:gd name="T48" fmla="*/ 320 w 416"/>
                  <a:gd name="T49" fmla="*/ 135 h 303"/>
                  <a:gd name="T50" fmla="*/ 320 w 416"/>
                  <a:gd name="T51" fmla="*/ 143 h 303"/>
                  <a:gd name="T52" fmla="*/ 368 w 416"/>
                  <a:gd name="T53" fmla="*/ 159 h 303"/>
                  <a:gd name="T54" fmla="*/ 392 w 416"/>
                  <a:gd name="T55" fmla="*/ 183 h 303"/>
                  <a:gd name="T56" fmla="*/ 416 w 416"/>
                  <a:gd name="T57" fmla="*/ 191 h 303"/>
                  <a:gd name="T58" fmla="*/ 400 w 416"/>
                  <a:gd name="T59" fmla="*/ 199 h 303"/>
                  <a:gd name="T60" fmla="*/ 400 w 416"/>
                  <a:gd name="T61" fmla="*/ 223 h 303"/>
                  <a:gd name="T62" fmla="*/ 384 w 416"/>
                  <a:gd name="T63" fmla="*/ 239 h 303"/>
                  <a:gd name="T64" fmla="*/ 320 w 416"/>
                  <a:gd name="T65" fmla="*/ 199 h 303"/>
                  <a:gd name="T66" fmla="*/ 320 w 416"/>
                  <a:gd name="T67" fmla="*/ 223 h 303"/>
                  <a:gd name="T68" fmla="*/ 344 w 416"/>
                  <a:gd name="T69" fmla="*/ 247 h 303"/>
                  <a:gd name="T70" fmla="*/ 360 w 416"/>
                  <a:gd name="T71" fmla="*/ 255 h 303"/>
                  <a:gd name="T72" fmla="*/ 368 w 416"/>
                  <a:gd name="T73" fmla="*/ 295 h 303"/>
                  <a:gd name="T74" fmla="*/ 352 w 416"/>
                  <a:gd name="T75" fmla="*/ 303 h 303"/>
                  <a:gd name="T76" fmla="*/ 264 w 416"/>
                  <a:gd name="T77" fmla="*/ 271 h 303"/>
                  <a:gd name="T78" fmla="*/ 248 w 416"/>
                  <a:gd name="T79" fmla="*/ 255 h 303"/>
                  <a:gd name="T80" fmla="*/ 224 w 416"/>
                  <a:gd name="T81" fmla="*/ 239 h 303"/>
                  <a:gd name="T82" fmla="*/ 208 w 416"/>
                  <a:gd name="T83" fmla="*/ 247 h 303"/>
                  <a:gd name="T84" fmla="*/ 176 w 416"/>
                  <a:gd name="T85" fmla="*/ 247 h 303"/>
                  <a:gd name="T86" fmla="*/ 240 w 416"/>
                  <a:gd name="T87" fmla="*/ 223 h 303"/>
                  <a:gd name="T88" fmla="*/ 264 w 416"/>
                  <a:gd name="T89" fmla="*/ 183 h 303"/>
                  <a:gd name="T90" fmla="*/ 224 w 416"/>
                  <a:gd name="T91" fmla="*/ 135 h 303"/>
                  <a:gd name="T92" fmla="*/ 192 w 416"/>
                  <a:gd name="T93" fmla="*/ 135 h 303"/>
                  <a:gd name="T94" fmla="*/ 184 w 416"/>
                  <a:gd name="T95" fmla="*/ 111 h 303"/>
                  <a:gd name="T96" fmla="*/ 160 w 416"/>
                  <a:gd name="T97" fmla="*/ 95 h 303"/>
                  <a:gd name="T98" fmla="*/ 128 w 416"/>
                  <a:gd name="T99" fmla="*/ 103 h 303"/>
                  <a:gd name="T100" fmla="*/ 32 w 416"/>
                  <a:gd name="T101" fmla="*/ 95 h 303"/>
                  <a:gd name="T102" fmla="*/ 40 w 416"/>
                  <a:gd name="T103" fmla="*/ 79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16" h="303">
                    <a:moveTo>
                      <a:pt x="0" y="71"/>
                    </a:moveTo>
                    <a:lnTo>
                      <a:pt x="8" y="31"/>
                    </a:lnTo>
                    <a:lnTo>
                      <a:pt x="24" y="15"/>
                    </a:lnTo>
                    <a:lnTo>
                      <a:pt x="48" y="0"/>
                    </a:lnTo>
                    <a:lnTo>
                      <a:pt x="72" y="8"/>
                    </a:lnTo>
                    <a:lnTo>
                      <a:pt x="48" y="31"/>
                    </a:lnTo>
                    <a:lnTo>
                      <a:pt x="56" y="55"/>
                    </a:lnTo>
                    <a:lnTo>
                      <a:pt x="72" y="71"/>
                    </a:lnTo>
                    <a:lnTo>
                      <a:pt x="48" y="79"/>
                    </a:lnTo>
                    <a:lnTo>
                      <a:pt x="72" y="79"/>
                    </a:lnTo>
                    <a:lnTo>
                      <a:pt x="72" y="63"/>
                    </a:lnTo>
                    <a:lnTo>
                      <a:pt x="56" y="55"/>
                    </a:lnTo>
                    <a:lnTo>
                      <a:pt x="72" y="39"/>
                    </a:lnTo>
                    <a:lnTo>
                      <a:pt x="64" y="23"/>
                    </a:lnTo>
                    <a:lnTo>
                      <a:pt x="88" y="31"/>
                    </a:lnTo>
                    <a:lnTo>
                      <a:pt x="64" y="23"/>
                    </a:lnTo>
                    <a:lnTo>
                      <a:pt x="88" y="23"/>
                    </a:lnTo>
                    <a:lnTo>
                      <a:pt x="72" y="15"/>
                    </a:lnTo>
                    <a:lnTo>
                      <a:pt x="96" y="15"/>
                    </a:lnTo>
                    <a:lnTo>
                      <a:pt x="112" y="8"/>
                    </a:lnTo>
                    <a:lnTo>
                      <a:pt x="128" y="8"/>
                    </a:lnTo>
                    <a:lnTo>
                      <a:pt x="128" y="15"/>
                    </a:lnTo>
                    <a:lnTo>
                      <a:pt x="136" y="23"/>
                    </a:lnTo>
                    <a:lnTo>
                      <a:pt x="136" y="55"/>
                    </a:lnTo>
                    <a:lnTo>
                      <a:pt x="152" y="39"/>
                    </a:lnTo>
                    <a:lnTo>
                      <a:pt x="160" y="47"/>
                    </a:lnTo>
                    <a:lnTo>
                      <a:pt x="184" y="31"/>
                    </a:lnTo>
                    <a:lnTo>
                      <a:pt x="216" y="39"/>
                    </a:lnTo>
                    <a:lnTo>
                      <a:pt x="224" y="55"/>
                    </a:lnTo>
                    <a:lnTo>
                      <a:pt x="216" y="63"/>
                    </a:lnTo>
                    <a:lnTo>
                      <a:pt x="240" y="63"/>
                    </a:lnTo>
                    <a:lnTo>
                      <a:pt x="232" y="71"/>
                    </a:lnTo>
                    <a:lnTo>
                      <a:pt x="240" y="71"/>
                    </a:lnTo>
                    <a:lnTo>
                      <a:pt x="264" y="63"/>
                    </a:lnTo>
                    <a:lnTo>
                      <a:pt x="272" y="71"/>
                    </a:lnTo>
                    <a:lnTo>
                      <a:pt x="280" y="79"/>
                    </a:lnTo>
                    <a:lnTo>
                      <a:pt x="264" y="79"/>
                    </a:lnTo>
                    <a:lnTo>
                      <a:pt x="288" y="79"/>
                    </a:lnTo>
                    <a:lnTo>
                      <a:pt x="280" y="87"/>
                    </a:lnTo>
                    <a:lnTo>
                      <a:pt x="296" y="79"/>
                    </a:lnTo>
                    <a:lnTo>
                      <a:pt x="288" y="95"/>
                    </a:lnTo>
                    <a:lnTo>
                      <a:pt x="320" y="87"/>
                    </a:lnTo>
                    <a:lnTo>
                      <a:pt x="296" y="103"/>
                    </a:lnTo>
                    <a:lnTo>
                      <a:pt x="312" y="103"/>
                    </a:lnTo>
                    <a:lnTo>
                      <a:pt x="312" y="111"/>
                    </a:lnTo>
                    <a:lnTo>
                      <a:pt x="320" y="95"/>
                    </a:lnTo>
                    <a:lnTo>
                      <a:pt x="336" y="111"/>
                    </a:lnTo>
                    <a:lnTo>
                      <a:pt x="312" y="119"/>
                    </a:lnTo>
                    <a:lnTo>
                      <a:pt x="344" y="127"/>
                    </a:lnTo>
                    <a:lnTo>
                      <a:pt x="320" y="135"/>
                    </a:lnTo>
                    <a:lnTo>
                      <a:pt x="328" y="135"/>
                    </a:lnTo>
                    <a:lnTo>
                      <a:pt x="320" y="143"/>
                    </a:lnTo>
                    <a:lnTo>
                      <a:pt x="352" y="167"/>
                    </a:lnTo>
                    <a:lnTo>
                      <a:pt x="368" y="159"/>
                    </a:lnTo>
                    <a:lnTo>
                      <a:pt x="376" y="183"/>
                    </a:lnTo>
                    <a:lnTo>
                      <a:pt x="392" y="183"/>
                    </a:lnTo>
                    <a:lnTo>
                      <a:pt x="384" y="191"/>
                    </a:lnTo>
                    <a:lnTo>
                      <a:pt x="416" y="191"/>
                    </a:lnTo>
                    <a:lnTo>
                      <a:pt x="416" y="199"/>
                    </a:lnTo>
                    <a:lnTo>
                      <a:pt x="400" y="199"/>
                    </a:lnTo>
                    <a:lnTo>
                      <a:pt x="400" y="215"/>
                    </a:lnTo>
                    <a:lnTo>
                      <a:pt x="400" y="223"/>
                    </a:lnTo>
                    <a:lnTo>
                      <a:pt x="384" y="215"/>
                    </a:lnTo>
                    <a:lnTo>
                      <a:pt x="384" y="239"/>
                    </a:lnTo>
                    <a:lnTo>
                      <a:pt x="336" y="199"/>
                    </a:lnTo>
                    <a:lnTo>
                      <a:pt x="320" y="199"/>
                    </a:lnTo>
                    <a:lnTo>
                      <a:pt x="336" y="215"/>
                    </a:lnTo>
                    <a:lnTo>
                      <a:pt x="320" y="223"/>
                    </a:lnTo>
                    <a:lnTo>
                      <a:pt x="336" y="223"/>
                    </a:lnTo>
                    <a:lnTo>
                      <a:pt x="344" y="247"/>
                    </a:lnTo>
                    <a:lnTo>
                      <a:pt x="360" y="247"/>
                    </a:lnTo>
                    <a:lnTo>
                      <a:pt x="360" y="255"/>
                    </a:lnTo>
                    <a:lnTo>
                      <a:pt x="376" y="263"/>
                    </a:lnTo>
                    <a:lnTo>
                      <a:pt x="368" y="295"/>
                    </a:lnTo>
                    <a:lnTo>
                      <a:pt x="312" y="263"/>
                    </a:lnTo>
                    <a:lnTo>
                      <a:pt x="352" y="303"/>
                    </a:lnTo>
                    <a:lnTo>
                      <a:pt x="280" y="287"/>
                    </a:lnTo>
                    <a:lnTo>
                      <a:pt x="264" y="271"/>
                    </a:lnTo>
                    <a:lnTo>
                      <a:pt x="280" y="271"/>
                    </a:lnTo>
                    <a:lnTo>
                      <a:pt x="248" y="255"/>
                    </a:lnTo>
                    <a:lnTo>
                      <a:pt x="240" y="247"/>
                    </a:lnTo>
                    <a:lnTo>
                      <a:pt x="224" y="239"/>
                    </a:lnTo>
                    <a:lnTo>
                      <a:pt x="224" y="247"/>
                    </a:lnTo>
                    <a:lnTo>
                      <a:pt x="208" y="247"/>
                    </a:lnTo>
                    <a:lnTo>
                      <a:pt x="192" y="255"/>
                    </a:lnTo>
                    <a:lnTo>
                      <a:pt x="176" y="247"/>
                    </a:lnTo>
                    <a:lnTo>
                      <a:pt x="184" y="223"/>
                    </a:lnTo>
                    <a:lnTo>
                      <a:pt x="240" y="223"/>
                    </a:lnTo>
                    <a:lnTo>
                      <a:pt x="224" y="207"/>
                    </a:lnTo>
                    <a:lnTo>
                      <a:pt x="264" y="183"/>
                    </a:lnTo>
                    <a:lnTo>
                      <a:pt x="232" y="143"/>
                    </a:lnTo>
                    <a:lnTo>
                      <a:pt x="224" y="135"/>
                    </a:lnTo>
                    <a:lnTo>
                      <a:pt x="192" y="143"/>
                    </a:lnTo>
                    <a:lnTo>
                      <a:pt x="192" y="135"/>
                    </a:lnTo>
                    <a:lnTo>
                      <a:pt x="208" y="127"/>
                    </a:lnTo>
                    <a:lnTo>
                      <a:pt x="184" y="111"/>
                    </a:lnTo>
                    <a:lnTo>
                      <a:pt x="184" y="103"/>
                    </a:lnTo>
                    <a:lnTo>
                      <a:pt x="160" y="95"/>
                    </a:lnTo>
                    <a:lnTo>
                      <a:pt x="168" y="111"/>
                    </a:lnTo>
                    <a:lnTo>
                      <a:pt x="128" y="103"/>
                    </a:lnTo>
                    <a:lnTo>
                      <a:pt x="136" y="111"/>
                    </a:lnTo>
                    <a:lnTo>
                      <a:pt x="32" y="95"/>
                    </a:lnTo>
                    <a:lnTo>
                      <a:pt x="8" y="79"/>
                    </a:lnTo>
                    <a:lnTo>
                      <a:pt x="40" y="79"/>
                    </a:lnTo>
                    <a:lnTo>
                      <a:pt x="0" y="71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15" name="Freeform 539" descr="25%"/>
              <p:cNvSpPr>
                <a:spLocks noChangeAspect="1"/>
              </p:cNvSpPr>
              <p:nvPr/>
            </p:nvSpPr>
            <p:spPr bwMode="auto">
              <a:xfrm>
                <a:off x="4585" y="1271"/>
                <a:ext cx="103" cy="64"/>
              </a:xfrm>
              <a:custGeom>
                <a:avLst/>
                <a:gdLst>
                  <a:gd name="T0" fmla="*/ 0 w 104"/>
                  <a:gd name="T1" fmla="*/ 48 h 64"/>
                  <a:gd name="T2" fmla="*/ 16 w 104"/>
                  <a:gd name="T3" fmla="*/ 40 h 64"/>
                  <a:gd name="T4" fmla="*/ 24 w 104"/>
                  <a:gd name="T5" fmla="*/ 0 h 64"/>
                  <a:gd name="T6" fmla="*/ 32 w 104"/>
                  <a:gd name="T7" fmla="*/ 16 h 64"/>
                  <a:gd name="T8" fmla="*/ 56 w 104"/>
                  <a:gd name="T9" fmla="*/ 16 h 64"/>
                  <a:gd name="T10" fmla="*/ 104 w 104"/>
                  <a:gd name="T11" fmla="*/ 48 h 64"/>
                  <a:gd name="T12" fmla="*/ 96 w 104"/>
                  <a:gd name="T13" fmla="*/ 56 h 64"/>
                  <a:gd name="T14" fmla="*/ 56 w 104"/>
                  <a:gd name="T15" fmla="*/ 40 h 64"/>
                  <a:gd name="T16" fmla="*/ 32 w 104"/>
                  <a:gd name="T17" fmla="*/ 64 h 64"/>
                  <a:gd name="T18" fmla="*/ 24 w 104"/>
                  <a:gd name="T19" fmla="*/ 48 h 64"/>
                  <a:gd name="T20" fmla="*/ 0 w 104"/>
                  <a:gd name="T21" fmla="*/ 4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64">
                    <a:moveTo>
                      <a:pt x="0" y="48"/>
                    </a:moveTo>
                    <a:lnTo>
                      <a:pt x="16" y="40"/>
                    </a:lnTo>
                    <a:lnTo>
                      <a:pt x="24" y="0"/>
                    </a:lnTo>
                    <a:lnTo>
                      <a:pt x="32" y="16"/>
                    </a:lnTo>
                    <a:lnTo>
                      <a:pt x="56" y="16"/>
                    </a:lnTo>
                    <a:lnTo>
                      <a:pt x="104" y="48"/>
                    </a:lnTo>
                    <a:lnTo>
                      <a:pt x="96" y="56"/>
                    </a:lnTo>
                    <a:lnTo>
                      <a:pt x="56" y="40"/>
                    </a:lnTo>
                    <a:lnTo>
                      <a:pt x="32" y="64"/>
                    </a:lnTo>
                    <a:lnTo>
                      <a:pt x="24" y="48"/>
                    </a:lnTo>
                    <a:lnTo>
                      <a:pt x="0" y="4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16" name="Freeform 540" descr="25%"/>
              <p:cNvSpPr>
                <a:spLocks noChangeAspect="1"/>
              </p:cNvSpPr>
              <p:nvPr/>
            </p:nvSpPr>
            <p:spPr bwMode="auto">
              <a:xfrm>
                <a:off x="4585" y="1271"/>
                <a:ext cx="103" cy="64"/>
              </a:xfrm>
              <a:custGeom>
                <a:avLst/>
                <a:gdLst>
                  <a:gd name="T0" fmla="*/ 0 w 104"/>
                  <a:gd name="T1" fmla="*/ 48 h 64"/>
                  <a:gd name="T2" fmla="*/ 16 w 104"/>
                  <a:gd name="T3" fmla="*/ 40 h 64"/>
                  <a:gd name="T4" fmla="*/ 24 w 104"/>
                  <a:gd name="T5" fmla="*/ 0 h 64"/>
                  <a:gd name="T6" fmla="*/ 32 w 104"/>
                  <a:gd name="T7" fmla="*/ 16 h 64"/>
                  <a:gd name="T8" fmla="*/ 56 w 104"/>
                  <a:gd name="T9" fmla="*/ 16 h 64"/>
                  <a:gd name="T10" fmla="*/ 104 w 104"/>
                  <a:gd name="T11" fmla="*/ 48 h 64"/>
                  <a:gd name="T12" fmla="*/ 96 w 104"/>
                  <a:gd name="T13" fmla="*/ 56 h 64"/>
                  <a:gd name="T14" fmla="*/ 56 w 104"/>
                  <a:gd name="T15" fmla="*/ 40 h 64"/>
                  <a:gd name="T16" fmla="*/ 32 w 104"/>
                  <a:gd name="T17" fmla="*/ 64 h 64"/>
                  <a:gd name="T18" fmla="*/ 24 w 104"/>
                  <a:gd name="T19" fmla="*/ 48 h 64"/>
                  <a:gd name="T20" fmla="*/ 0 w 104"/>
                  <a:gd name="T21" fmla="*/ 4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64">
                    <a:moveTo>
                      <a:pt x="0" y="48"/>
                    </a:moveTo>
                    <a:lnTo>
                      <a:pt x="16" y="40"/>
                    </a:lnTo>
                    <a:lnTo>
                      <a:pt x="24" y="0"/>
                    </a:lnTo>
                    <a:lnTo>
                      <a:pt x="32" y="16"/>
                    </a:lnTo>
                    <a:lnTo>
                      <a:pt x="56" y="16"/>
                    </a:lnTo>
                    <a:lnTo>
                      <a:pt x="104" y="48"/>
                    </a:lnTo>
                    <a:lnTo>
                      <a:pt x="96" y="56"/>
                    </a:lnTo>
                    <a:lnTo>
                      <a:pt x="56" y="40"/>
                    </a:lnTo>
                    <a:lnTo>
                      <a:pt x="32" y="64"/>
                    </a:lnTo>
                    <a:lnTo>
                      <a:pt x="24" y="48"/>
                    </a:lnTo>
                    <a:lnTo>
                      <a:pt x="0" y="4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17" name="Freeform 541" descr="25%"/>
              <p:cNvSpPr>
                <a:spLocks noChangeAspect="1"/>
              </p:cNvSpPr>
              <p:nvPr/>
            </p:nvSpPr>
            <p:spPr bwMode="auto">
              <a:xfrm>
                <a:off x="4993" y="1590"/>
                <a:ext cx="95" cy="96"/>
              </a:xfrm>
              <a:custGeom>
                <a:avLst/>
                <a:gdLst>
                  <a:gd name="T0" fmla="*/ 0 w 95"/>
                  <a:gd name="T1" fmla="*/ 72 h 96"/>
                  <a:gd name="T2" fmla="*/ 40 w 95"/>
                  <a:gd name="T3" fmla="*/ 0 h 96"/>
                  <a:gd name="T4" fmla="*/ 56 w 95"/>
                  <a:gd name="T5" fmla="*/ 0 h 96"/>
                  <a:gd name="T6" fmla="*/ 40 w 95"/>
                  <a:gd name="T7" fmla="*/ 32 h 96"/>
                  <a:gd name="T8" fmla="*/ 48 w 95"/>
                  <a:gd name="T9" fmla="*/ 24 h 96"/>
                  <a:gd name="T10" fmla="*/ 56 w 95"/>
                  <a:gd name="T11" fmla="*/ 40 h 96"/>
                  <a:gd name="T12" fmla="*/ 79 w 95"/>
                  <a:gd name="T13" fmla="*/ 40 h 96"/>
                  <a:gd name="T14" fmla="*/ 72 w 95"/>
                  <a:gd name="T15" fmla="*/ 56 h 96"/>
                  <a:gd name="T16" fmla="*/ 87 w 95"/>
                  <a:gd name="T17" fmla="*/ 56 h 96"/>
                  <a:gd name="T18" fmla="*/ 79 w 95"/>
                  <a:gd name="T19" fmla="*/ 72 h 96"/>
                  <a:gd name="T20" fmla="*/ 87 w 95"/>
                  <a:gd name="T21" fmla="*/ 56 h 96"/>
                  <a:gd name="T22" fmla="*/ 95 w 95"/>
                  <a:gd name="T23" fmla="*/ 80 h 96"/>
                  <a:gd name="T24" fmla="*/ 79 w 95"/>
                  <a:gd name="T25" fmla="*/ 96 h 96"/>
                  <a:gd name="T26" fmla="*/ 79 w 95"/>
                  <a:gd name="T27" fmla="*/ 80 h 96"/>
                  <a:gd name="T28" fmla="*/ 72 w 95"/>
                  <a:gd name="T29" fmla="*/ 88 h 96"/>
                  <a:gd name="T30" fmla="*/ 72 w 95"/>
                  <a:gd name="T31" fmla="*/ 64 h 96"/>
                  <a:gd name="T32" fmla="*/ 48 w 95"/>
                  <a:gd name="T33" fmla="*/ 88 h 96"/>
                  <a:gd name="T34" fmla="*/ 64 w 95"/>
                  <a:gd name="T35" fmla="*/ 72 h 96"/>
                  <a:gd name="T36" fmla="*/ 40 w 95"/>
                  <a:gd name="T37" fmla="*/ 72 h 96"/>
                  <a:gd name="T38" fmla="*/ 48 w 95"/>
                  <a:gd name="T39" fmla="*/ 64 h 96"/>
                  <a:gd name="T40" fmla="*/ 0 w 95"/>
                  <a:gd name="T41" fmla="*/ 7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5" h="96">
                    <a:moveTo>
                      <a:pt x="0" y="72"/>
                    </a:moveTo>
                    <a:lnTo>
                      <a:pt x="40" y="0"/>
                    </a:lnTo>
                    <a:lnTo>
                      <a:pt x="56" y="0"/>
                    </a:lnTo>
                    <a:lnTo>
                      <a:pt x="40" y="32"/>
                    </a:lnTo>
                    <a:lnTo>
                      <a:pt x="48" y="24"/>
                    </a:lnTo>
                    <a:lnTo>
                      <a:pt x="56" y="40"/>
                    </a:lnTo>
                    <a:lnTo>
                      <a:pt x="79" y="40"/>
                    </a:lnTo>
                    <a:lnTo>
                      <a:pt x="72" y="56"/>
                    </a:lnTo>
                    <a:lnTo>
                      <a:pt x="87" y="56"/>
                    </a:lnTo>
                    <a:lnTo>
                      <a:pt x="79" y="72"/>
                    </a:lnTo>
                    <a:lnTo>
                      <a:pt x="87" y="56"/>
                    </a:lnTo>
                    <a:lnTo>
                      <a:pt x="95" y="80"/>
                    </a:lnTo>
                    <a:lnTo>
                      <a:pt x="79" y="96"/>
                    </a:lnTo>
                    <a:lnTo>
                      <a:pt x="79" y="80"/>
                    </a:lnTo>
                    <a:lnTo>
                      <a:pt x="72" y="88"/>
                    </a:lnTo>
                    <a:lnTo>
                      <a:pt x="72" y="64"/>
                    </a:lnTo>
                    <a:lnTo>
                      <a:pt x="48" y="88"/>
                    </a:lnTo>
                    <a:lnTo>
                      <a:pt x="64" y="72"/>
                    </a:lnTo>
                    <a:lnTo>
                      <a:pt x="40" y="72"/>
                    </a:lnTo>
                    <a:lnTo>
                      <a:pt x="48" y="64"/>
                    </a:lnTo>
                    <a:lnTo>
                      <a:pt x="0" y="7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18" name="Freeform 542" descr="25%"/>
              <p:cNvSpPr>
                <a:spLocks noChangeAspect="1"/>
              </p:cNvSpPr>
              <p:nvPr/>
            </p:nvSpPr>
            <p:spPr bwMode="auto">
              <a:xfrm>
                <a:off x="4993" y="1590"/>
                <a:ext cx="95" cy="96"/>
              </a:xfrm>
              <a:custGeom>
                <a:avLst/>
                <a:gdLst>
                  <a:gd name="T0" fmla="*/ 0 w 95"/>
                  <a:gd name="T1" fmla="*/ 72 h 96"/>
                  <a:gd name="T2" fmla="*/ 40 w 95"/>
                  <a:gd name="T3" fmla="*/ 0 h 96"/>
                  <a:gd name="T4" fmla="*/ 56 w 95"/>
                  <a:gd name="T5" fmla="*/ 0 h 96"/>
                  <a:gd name="T6" fmla="*/ 40 w 95"/>
                  <a:gd name="T7" fmla="*/ 32 h 96"/>
                  <a:gd name="T8" fmla="*/ 48 w 95"/>
                  <a:gd name="T9" fmla="*/ 24 h 96"/>
                  <a:gd name="T10" fmla="*/ 56 w 95"/>
                  <a:gd name="T11" fmla="*/ 40 h 96"/>
                  <a:gd name="T12" fmla="*/ 79 w 95"/>
                  <a:gd name="T13" fmla="*/ 40 h 96"/>
                  <a:gd name="T14" fmla="*/ 72 w 95"/>
                  <a:gd name="T15" fmla="*/ 56 h 96"/>
                  <a:gd name="T16" fmla="*/ 87 w 95"/>
                  <a:gd name="T17" fmla="*/ 56 h 96"/>
                  <a:gd name="T18" fmla="*/ 79 w 95"/>
                  <a:gd name="T19" fmla="*/ 72 h 96"/>
                  <a:gd name="T20" fmla="*/ 87 w 95"/>
                  <a:gd name="T21" fmla="*/ 56 h 96"/>
                  <a:gd name="T22" fmla="*/ 95 w 95"/>
                  <a:gd name="T23" fmla="*/ 80 h 96"/>
                  <a:gd name="T24" fmla="*/ 79 w 95"/>
                  <a:gd name="T25" fmla="*/ 96 h 96"/>
                  <a:gd name="T26" fmla="*/ 79 w 95"/>
                  <a:gd name="T27" fmla="*/ 80 h 96"/>
                  <a:gd name="T28" fmla="*/ 72 w 95"/>
                  <a:gd name="T29" fmla="*/ 88 h 96"/>
                  <a:gd name="T30" fmla="*/ 72 w 95"/>
                  <a:gd name="T31" fmla="*/ 64 h 96"/>
                  <a:gd name="T32" fmla="*/ 48 w 95"/>
                  <a:gd name="T33" fmla="*/ 88 h 96"/>
                  <a:gd name="T34" fmla="*/ 64 w 95"/>
                  <a:gd name="T35" fmla="*/ 72 h 96"/>
                  <a:gd name="T36" fmla="*/ 40 w 95"/>
                  <a:gd name="T37" fmla="*/ 72 h 96"/>
                  <a:gd name="T38" fmla="*/ 48 w 95"/>
                  <a:gd name="T39" fmla="*/ 64 h 96"/>
                  <a:gd name="T40" fmla="*/ 0 w 95"/>
                  <a:gd name="T41" fmla="*/ 7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5" h="96">
                    <a:moveTo>
                      <a:pt x="0" y="72"/>
                    </a:moveTo>
                    <a:lnTo>
                      <a:pt x="40" y="0"/>
                    </a:lnTo>
                    <a:lnTo>
                      <a:pt x="56" y="0"/>
                    </a:lnTo>
                    <a:lnTo>
                      <a:pt x="40" y="32"/>
                    </a:lnTo>
                    <a:lnTo>
                      <a:pt x="48" y="24"/>
                    </a:lnTo>
                    <a:lnTo>
                      <a:pt x="56" y="40"/>
                    </a:lnTo>
                    <a:lnTo>
                      <a:pt x="79" y="40"/>
                    </a:lnTo>
                    <a:lnTo>
                      <a:pt x="72" y="56"/>
                    </a:lnTo>
                    <a:lnTo>
                      <a:pt x="87" y="56"/>
                    </a:lnTo>
                    <a:lnTo>
                      <a:pt x="79" y="72"/>
                    </a:lnTo>
                    <a:lnTo>
                      <a:pt x="87" y="56"/>
                    </a:lnTo>
                    <a:lnTo>
                      <a:pt x="95" y="80"/>
                    </a:lnTo>
                    <a:lnTo>
                      <a:pt x="79" y="96"/>
                    </a:lnTo>
                    <a:lnTo>
                      <a:pt x="79" y="80"/>
                    </a:lnTo>
                    <a:lnTo>
                      <a:pt x="72" y="88"/>
                    </a:lnTo>
                    <a:lnTo>
                      <a:pt x="72" y="64"/>
                    </a:lnTo>
                    <a:lnTo>
                      <a:pt x="48" y="88"/>
                    </a:lnTo>
                    <a:lnTo>
                      <a:pt x="64" y="72"/>
                    </a:lnTo>
                    <a:lnTo>
                      <a:pt x="40" y="72"/>
                    </a:lnTo>
                    <a:lnTo>
                      <a:pt x="48" y="64"/>
                    </a:lnTo>
                    <a:lnTo>
                      <a:pt x="0" y="7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19" name="Freeform 543" descr="25%"/>
              <p:cNvSpPr>
                <a:spLocks noChangeAspect="1"/>
              </p:cNvSpPr>
              <p:nvPr/>
            </p:nvSpPr>
            <p:spPr bwMode="auto">
              <a:xfrm>
                <a:off x="4753" y="2698"/>
                <a:ext cx="128" cy="630"/>
              </a:xfrm>
              <a:custGeom>
                <a:avLst/>
                <a:gdLst>
                  <a:gd name="T0" fmla="*/ 0 w 128"/>
                  <a:gd name="T1" fmla="*/ 495 h 630"/>
                  <a:gd name="T2" fmla="*/ 16 w 128"/>
                  <a:gd name="T3" fmla="*/ 479 h 630"/>
                  <a:gd name="T4" fmla="*/ 24 w 128"/>
                  <a:gd name="T5" fmla="*/ 487 h 630"/>
                  <a:gd name="T6" fmla="*/ 40 w 128"/>
                  <a:gd name="T7" fmla="*/ 455 h 630"/>
                  <a:gd name="T8" fmla="*/ 32 w 128"/>
                  <a:gd name="T9" fmla="*/ 439 h 630"/>
                  <a:gd name="T10" fmla="*/ 56 w 128"/>
                  <a:gd name="T11" fmla="*/ 399 h 630"/>
                  <a:gd name="T12" fmla="*/ 24 w 128"/>
                  <a:gd name="T13" fmla="*/ 399 h 630"/>
                  <a:gd name="T14" fmla="*/ 32 w 128"/>
                  <a:gd name="T15" fmla="*/ 319 h 630"/>
                  <a:gd name="T16" fmla="*/ 64 w 128"/>
                  <a:gd name="T17" fmla="*/ 255 h 630"/>
                  <a:gd name="T18" fmla="*/ 64 w 128"/>
                  <a:gd name="T19" fmla="*/ 184 h 630"/>
                  <a:gd name="T20" fmla="*/ 88 w 128"/>
                  <a:gd name="T21" fmla="*/ 64 h 630"/>
                  <a:gd name="T22" fmla="*/ 80 w 128"/>
                  <a:gd name="T23" fmla="*/ 16 h 630"/>
                  <a:gd name="T24" fmla="*/ 88 w 128"/>
                  <a:gd name="T25" fmla="*/ 0 h 630"/>
                  <a:gd name="T26" fmla="*/ 104 w 128"/>
                  <a:gd name="T27" fmla="*/ 32 h 630"/>
                  <a:gd name="T28" fmla="*/ 112 w 128"/>
                  <a:gd name="T29" fmla="*/ 88 h 630"/>
                  <a:gd name="T30" fmla="*/ 128 w 128"/>
                  <a:gd name="T31" fmla="*/ 88 h 630"/>
                  <a:gd name="T32" fmla="*/ 128 w 128"/>
                  <a:gd name="T33" fmla="*/ 104 h 630"/>
                  <a:gd name="T34" fmla="*/ 112 w 128"/>
                  <a:gd name="T35" fmla="*/ 112 h 630"/>
                  <a:gd name="T36" fmla="*/ 112 w 128"/>
                  <a:gd name="T37" fmla="*/ 144 h 630"/>
                  <a:gd name="T38" fmla="*/ 88 w 128"/>
                  <a:gd name="T39" fmla="*/ 168 h 630"/>
                  <a:gd name="T40" fmla="*/ 80 w 128"/>
                  <a:gd name="T41" fmla="*/ 224 h 630"/>
                  <a:gd name="T42" fmla="*/ 88 w 128"/>
                  <a:gd name="T43" fmla="*/ 263 h 630"/>
                  <a:gd name="T44" fmla="*/ 72 w 128"/>
                  <a:gd name="T45" fmla="*/ 319 h 630"/>
                  <a:gd name="T46" fmla="*/ 56 w 128"/>
                  <a:gd name="T47" fmla="*/ 415 h 630"/>
                  <a:gd name="T48" fmla="*/ 72 w 128"/>
                  <a:gd name="T49" fmla="*/ 455 h 630"/>
                  <a:gd name="T50" fmla="*/ 56 w 128"/>
                  <a:gd name="T51" fmla="*/ 455 h 630"/>
                  <a:gd name="T52" fmla="*/ 64 w 128"/>
                  <a:gd name="T53" fmla="*/ 487 h 630"/>
                  <a:gd name="T54" fmla="*/ 32 w 128"/>
                  <a:gd name="T55" fmla="*/ 558 h 630"/>
                  <a:gd name="T56" fmla="*/ 32 w 128"/>
                  <a:gd name="T57" fmla="*/ 574 h 630"/>
                  <a:gd name="T58" fmla="*/ 56 w 128"/>
                  <a:gd name="T59" fmla="*/ 566 h 630"/>
                  <a:gd name="T60" fmla="*/ 56 w 128"/>
                  <a:gd name="T61" fmla="*/ 598 h 630"/>
                  <a:gd name="T62" fmla="*/ 112 w 128"/>
                  <a:gd name="T63" fmla="*/ 606 h 630"/>
                  <a:gd name="T64" fmla="*/ 72 w 128"/>
                  <a:gd name="T65" fmla="*/ 606 h 630"/>
                  <a:gd name="T66" fmla="*/ 72 w 128"/>
                  <a:gd name="T67" fmla="*/ 630 h 630"/>
                  <a:gd name="T68" fmla="*/ 56 w 128"/>
                  <a:gd name="T69" fmla="*/ 622 h 630"/>
                  <a:gd name="T70" fmla="*/ 72 w 128"/>
                  <a:gd name="T71" fmla="*/ 614 h 630"/>
                  <a:gd name="T72" fmla="*/ 40 w 128"/>
                  <a:gd name="T73" fmla="*/ 606 h 630"/>
                  <a:gd name="T74" fmla="*/ 40 w 128"/>
                  <a:gd name="T75" fmla="*/ 590 h 630"/>
                  <a:gd name="T76" fmla="*/ 32 w 128"/>
                  <a:gd name="T77" fmla="*/ 598 h 630"/>
                  <a:gd name="T78" fmla="*/ 24 w 128"/>
                  <a:gd name="T79" fmla="*/ 574 h 630"/>
                  <a:gd name="T80" fmla="*/ 24 w 128"/>
                  <a:gd name="T81" fmla="*/ 566 h 630"/>
                  <a:gd name="T82" fmla="*/ 16 w 128"/>
                  <a:gd name="T83" fmla="*/ 558 h 630"/>
                  <a:gd name="T84" fmla="*/ 24 w 128"/>
                  <a:gd name="T85" fmla="*/ 543 h 630"/>
                  <a:gd name="T86" fmla="*/ 16 w 128"/>
                  <a:gd name="T87" fmla="*/ 519 h 630"/>
                  <a:gd name="T88" fmla="*/ 32 w 128"/>
                  <a:gd name="T89" fmla="*/ 519 h 630"/>
                  <a:gd name="T90" fmla="*/ 16 w 128"/>
                  <a:gd name="T91" fmla="*/ 503 h 630"/>
                  <a:gd name="T92" fmla="*/ 24 w 128"/>
                  <a:gd name="T93" fmla="*/ 487 h 630"/>
                  <a:gd name="T94" fmla="*/ 0 w 128"/>
                  <a:gd name="T95" fmla="*/ 495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8" h="630">
                    <a:moveTo>
                      <a:pt x="0" y="495"/>
                    </a:moveTo>
                    <a:lnTo>
                      <a:pt x="16" y="479"/>
                    </a:lnTo>
                    <a:lnTo>
                      <a:pt x="24" y="487"/>
                    </a:lnTo>
                    <a:lnTo>
                      <a:pt x="40" y="455"/>
                    </a:lnTo>
                    <a:lnTo>
                      <a:pt x="32" y="439"/>
                    </a:lnTo>
                    <a:lnTo>
                      <a:pt x="56" y="399"/>
                    </a:lnTo>
                    <a:lnTo>
                      <a:pt x="24" y="399"/>
                    </a:lnTo>
                    <a:lnTo>
                      <a:pt x="32" y="319"/>
                    </a:lnTo>
                    <a:lnTo>
                      <a:pt x="64" y="255"/>
                    </a:lnTo>
                    <a:lnTo>
                      <a:pt x="64" y="184"/>
                    </a:lnTo>
                    <a:lnTo>
                      <a:pt x="88" y="64"/>
                    </a:lnTo>
                    <a:lnTo>
                      <a:pt x="80" y="16"/>
                    </a:lnTo>
                    <a:lnTo>
                      <a:pt x="88" y="0"/>
                    </a:lnTo>
                    <a:lnTo>
                      <a:pt x="104" y="32"/>
                    </a:lnTo>
                    <a:lnTo>
                      <a:pt x="112" y="88"/>
                    </a:lnTo>
                    <a:lnTo>
                      <a:pt x="128" y="88"/>
                    </a:lnTo>
                    <a:lnTo>
                      <a:pt x="128" y="104"/>
                    </a:lnTo>
                    <a:lnTo>
                      <a:pt x="112" y="112"/>
                    </a:lnTo>
                    <a:lnTo>
                      <a:pt x="112" y="144"/>
                    </a:lnTo>
                    <a:lnTo>
                      <a:pt x="88" y="168"/>
                    </a:lnTo>
                    <a:lnTo>
                      <a:pt x="80" y="224"/>
                    </a:lnTo>
                    <a:lnTo>
                      <a:pt x="88" y="263"/>
                    </a:lnTo>
                    <a:lnTo>
                      <a:pt x="72" y="319"/>
                    </a:lnTo>
                    <a:lnTo>
                      <a:pt x="56" y="415"/>
                    </a:lnTo>
                    <a:lnTo>
                      <a:pt x="72" y="455"/>
                    </a:lnTo>
                    <a:lnTo>
                      <a:pt x="56" y="455"/>
                    </a:lnTo>
                    <a:lnTo>
                      <a:pt x="64" y="487"/>
                    </a:lnTo>
                    <a:lnTo>
                      <a:pt x="32" y="558"/>
                    </a:lnTo>
                    <a:lnTo>
                      <a:pt x="32" y="574"/>
                    </a:lnTo>
                    <a:lnTo>
                      <a:pt x="56" y="566"/>
                    </a:lnTo>
                    <a:lnTo>
                      <a:pt x="56" y="598"/>
                    </a:lnTo>
                    <a:lnTo>
                      <a:pt x="112" y="606"/>
                    </a:lnTo>
                    <a:lnTo>
                      <a:pt x="72" y="606"/>
                    </a:lnTo>
                    <a:lnTo>
                      <a:pt x="72" y="630"/>
                    </a:lnTo>
                    <a:lnTo>
                      <a:pt x="56" y="622"/>
                    </a:lnTo>
                    <a:lnTo>
                      <a:pt x="72" y="614"/>
                    </a:lnTo>
                    <a:lnTo>
                      <a:pt x="40" y="606"/>
                    </a:lnTo>
                    <a:lnTo>
                      <a:pt x="40" y="590"/>
                    </a:lnTo>
                    <a:lnTo>
                      <a:pt x="32" y="598"/>
                    </a:lnTo>
                    <a:lnTo>
                      <a:pt x="24" y="574"/>
                    </a:lnTo>
                    <a:lnTo>
                      <a:pt x="24" y="566"/>
                    </a:lnTo>
                    <a:lnTo>
                      <a:pt x="16" y="558"/>
                    </a:lnTo>
                    <a:lnTo>
                      <a:pt x="24" y="543"/>
                    </a:lnTo>
                    <a:lnTo>
                      <a:pt x="16" y="519"/>
                    </a:lnTo>
                    <a:lnTo>
                      <a:pt x="32" y="519"/>
                    </a:lnTo>
                    <a:lnTo>
                      <a:pt x="16" y="503"/>
                    </a:lnTo>
                    <a:lnTo>
                      <a:pt x="24" y="487"/>
                    </a:lnTo>
                    <a:lnTo>
                      <a:pt x="0" y="495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20" name="Freeform 544" descr="25%"/>
              <p:cNvSpPr>
                <a:spLocks noChangeAspect="1"/>
              </p:cNvSpPr>
              <p:nvPr/>
            </p:nvSpPr>
            <p:spPr bwMode="auto">
              <a:xfrm>
                <a:off x="4753" y="2698"/>
                <a:ext cx="128" cy="630"/>
              </a:xfrm>
              <a:custGeom>
                <a:avLst/>
                <a:gdLst>
                  <a:gd name="T0" fmla="*/ 0 w 128"/>
                  <a:gd name="T1" fmla="*/ 495 h 630"/>
                  <a:gd name="T2" fmla="*/ 16 w 128"/>
                  <a:gd name="T3" fmla="*/ 479 h 630"/>
                  <a:gd name="T4" fmla="*/ 24 w 128"/>
                  <a:gd name="T5" fmla="*/ 487 h 630"/>
                  <a:gd name="T6" fmla="*/ 40 w 128"/>
                  <a:gd name="T7" fmla="*/ 455 h 630"/>
                  <a:gd name="T8" fmla="*/ 32 w 128"/>
                  <a:gd name="T9" fmla="*/ 439 h 630"/>
                  <a:gd name="T10" fmla="*/ 56 w 128"/>
                  <a:gd name="T11" fmla="*/ 399 h 630"/>
                  <a:gd name="T12" fmla="*/ 24 w 128"/>
                  <a:gd name="T13" fmla="*/ 399 h 630"/>
                  <a:gd name="T14" fmla="*/ 32 w 128"/>
                  <a:gd name="T15" fmla="*/ 319 h 630"/>
                  <a:gd name="T16" fmla="*/ 64 w 128"/>
                  <a:gd name="T17" fmla="*/ 255 h 630"/>
                  <a:gd name="T18" fmla="*/ 64 w 128"/>
                  <a:gd name="T19" fmla="*/ 184 h 630"/>
                  <a:gd name="T20" fmla="*/ 88 w 128"/>
                  <a:gd name="T21" fmla="*/ 64 h 630"/>
                  <a:gd name="T22" fmla="*/ 80 w 128"/>
                  <a:gd name="T23" fmla="*/ 16 h 630"/>
                  <a:gd name="T24" fmla="*/ 88 w 128"/>
                  <a:gd name="T25" fmla="*/ 0 h 630"/>
                  <a:gd name="T26" fmla="*/ 104 w 128"/>
                  <a:gd name="T27" fmla="*/ 32 h 630"/>
                  <a:gd name="T28" fmla="*/ 112 w 128"/>
                  <a:gd name="T29" fmla="*/ 88 h 630"/>
                  <a:gd name="T30" fmla="*/ 128 w 128"/>
                  <a:gd name="T31" fmla="*/ 88 h 630"/>
                  <a:gd name="T32" fmla="*/ 128 w 128"/>
                  <a:gd name="T33" fmla="*/ 104 h 630"/>
                  <a:gd name="T34" fmla="*/ 112 w 128"/>
                  <a:gd name="T35" fmla="*/ 112 h 630"/>
                  <a:gd name="T36" fmla="*/ 112 w 128"/>
                  <a:gd name="T37" fmla="*/ 144 h 630"/>
                  <a:gd name="T38" fmla="*/ 88 w 128"/>
                  <a:gd name="T39" fmla="*/ 168 h 630"/>
                  <a:gd name="T40" fmla="*/ 80 w 128"/>
                  <a:gd name="T41" fmla="*/ 224 h 630"/>
                  <a:gd name="T42" fmla="*/ 88 w 128"/>
                  <a:gd name="T43" fmla="*/ 263 h 630"/>
                  <a:gd name="T44" fmla="*/ 72 w 128"/>
                  <a:gd name="T45" fmla="*/ 319 h 630"/>
                  <a:gd name="T46" fmla="*/ 56 w 128"/>
                  <a:gd name="T47" fmla="*/ 415 h 630"/>
                  <a:gd name="T48" fmla="*/ 72 w 128"/>
                  <a:gd name="T49" fmla="*/ 455 h 630"/>
                  <a:gd name="T50" fmla="*/ 56 w 128"/>
                  <a:gd name="T51" fmla="*/ 455 h 630"/>
                  <a:gd name="T52" fmla="*/ 64 w 128"/>
                  <a:gd name="T53" fmla="*/ 487 h 630"/>
                  <a:gd name="T54" fmla="*/ 32 w 128"/>
                  <a:gd name="T55" fmla="*/ 558 h 630"/>
                  <a:gd name="T56" fmla="*/ 32 w 128"/>
                  <a:gd name="T57" fmla="*/ 574 h 630"/>
                  <a:gd name="T58" fmla="*/ 56 w 128"/>
                  <a:gd name="T59" fmla="*/ 566 h 630"/>
                  <a:gd name="T60" fmla="*/ 56 w 128"/>
                  <a:gd name="T61" fmla="*/ 598 h 630"/>
                  <a:gd name="T62" fmla="*/ 112 w 128"/>
                  <a:gd name="T63" fmla="*/ 606 h 630"/>
                  <a:gd name="T64" fmla="*/ 72 w 128"/>
                  <a:gd name="T65" fmla="*/ 606 h 630"/>
                  <a:gd name="T66" fmla="*/ 72 w 128"/>
                  <a:gd name="T67" fmla="*/ 630 h 630"/>
                  <a:gd name="T68" fmla="*/ 56 w 128"/>
                  <a:gd name="T69" fmla="*/ 622 h 630"/>
                  <a:gd name="T70" fmla="*/ 72 w 128"/>
                  <a:gd name="T71" fmla="*/ 614 h 630"/>
                  <a:gd name="T72" fmla="*/ 40 w 128"/>
                  <a:gd name="T73" fmla="*/ 606 h 630"/>
                  <a:gd name="T74" fmla="*/ 40 w 128"/>
                  <a:gd name="T75" fmla="*/ 590 h 630"/>
                  <a:gd name="T76" fmla="*/ 32 w 128"/>
                  <a:gd name="T77" fmla="*/ 598 h 630"/>
                  <a:gd name="T78" fmla="*/ 24 w 128"/>
                  <a:gd name="T79" fmla="*/ 574 h 630"/>
                  <a:gd name="T80" fmla="*/ 24 w 128"/>
                  <a:gd name="T81" fmla="*/ 566 h 630"/>
                  <a:gd name="T82" fmla="*/ 16 w 128"/>
                  <a:gd name="T83" fmla="*/ 558 h 630"/>
                  <a:gd name="T84" fmla="*/ 24 w 128"/>
                  <a:gd name="T85" fmla="*/ 543 h 630"/>
                  <a:gd name="T86" fmla="*/ 16 w 128"/>
                  <a:gd name="T87" fmla="*/ 519 h 630"/>
                  <a:gd name="T88" fmla="*/ 32 w 128"/>
                  <a:gd name="T89" fmla="*/ 519 h 630"/>
                  <a:gd name="T90" fmla="*/ 16 w 128"/>
                  <a:gd name="T91" fmla="*/ 503 h 630"/>
                  <a:gd name="T92" fmla="*/ 24 w 128"/>
                  <a:gd name="T93" fmla="*/ 487 h 630"/>
                  <a:gd name="T94" fmla="*/ 0 w 128"/>
                  <a:gd name="T95" fmla="*/ 495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8" h="630">
                    <a:moveTo>
                      <a:pt x="0" y="495"/>
                    </a:moveTo>
                    <a:lnTo>
                      <a:pt x="16" y="479"/>
                    </a:lnTo>
                    <a:lnTo>
                      <a:pt x="24" y="487"/>
                    </a:lnTo>
                    <a:lnTo>
                      <a:pt x="40" y="455"/>
                    </a:lnTo>
                    <a:lnTo>
                      <a:pt x="32" y="439"/>
                    </a:lnTo>
                    <a:lnTo>
                      <a:pt x="56" y="399"/>
                    </a:lnTo>
                    <a:lnTo>
                      <a:pt x="24" y="399"/>
                    </a:lnTo>
                    <a:lnTo>
                      <a:pt x="32" y="319"/>
                    </a:lnTo>
                    <a:lnTo>
                      <a:pt x="64" y="255"/>
                    </a:lnTo>
                    <a:lnTo>
                      <a:pt x="64" y="184"/>
                    </a:lnTo>
                    <a:lnTo>
                      <a:pt x="88" y="64"/>
                    </a:lnTo>
                    <a:lnTo>
                      <a:pt x="80" y="16"/>
                    </a:lnTo>
                    <a:lnTo>
                      <a:pt x="88" y="0"/>
                    </a:lnTo>
                    <a:lnTo>
                      <a:pt x="104" y="32"/>
                    </a:lnTo>
                    <a:lnTo>
                      <a:pt x="112" y="88"/>
                    </a:lnTo>
                    <a:lnTo>
                      <a:pt x="128" y="88"/>
                    </a:lnTo>
                    <a:lnTo>
                      <a:pt x="128" y="104"/>
                    </a:lnTo>
                    <a:lnTo>
                      <a:pt x="112" y="112"/>
                    </a:lnTo>
                    <a:lnTo>
                      <a:pt x="112" y="144"/>
                    </a:lnTo>
                    <a:lnTo>
                      <a:pt x="88" y="168"/>
                    </a:lnTo>
                    <a:lnTo>
                      <a:pt x="80" y="224"/>
                    </a:lnTo>
                    <a:lnTo>
                      <a:pt x="88" y="263"/>
                    </a:lnTo>
                    <a:lnTo>
                      <a:pt x="72" y="319"/>
                    </a:lnTo>
                    <a:lnTo>
                      <a:pt x="56" y="415"/>
                    </a:lnTo>
                    <a:lnTo>
                      <a:pt x="72" y="455"/>
                    </a:lnTo>
                    <a:lnTo>
                      <a:pt x="56" y="455"/>
                    </a:lnTo>
                    <a:lnTo>
                      <a:pt x="64" y="487"/>
                    </a:lnTo>
                    <a:lnTo>
                      <a:pt x="32" y="558"/>
                    </a:lnTo>
                    <a:lnTo>
                      <a:pt x="32" y="574"/>
                    </a:lnTo>
                    <a:lnTo>
                      <a:pt x="56" y="566"/>
                    </a:lnTo>
                    <a:lnTo>
                      <a:pt x="56" y="598"/>
                    </a:lnTo>
                    <a:lnTo>
                      <a:pt x="112" y="606"/>
                    </a:lnTo>
                    <a:lnTo>
                      <a:pt x="72" y="606"/>
                    </a:lnTo>
                    <a:lnTo>
                      <a:pt x="72" y="630"/>
                    </a:lnTo>
                    <a:lnTo>
                      <a:pt x="56" y="622"/>
                    </a:lnTo>
                    <a:lnTo>
                      <a:pt x="72" y="614"/>
                    </a:lnTo>
                    <a:lnTo>
                      <a:pt x="40" y="606"/>
                    </a:lnTo>
                    <a:lnTo>
                      <a:pt x="40" y="590"/>
                    </a:lnTo>
                    <a:lnTo>
                      <a:pt x="32" y="598"/>
                    </a:lnTo>
                    <a:lnTo>
                      <a:pt x="24" y="574"/>
                    </a:lnTo>
                    <a:lnTo>
                      <a:pt x="24" y="566"/>
                    </a:lnTo>
                    <a:lnTo>
                      <a:pt x="16" y="558"/>
                    </a:lnTo>
                    <a:lnTo>
                      <a:pt x="24" y="543"/>
                    </a:lnTo>
                    <a:lnTo>
                      <a:pt x="16" y="519"/>
                    </a:lnTo>
                    <a:lnTo>
                      <a:pt x="32" y="519"/>
                    </a:lnTo>
                    <a:lnTo>
                      <a:pt x="16" y="503"/>
                    </a:lnTo>
                    <a:lnTo>
                      <a:pt x="24" y="487"/>
                    </a:lnTo>
                    <a:lnTo>
                      <a:pt x="0" y="495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21" name="Freeform 545" descr="25%"/>
              <p:cNvSpPr>
                <a:spLocks noChangeAspect="1"/>
              </p:cNvSpPr>
              <p:nvPr/>
            </p:nvSpPr>
            <p:spPr bwMode="auto">
              <a:xfrm>
                <a:off x="4761" y="3233"/>
                <a:ext cx="8" cy="16"/>
              </a:xfrm>
              <a:custGeom>
                <a:avLst/>
                <a:gdLst>
                  <a:gd name="T0" fmla="*/ 0 w 8"/>
                  <a:gd name="T1" fmla="*/ 8 h 16"/>
                  <a:gd name="T2" fmla="*/ 8 w 8"/>
                  <a:gd name="T3" fmla="*/ 0 h 16"/>
                  <a:gd name="T4" fmla="*/ 8 w 8"/>
                  <a:gd name="T5" fmla="*/ 16 h 16"/>
                  <a:gd name="T6" fmla="*/ 0 w 8"/>
                  <a:gd name="T7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6">
                    <a:moveTo>
                      <a:pt x="0" y="8"/>
                    </a:moveTo>
                    <a:lnTo>
                      <a:pt x="8" y="0"/>
                    </a:lnTo>
                    <a:lnTo>
                      <a:pt x="8" y="16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22" name="Freeform 546" descr="25%"/>
              <p:cNvSpPr>
                <a:spLocks noChangeAspect="1"/>
              </p:cNvSpPr>
              <p:nvPr/>
            </p:nvSpPr>
            <p:spPr bwMode="auto">
              <a:xfrm>
                <a:off x="4761" y="3233"/>
                <a:ext cx="8" cy="16"/>
              </a:xfrm>
              <a:custGeom>
                <a:avLst/>
                <a:gdLst>
                  <a:gd name="T0" fmla="*/ 0 w 8"/>
                  <a:gd name="T1" fmla="*/ 8 h 16"/>
                  <a:gd name="T2" fmla="*/ 8 w 8"/>
                  <a:gd name="T3" fmla="*/ 0 h 16"/>
                  <a:gd name="T4" fmla="*/ 8 w 8"/>
                  <a:gd name="T5" fmla="*/ 16 h 16"/>
                  <a:gd name="T6" fmla="*/ 0 w 8"/>
                  <a:gd name="T7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6">
                    <a:moveTo>
                      <a:pt x="0" y="8"/>
                    </a:moveTo>
                    <a:lnTo>
                      <a:pt x="8" y="0"/>
                    </a:lnTo>
                    <a:lnTo>
                      <a:pt x="8" y="16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23" name="Freeform 547" descr="25%"/>
              <p:cNvSpPr>
                <a:spLocks noChangeAspect="1"/>
              </p:cNvSpPr>
              <p:nvPr/>
            </p:nvSpPr>
            <p:spPr bwMode="auto">
              <a:xfrm>
                <a:off x="4769" y="3097"/>
                <a:ext cx="8" cy="32"/>
              </a:xfrm>
              <a:custGeom>
                <a:avLst/>
                <a:gdLst>
                  <a:gd name="T0" fmla="*/ 0 w 8"/>
                  <a:gd name="T1" fmla="*/ 32 h 32"/>
                  <a:gd name="T2" fmla="*/ 8 w 8"/>
                  <a:gd name="T3" fmla="*/ 0 h 32"/>
                  <a:gd name="T4" fmla="*/ 8 w 8"/>
                  <a:gd name="T5" fmla="*/ 32 h 32"/>
                  <a:gd name="T6" fmla="*/ 0 w 8"/>
                  <a:gd name="T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2">
                    <a:moveTo>
                      <a:pt x="0" y="32"/>
                    </a:moveTo>
                    <a:lnTo>
                      <a:pt x="8" y="0"/>
                    </a:lnTo>
                    <a:lnTo>
                      <a:pt x="8" y="32"/>
                    </a:lnTo>
                    <a:lnTo>
                      <a:pt x="0" y="3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24" name="Freeform 548" descr="25%"/>
              <p:cNvSpPr>
                <a:spLocks noChangeAspect="1"/>
              </p:cNvSpPr>
              <p:nvPr/>
            </p:nvSpPr>
            <p:spPr bwMode="auto">
              <a:xfrm>
                <a:off x="4769" y="3097"/>
                <a:ext cx="8" cy="32"/>
              </a:xfrm>
              <a:custGeom>
                <a:avLst/>
                <a:gdLst>
                  <a:gd name="T0" fmla="*/ 0 w 8"/>
                  <a:gd name="T1" fmla="*/ 32 h 32"/>
                  <a:gd name="T2" fmla="*/ 8 w 8"/>
                  <a:gd name="T3" fmla="*/ 0 h 32"/>
                  <a:gd name="T4" fmla="*/ 8 w 8"/>
                  <a:gd name="T5" fmla="*/ 32 h 32"/>
                  <a:gd name="T6" fmla="*/ 0 w 8"/>
                  <a:gd name="T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2">
                    <a:moveTo>
                      <a:pt x="0" y="32"/>
                    </a:moveTo>
                    <a:lnTo>
                      <a:pt x="8" y="0"/>
                    </a:lnTo>
                    <a:lnTo>
                      <a:pt x="8" y="32"/>
                    </a:lnTo>
                    <a:lnTo>
                      <a:pt x="0" y="3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25" name="Freeform 549" descr="25%"/>
              <p:cNvSpPr>
                <a:spLocks noChangeAspect="1"/>
              </p:cNvSpPr>
              <p:nvPr/>
            </p:nvSpPr>
            <p:spPr bwMode="auto">
              <a:xfrm>
                <a:off x="4770" y="3320"/>
                <a:ext cx="29" cy="16"/>
              </a:xfrm>
              <a:custGeom>
                <a:avLst/>
                <a:gdLst>
                  <a:gd name="T0" fmla="*/ 0 w 24"/>
                  <a:gd name="T1" fmla="*/ 0 h 16"/>
                  <a:gd name="T2" fmla="*/ 24 w 24"/>
                  <a:gd name="T3" fmla="*/ 8 h 16"/>
                  <a:gd name="T4" fmla="*/ 24 w 24"/>
                  <a:gd name="T5" fmla="*/ 16 h 16"/>
                  <a:gd name="T6" fmla="*/ 0 w 24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16">
                    <a:moveTo>
                      <a:pt x="0" y="0"/>
                    </a:moveTo>
                    <a:lnTo>
                      <a:pt x="24" y="8"/>
                    </a:lnTo>
                    <a:lnTo>
                      <a:pt x="24" y="16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26" name="Freeform 550" descr="25%"/>
              <p:cNvSpPr>
                <a:spLocks noChangeAspect="1"/>
              </p:cNvSpPr>
              <p:nvPr/>
            </p:nvSpPr>
            <p:spPr bwMode="auto">
              <a:xfrm>
                <a:off x="4770" y="3320"/>
                <a:ext cx="29" cy="16"/>
              </a:xfrm>
              <a:custGeom>
                <a:avLst/>
                <a:gdLst>
                  <a:gd name="T0" fmla="*/ 0 w 24"/>
                  <a:gd name="T1" fmla="*/ 0 h 16"/>
                  <a:gd name="T2" fmla="*/ 24 w 24"/>
                  <a:gd name="T3" fmla="*/ 8 h 16"/>
                  <a:gd name="T4" fmla="*/ 24 w 24"/>
                  <a:gd name="T5" fmla="*/ 16 h 16"/>
                  <a:gd name="T6" fmla="*/ 0 w 24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16">
                    <a:moveTo>
                      <a:pt x="0" y="0"/>
                    </a:moveTo>
                    <a:lnTo>
                      <a:pt x="24" y="8"/>
                    </a:lnTo>
                    <a:lnTo>
                      <a:pt x="24" y="16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27" name="Freeform 551" descr="25%"/>
              <p:cNvSpPr>
                <a:spLocks noChangeAspect="1"/>
              </p:cNvSpPr>
              <p:nvPr/>
            </p:nvSpPr>
            <p:spPr bwMode="auto">
              <a:xfrm>
                <a:off x="4770" y="3296"/>
                <a:ext cx="32" cy="23"/>
              </a:xfrm>
              <a:custGeom>
                <a:avLst/>
                <a:gdLst>
                  <a:gd name="T0" fmla="*/ 0 w 32"/>
                  <a:gd name="T1" fmla="*/ 8 h 24"/>
                  <a:gd name="T2" fmla="*/ 8 w 32"/>
                  <a:gd name="T3" fmla="*/ 0 h 24"/>
                  <a:gd name="T4" fmla="*/ 8 w 32"/>
                  <a:gd name="T5" fmla="*/ 8 h 24"/>
                  <a:gd name="T6" fmla="*/ 32 w 32"/>
                  <a:gd name="T7" fmla="*/ 16 h 24"/>
                  <a:gd name="T8" fmla="*/ 24 w 32"/>
                  <a:gd name="T9" fmla="*/ 24 h 24"/>
                  <a:gd name="T10" fmla="*/ 0 w 32"/>
                  <a:gd name="T1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0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28" name="Freeform 552" descr="25%"/>
              <p:cNvSpPr>
                <a:spLocks noChangeAspect="1"/>
              </p:cNvSpPr>
              <p:nvPr/>
            </p:nvSpPr>
            <p:spPr bwMode="auto">
              <a:xfrm>
                <a:off x="4770" y="3296"/>
                <a:ext cx="32" cy="23"/>
              </a:xfrm>
              <a:custGeom>
                <a:avLst/>
                <a:gdLst>
                  <a:gd name="T0" fmla="*/ 0 w 32"/>
                  <a:gd name="T1" fmla="*/ 8 h 24"/>
                  <a:gd name="T2" fmla="*/ 8 w 32"/>
                  <a:gd name="T3" fmla="*/ 0 h 24"/>
                  <a:gd name="T4" fmla="*/ 8 w 32"/>
                  <a:gd name="T5" fmla="*/ 8 h 24"/>
                  <a:gd name="T6" fmla="*/ 32 w 32"/>
                  <a:gd name="T7" fmla="*/ 16 h 24"/>
                  <a:gd name="T8" fmla="*/ 24 w 32"/>
                  <a:gd name="T9" fmla="*/ 24 h 24"/>
                  <a:gd name="T10" fmla="*/ 0 w 32"/>
                  <a:gd name="T1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4">
                    <a:moveTo>
                      <a:pt x="0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32" y="16"/>
                    </a:lnTo>
                    <a:lnTo>
                      <a:pt x="24" y="24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29" name="Freeform 553" descr="25%"/>
              <p:cNvSpPr>
                <a:spLocks noChangeAspect="1"/>
              </p:cNvSpPr>
              <p:nvPr/>
            </p:nvSpPr>
            <p:spPr bwMode="auto">
              <a:xfrm>
                <a:off x="4809" y="3336"/>
                <a:ext cx="16" cy="7"/>
              </a:xfrm>
              <a:custGeom>
                <a:avLst/>
                <a:gdLst>
                  <a:gd name="T0" fmla="*/ 0 w 16"/>
                  <a:gd name="T1" fmla="*/ 0 h 8"/>
                  <a:gd name="T2" fmla="*/ 8 w 16"/>
                  <a:gd name="T3" fmla="*/ 0 h 8"/>
                  <a:gd name="T4" fmla="*/ 16 w 16"/>
                  <a:gd name="T5" fmla="*/ 8 h 8"/>
                  <a:gd name="T6" fmla="*/ 0 w 1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30" name="Freeform 554" descr="25%"/>
              <p:cNvSpPr>
                <a:spLocks noChangeAspect="1"/>
              </p:cNvSpPr>
              <p:nvPr/>
            </p:nvSpPr>
            <p:spPr bwMode="auto">
              <a:xfrm>
                <a:off x="4809" y="3336"/>
                <a:ext cx="16" cy="7"/>
              </a:xfrm>
              <a:custGeom>
                <a:avLst/>
                <a:gdLst>
                  <a:gd name="T0" fmla="*/ 0 w 16"/>
                  <a:gd name="T1" fmla="*/ 0 h 8"/>
                  <a:gd name="T2" fmla="*/ 8 w 16"/>
                  <a:gd name="T3" fmla="*/ 0 h 8"/>
                  <a:gd name="T4" fmla="*/ 16 w 16"/>
                  <a:gd name="T5" fmla="*/ 8 h 8"/>
                  <a:gd name="T6" fmla="*/ 0 w 1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31" name="Freeform 555" descr="25%"/>
              <p:cNvSpPr>
                <a:spLocks noChangeAspect="1"/>
              </p:cNvSpPr>
              <p:nvPr/>
            </p:nvSpPr>
            <p:spPr bwMode="auto">
              <a:xfrm>
                <a:off x="4825" y="3304"/>
                <a:ext cx="32" cy="56"/>
              </a:xfrm>
              <a:custGeom>
                <a:avLst/>
                <a:gdLst>
                  <a:gd name="T0" fmla="*/ 0 w 32"/>
                  <a:gd name="T1" fmla="*/ 40 h 56"/>
                  <a:gd name="T2" fmla="*/ 0 w 32"/>
                  <a:gd name="T3" fmla="*/ 32 h 56"/>
                  <a:gd name="T4" fmla="*/ 24 w 32"/>
                  <a:gd name="T5" fmla="*/ 40 h 56"/>
                  <a:gd name="T6" fmla="*/ 16 w 32"/>
                  <a:gd name="T7" fmla="*/ 24 h 56"/>
                  <a:gd name="T8" fmla="*/ 24 w 32"/>
                  <a:gd name="T9" fmla="*/ 16 h 56"/>
                  <a:gd name="T10" fmla="*/ 8 w 32"/>
                  <a:gd name="T11" fmla="*/ 16 h 56"/>
                  <a:gd name="T12" fmla="*/ 8 w 32"/>
                  <a:gd name="T13" fmla="*/ 0 h 56"/>
                  <a:gd name="T14" fmla="*/ 32 w 32"/>
                  <a:gd name="T15" fmla="*/ 0 h 56"/>
                  <a:gd name="T16" fmla="*/ 32 w 32"/>
                  <a:gd name="T17" fmla="*/ 56 h 56"/>
                  <a:gd name="T18" fmla="*/ 0 w 32"/>
                  <a:gd name="T1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56">
                    <a:moveTo>
                      <a:pt x="0" y="40"/>
                    </a:moveTo>
                    <a:lnTo>
                      <a:pt x="0" y="32"/>
                    </a:lnTo>
                    <a:lnTo>
                      <a:pt x="24" y="40"/>
                    </a:lnTo>
                    <a:lnTo>
                      <a:pt x="16" y="24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32" y="0"/>
                    </a:lnTo>
                    <a:lnTo>
                      <a:pt x="32" y="56"/>
                    </a:lnTo>
                    <a:lnTo>
                      <a:pt x="0" y="4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32" name="Freeform 556" descr="25%"/>
              <p:cNvSpPr>
                <a:spLocks noChangeAspect="1"/>
              </p:cNvSpPr>
              <p:nvPr/>
            </p:nvSpPr>
            <p:spPr bwMode="auto">
              <a:xfrm>
                <a:off x="4825" y="3304"/>
                <a:ext cx="32" cy="56"/>
              </a:xfrm>
              <a:custGeom>
                <a:avLst/>
                <a:gdLst>
                  <a:gd name="T0" fmla="*/ 0 w 32"/>
                  <a:gd name="T1" fmla="*/ 40 h 56"/>
                  <a:gd name="T2" fmla="*/ 0 w 32"/>
                  <a:gd name="T3" fmla="*/ 32 h 56"/>
                  <a:gd name="T4" fmla="*/ 24 w 32"/>
                  <a:gd name="T5" fmla="*/ 40 h 56"/>
                  <a:gd name="T6" fmla="*/ 16 w 32"/>
                  <a:gd name="T7" fmla="*/ 24 h 56"/>
                  <a:gd name="T8" fmla="*/ 24 w 32"/>
                  <a:gd name="T9" fmla="*/ 16 h 56"/>
                  <a:gd name="T10" fmla="*/ 8 w 32"/>
                  <a:gd name="T11" fmla="*/ 16 h 56"/>
                  <a:gd name="T12" fmla="*/ 8 w 32"/>
                  <a:gd name="T13" fmla="*/ 0 h 56"/>
                  <a:gd name="T14" fmla="*/ 32 w 32"/>
                  <a:gd name="T15" fmla="*/ 0 h 56"/>
                  <a:gd name="T16" fmla="*/ 32 w 32"/>
                  <a:gd name="T17" fmla="*/ 56 h 56"/>
                  <a:gd name="T18" fmla="*/ 0 w 32"/>
                  <a:gd name="T19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56">
                    <a:moveTo>
                      <a:pt x="0" y="40"/>
                    </a:moveTo>
                    <a:lnTo>
                      <a:pt x="0" y="32"/>
                    </a:lnTo>
                    <a:lnTo>
                      <a:pt x="24" y="40"/>
                    </a:lnTo>
                    <a:lnTo>
                      <a:pt x="16" y="24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32" y="0"/>
                    </a:lnTo>
                    <a:lnTo>
                      <a:pt x="32" y="56"/>
                    </a:lnTo>
                    <a:lnTo>
                      <a:pt x="0" y="4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33" name="Freeform 557" descr="25%"/>
              <p:cNvSpPr>
                <a:spLocks noChangeAspect="1"/>
              </p:cNvSpPr>
              <p:nvPr/>
            </p:nvSpPr>
            <p:spPr bwMode="auto">
              <a:xfrm>
                <a:off x="4828" y="3360"/>
                <a:ext cx="29" cy="8"/>
              </a:xfrm>
              <a:custGeom>
                <a:avLst/>
                <a:gdLst>
                  <a:gd name="T0" fmla="*/ 0 w 24"/>
                  <a:gd name="T1" fmla="*/ 0 h 8"/>
                  <a:gd name="T2" fmla="*/ 24 w 24"/>
                  <a:gd name="T3" fmla="*/ 0 h 8"/>
                  <a:gd name="T4" fmla="*/ 24 w 24"/>
                  <a:gd name="T5" fmla="*/ 8 h 8"/>
                  <a:gd name="T6" fmla="*/ 0 w 24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24" y="0"/>
                    </a:lnTo>
                    <a:lnTo>
                      <a:pt x="24" y="8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34" name="Freeform 558" descr="25%"/>
              <p:cNvSpPr>
                <a:spLocks noChangeAspect="1"/>
              </p:cNvSpPr>
              <p:nvPr/>
            </p:nvSpPr>
            <p:spPr bwMode="auto">
              <a:xfrm>
                <a:off x="4828" y="3360"/>
                <a:ext cx="29" cy="8"/>
              </a:xfrm>
              <a:custGeom>
                <a:avLst/>
                <a:gdLst>
                  <a:gd name="T0" fmla="*/ 0 w 24"/>
                  <a:gd name="T1" fmla="*/ 0 h 8"/>
                  <a:gd name="T2" fmla="*/ 24 w 24"/>
                  <a:gd name="T3" fmla="*/ 0 h 8"/>
                  <a:gd name="T4" fmla="*/ 24 w 24"/>
                  <a:gd name="T5" fmla="*/ 8 h 8"/>
                  <a:gd name="T6" fmla="*/ 0 w 24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24" y="0"/>
                    </a:lnTo>
                    <a:lnTo>
                      <a:pt x="24" y="8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35" name="Freeform 559" descr="25%"/>
              <p:cNvSpPr>
                <a:spLocks noChangeAspect="1"/>
              </p:cNvSpPr>
              <p:nvPr/>
            </p:nvSpPr>
            <p:spPr bwMode="auto">
              <a:xfrm>
                <a:off x="4865" y="3360"/>
                <a:ext cx="21" cy="2"/>
              </a:xfrm>
              <a:custGeom>
                <a:avLst/>
                <a:gdLst>
                  <a:gd name="T0" fmla="*/ 0 w 16"/>
                  <a:gd name="T1" fmla="*/ 8 w 16"/>
                  <a:gd name="T2" fmla="*/ 16 w 16"/>
                  <a:gd name="T3" fmla="*/ 0 w 1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6">
                    <a:moveTo>
                      <a:pt x="0" y="0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36" name="Freeform 560" descr="25%"/>
              <p:cNvSpPr>
                <a:spLocks noChangeAspect="1"/>
              </p:cNvSpPr>
              <p:nvPr/>
            </p:nvSpPr>
            <p:spPr bwMode="auto">
              <a:xfrm>
                <a:off x="4865" y="3360"/>
                <a:ext cx="21" cy="2"/>
              </a:xfrm>
              <a:custGeom>
                <a:avLst/>
                <a:gdLst>
                  <a:gd name="T0" fmla="*/ 0 w 16"/>
                  <a:gd name="T1" fmla="*/ 8 w 16"/>
                  <a:gd name="T2" fmla="*/ 16 w 16"/>
                  <a:gd name="T3" fmla="*/ 0 w 1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6">
                    <a:moveTo>
                      <a:pt x="0" y="0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37" name="Freeform 561" descr="25%"/>
              <p:cNvSpPr>
                <a:spLocks noChangeAspect="1"/>
              </p:cNvSpPr>
              <p:nvPr/>
            </p:nvSpPr>
            <p:spPr bwMode="auto">
              <a:xfrm>
                <a:off x="4712" y="2252"/>
                <a:ext cx="168" cy="247"/>
              </a:xfrm>
              <a:custGeom>
                <a:avLst/>
                <a:gdLst>
                  <a:gd name="T0" fmla="*/ 0 w 168"/>
                  <a:gd name="T1" fmla="*/ 167 h 247"/>
                  <a:gd name="T2" fmla="*/ 16 w 168"/>
                  <a:gd name="T3" fmla="*/ 183 h 247"/>
                  <a:gd name="T4" fmla="*/ 48 w 168"/>
                  <a:gd name="T5" fmla="*/ 191 h 247"/>
                  <a:gd name="T6" fmla="*/ 80 w 168"/>
                  <a:gd name="T7" fmla="*/ 215 h 247"/>
                  <a:gd name="T8" fmla="*/ 120 w 168"/>
                  <a:gd name="T9" fmla="*/ 223 h 247"/>
                  <a:gd name="T10" fmla="*/ 120 w 168"/>
                  <a:gd name="T11" fmla="*/ 239 h 247"/>
                  <a:gd name="T12" fmla="*/ 128 w 168"/>
                  <a:gd name="T13" fmla="*/ 247 h 247"/>
                  <a:gd name="T14" fmla="*/ 136 w 168"/>
                  <a:gd name="T15" fmla="*/ 199 h 247"/>
                  <a:gd name="T16" fmla="*/ 128 w 168"/>
                  <a:gd name="T17" fmla="*/ 175 h 247"/>
                  <a:gd name="T18" fmla="*/ 144 w 168"/>
                  <a:gd name="T19" fmla="*/ 175 h 247"/>
                  <a:gd name="T20" fmla="*/ 128 w 168"/>
                  <a:gd name="T21" fmla="*/ 159 h 247"/>
                  <a:gd name="T22" fmla="*/ 160 w 168"/>
                  <a:gd name="T23" fmla="*/ 151 h 247"/>
                  <a:gd name="T24" fmla="*/ 168 w 168"/>
                  <a:gd name="T25" fmla="*/ 167 h 247"/>
                  <a:gd name="T26" fmla="*/ 160 w 168"/>
                  <a:gd name="T27" fmla="*/ 135 h 247"/>
                  <a:gd name="T28" fmla="*/ 160 w 168"/>
                  <a:gd name="T29" fmla="*/ 87 h 247"/>
                  <a:gd name="T30" fmla="*/ 136 w 168"/>
                  <a:gd name="T31" fmla="*/ 87 h 247"/>
                  <a:gd name="T32" fmla="*/ 128 w 168"/>
                  <a:gd name="T33" fmla="*/ 79 h 247"/>
                  <a:gd name="T34" fmla="*/ 96 w 168"/>
                  <a:gd name="T35" fmla="*/ 79 h 247"/>
                  <a:gd name="T36" fmla="*/ 72 w 168"/>
                  <a:gd name="T37" fmla="*/ 48 h 247"/>
                  <a:gd name="T38" fmla="*/ 112 w 168"/>
                  <a:gd name="T39" fmla="*/ 8 h 247"/>
                  <a:gd name="T40" fmla="*/ 104 w 168"/>
                  <a:gd name="T41" fmla="*/ 0 h 247"/>
                  <a:gd name="T42" fmla="*/ 48 w 168"/>
                  <a:gd name="T43" fmla="*/ 24 h 247"/>
                  <a:gd name="T44" fmla="*/ 24 w 168"/>
                  <a:gd name="T45" fmla="*/ 64 h 247"/>
                  <a:gd name="T46" fmla="*/ 16 w 168"/>
                  <a:gd name="T47" fmla="*/ 56 h 247"/>
                  <a:gd name="T48" fmla="*/ 8 w 168"/>
                  <a:gd name="T49" fmla="*/ 79 h 247"/>
                  <a:gd name="T50" fmla="*/ 16 w 168"/>
                  <a:gd name="T51" fmla="*/ 127 h 247"/>
                  <a:gd name="T52" fmla="*/ 24 w 168"/>
                  <a:gd name="T53" fmla="*/ 127 h 247"/>
                  <a:gd name="T54" fmla="*/ 0 w 168"/>
                  <a:gd name="T55" fmla="*/ 16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8" h="247">
                    <a:moveTo>
                      <a:pt x="0" y="167"/>
                    </a:moveTo>
                    <a:lnTo>
                      <a:pt x="16" y="183"/>
                    </a:lnTo>
                    <a:lnTo>
                      <a:pt x="48" y="191"/>
                    </a:lnTo>
                    <a:lnTo>
                      <a:pt x="80" y="215"/>
                    </a:lnTo>
                    <a:lnTo>
                      <a:pt x="120" y="223"/>
                    </a:lnTo>
                    <a:lnTo>
                      <a:pt x="120" y="239"/>
                    </a:lnTo>
                    <a:lnTo>
                      <a:pt x="128" y="247"/>
                    </a:lnTo>
                    <a:lnTo>
                      <a:pt x="136" y="199"/>
                    </a:lnTo>
                    <a:lnTo>
                      <a:pt x="128" y="175"/>
                    </a:lnTo>
                    <a:lnTo>
                      <a:pt x="144" y="175"/>
                    </a:lnTo>
                    <a:lnTo>
                      <a:pt x="128" y="159"/>
                    </a:lnTo>
                    <a:lnTo>
                      <a:pt x="160" y="151"/>
                    </a:lnTo>
                    <a:lnTo>
                      <a:pt x="168" y="167"/>
                    </a:lnTo>
                    <a:lnTo>
                      <a:pt x="160" y="135"/>
                    </a:lnTo>
                    <a:lnTo>
                      <a:pt x="160" y="87"/>
                    </a:lnTo>
                    <a:lnTo>
                      <a:pt x="136" y="87"/>
                    </a:lnTo>
                    <a:lnTo>
                      <a:pt x="128" y="79"/>
                    </a:lnTo>
                    <a:lnTo>
                      <a:pt x="96" y="79"/>
                    </a:lnTo>
                    <a:lnTo>
                      <a:pt x="72" y="48"/>
                    </a:lnTo>
                    <a:lnTo>
                      <a:pt x="112" y="8"/>
                    </a:lnTo>
                    <a:lnTo>
                      <a:pt x="104" y="0"/>
                    </a:lnTo>
                    <a:lnTo>
                      <a:pt x="48" y="24"/>
                    </a:lnTo>
                    <a:lnTo>
                      <a:pt x="24" y="64"/>
                    </a:lnTo>
                    <a:lnTo>
                      <a:pt x="16" y="56"/>
                    </a:lnTo>
                    <a:lnTo>
                      <a:pt x="8" y="79"/>
                    </a:lnTo>
                    <a:lnTo>
                      <a:pt x="16" y="127"/>
                    </a:lnTo>
                    <a:lnTo>
                      <a:pt x="24" y="127"/>
                    </a:lnTo>
                    <a:lnTo>
                      <a:pt x="0" y="167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38" name="Freeform 562" descr="25%"/>
              <p:cNvSpPr>
                <a:spLocks noChangeAspect="1"/>
              </p:cNvSpPr>
              <p:nvPr/>
            </p:nvSpPr>
            <p:spPr bwMode="auto">
              <a:xfrm>
                <a:off x="4712" y="2252"/>
                <a:ext cx="168" cy="247"/>
              </a:xfrm>
              <a:custGeom>
                <a:avLst/>
                <a:gdLst>
                  <a:gd name="T0" fmla="*/ 0 w 168"/>
                  <a:gd name="T1" fmla="*/ 167 h 247"/>
                  <a:gd name="T2" fmla="*/ 16 w 168"/>
                  <a:gd name="T3" fmla="*/ 183 h 247"/>
                  <a:gd name="T4" fmla="*/ 48 w 168"/>
                  <a:gd name="T5" fmla="*/ 191 h 247"/>
                  <a:gd name="T6" fmla="*/ 80 w 168"/>
                  <a:gd name="T7" fmla="*/ 215 h 247"/>
                  <a:gd name="T8" fmla="*/ 120 w 168"/>
                  <a:gd name="T9" fmla="*/ 223 h 247"/>
                  <a:gd name="T10" fmla="*/ 120 w 168"/>
                  <a:gd name="T11" fmla="*/ 239 h 247"/>
                  <a:gd name="T12" fmla="*/ 128 w 168"/>
                  <a:gd name="T13" fmla="*/ 247 h 247"/>
                  <a:gd name="T14" fmla="*/ 136 w 168"/>
                  <a:gd name="T15" fmla="*/ 199 h 247"/>
                  <a:gd name="T16" fmla="*/ 128 w 168"/>
                  <a:gd name="T17" fmla="*/ 175 h 247"/>
                  <a:gd name="T18" fmla="*/ 144 w 168"/>
                  <a:gd name="T19" fmla="*/ 175 h 247"/>
                  <a:gd name="T20" fmla="*/ 128 w 168"/>
                  <a:gd name="T21" fmla="*/ 159 h 247"/>
                  <a:gd name="T22" fmla="*/ 160 w 168"/>
                  <a:gd name="T23" fmla="*/ 151 h 247"/>
                  <a:gd name="T24" fmla="*/ 168 w 168"/>
                  <a:gd name="T25" fmla="*/ 167 h 247"/>
                  <a:gd name="T26" fmla="*/ 160 w 168"/>
                  <a:gd name="T27" fmla="*/ 135 h 247"/>
                  <a:gd name="T28" fmla="*/ 160 w 168"/>
                  <a:gd name="T29" fmla="*/ 87 h 247"/>
                  <a:gd name="T30" fmla="*/ 136 w 168"/>
                  <a:gd name="T31" fmla="*/ 87 h 247"/>
                  <a:gd name="T32" fmla="*/ 128 w 168"/>
                  <a:gd name="T33" fmla="*/ 79 h 247"/>
                  <a:gd name="T34" fmla="*/ 96 w 168"/>
                  <a:gd name="T35" fmla="*/ 79 h 247"/>
                  <a:gd name="T36" fmla="*/ 72 w 168"/>
                  <a:gd name="T37" fmla="*/ 48 h 247"/>
                  <a:gd name="T38" fmla="*/ 112 w 168"/>
                  <a:gd name="T39" fmla="*/ 8 h 247"/>
                  <a:gd name="T40" fmla="*/ 104 w 168"/>
                  <a:gd name="T41" fmla="*/ 0 h 247"/>
                  <a:gd name="T42" fmla="*/ 48 w 168"/>
                  <a:gd name="T43" fmla="*/ 24 h 247"/>
                  <a:gd name="T44" fmla="*/ 24 w 168"/>
                  <a:gd name="T45" fmla="*/ 64 h 247"/>
                  <a:gd name="T46" fmla="*/ 16 w 168"/>
                  <a:gd name="T47" fmla="*/ 56 h 247"/>
                  <a:gd name="T48" fmla="*/ 8 w 168"/>
                  <a:gd name="T49" fmla="*/ 79 h 247"/>
                  <a:gd name="T50" fmla="*/ 16 w 168"/>
                  <a:gd name="T51" fmla="*/ 127 h 247"/>
                  <a:gd name="T52" fmla="*/ 24 w 168"/>
                  <a:gd name="T53" fmla="*/ 127 h 247"/>
                  <a:gd name="T54" fmla="*/ 0 w 168"/>
                  <a:gd name="T55" fmla="*/ 16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8" h="247">
                    <a:moveTo>
                      <a:pt x="0" y="167"/>
                    </a:moveTo>
                    <a:lnTo>
                      <a:pt x="16" y="183"/>
                    </a:lnTo>
                    <a:lnTo>
                      <a:pt x="48" y="191"/>
                    </a:lnTo>
                    <a:lnTo>
                      <a:pt x="80" y="215"/>
                    </a:lnTo>
                    <a:lnTo>
                      <a:pt x="120" y="223"/>
                    </a:lnTo>
                    <a:lnTo>
                      <a:pt x="120" y="239"/>
                    </a:lnTo>
                    <a:lnTo>
                      <a:pt x="128" y="247"/>
                    </a:lnTo>
                    <a:lnTo>
                      <a:pt x="136" y="199"/>
                    </a:lnTo>
                    <a:lnTo>
                      <a:pt x="128" y="175"/>
                    </a:lnTo>
                    <a:lnTo>
                      <a:pt x="144" y="175"/>
                    </a:lnTo>
                    <a:lnTo>
                      <a:pt x="128" y="159"/>
                    </a:lnTo>
                    <a:lnTo>
                      <a:pt x="160" y="151"/>
                    </a:lnTo>
                    <a:lnTo>
                      <a:pt x="168" y="167"/>
                    </a:lnTo>
                    <a:lnTo>
                      <a:pt x="160" y="135"/>
                    </a:lnTo>
                    <a:lnTo>
                      <a:pt x="160" y="87"/>
                    </a:lnTo>
                    <a:lnTo>
                      <a:pt x="136" y="87"/>
                    </a:lnTo>
                    <a:lnTo>
                      <a:pt x="128" y="79"/>
                    </a:lnTo>
                    <a:lnTo>
                      <a:pt x="96" y="79"/>
                    </a:lnTo>
                    <a:lnTo>
                      <a:pt x="72" y="48"/>
                    </a:lnTo>
                    <a:lnTo>
                      <a:pt x="112" y="8"/>
                    </a:lnTo>
                    <a:lnTo>
                      <a:pt x="104" y="0"/>
                    </a:lnTo>
                    <a:lnTo>
                      <a:pt x="48" y="24"/>
                    </a:lnTo>
                    <a:lnTo>
                      <a:pt x="24" y="64"/>
                    </a:lnTo>
                    <a:lnTo>
                      <a:pt x="16" y="56"/>
                    </a:lnTo>
                    <a:lnTo>
                      <a:pt x="8" y="79"/>
                    </a:lnTo>
                    <a:lnTo>
                      <a:pt x="16" y="127"/>
                    </a:lnTo>
                    <a:lnTo>
                      <a:pt x="24" y="127"/>
                    </a:lnTo>
                    <a:lnTo>
                      <a:pt x="0" y="167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39" name="Freeform 563" descr="25%"/>
              <p:cNvSpPr>
                <a:spLocks noChangeAspect="1"/>
              </p:cNvSpPr>
              <p:nvPr/>
            </p:nvSpPr>
            <p:spPr bwMode="auto">
              <a:xfrm>
                <a:off x="4596" y="2276"/>
                <a:ext cx="48" cy="40"/>
              </a:xfrm>
              <a:custGeom>
                <a:avLst/>
                <a:gdLst>
                  <a:gd name="T0" fmla="*/ 0 w 48"/>
                  <a:gd name="T1" fmla="*/ 0 h 40"/>
                  <a:gd name="T2" fmla="*/ 0 w 48"/>
                  <a:gd name="T3" fmla="*/ 8 h 40"/>
                  <a:gd name="T4" fmla="*/ 8 w 48"/>
                  <a:gd name="T5" fmla="*/ 8 h 40"/>
                  <a:gd name="T6" fmla="*/ 48 w 48"/>
                  <a:gd name="T7" fmla="*/ 40 h 40"/>
                  <a:gd name="T8" fmla="*/ 48 w 48"/>
                  <a:gd name="T9" fmla="*/ 16 h 40"/>
                  <a:gd name="T10" fmla="*/ 32 w 48"/>
                  <a:gd name="T11" fmla="*/ 0 h 40"/>
                  <a:gd name="T12" fmla="*/ 0 w 48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0">
                    <a:moveTo>
                      <a:pt x="0" y="0"/>
                    </a:moveTo>
                    <a:lnTo>
                      <a:pt x="0" y="8"/>
                    </a:lnTo>
                    <a:lnTo>
                      <a:pt x="8" y="8"/>
                    </a:lnTo>
                    <a:lnTo>
                      <a:pt x="48" y="40"/>
                    </a:lnTo>
                    <a:lnTo>
                      <a:pt x="48" y="16"/>
                    </a:lnTo>
                    <a:lnTo>
                      <a:pt x="32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40" name="Freeform 564" descr="25%"/>
              <p:cNvSpPr>
                <a:spLocks noChangeAspect="1"/>
              </p:cNvSpPr>
              <p:nvPr/>
            </p:nvSpPr>
            <p:spPr bwMode="auto">
              <a:xfrm>
                <a:off x="4596" y="2276"/>
                <a:ext cx="48" cy="40"/>
              </a:xfrm>
              <a:custGeom>
                <a:avLst/>
                <a:gdLst>
                  <a:gd name="T0" fmla="*/ 0 w 48"/>
                  <a:gd name="T1" fmla="*/ 0 h 40"/>
                  <a:gd name="T2" fmla="*/ 0 w 48"/>
                  <a:gd name="T3" fmla="*/ 8 h 40"/>
                  <a:gd name="T4" fmla="*/ 8 w 48"/>
                  <a:gd name="T5" fmla="*/ 8 h 40"/>
                  <a:gd name="T6" fmla="*/ 48 w 48"/>
                  <a:gd name="T7" fmla="*/ 40 h 40"/>
                  <a:gd name="T8" fmla="*/ 48 w 48"/>
                  <a:gd name="T9" fmla="*/ 16 h 40"/>
                  <a:gd name="T10" fmla="*/ 32 w 48"/>
                  <a:gd name="T11" fmla="*/ 0 h 40"/>
                  <a:gd name="T12" fmla="*/ 0 w 48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0">
                    <a:moveTo>
                      <a:pt x="0" y="0"/>
                    </a:moveTo>
                    <a:lnTo>
                      <a:pt x="0" y="8"/>
                    </a:lnTo>
                    <a:lnTo>
                      <a:pt x="8" y="8"/>
                    </a:lnTo>
                    <a:lnTo>
                      <a:pt x="48" y="40"/>
                    </a:lnTo>
                    <a:lnTo>
                      <a:pt x="48" y="16"/>
                    </a:lnTo>
                    <a:lnTo>
                      <a:pt x="32" y="0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41" name="Freeform 565" descr="25%"/>
              <p:cNvSpPr>
                <a:spLocks noChangeAspect="1"/>
              </p:cNvSpPr>
              <p:nvPr/>
            </p:nvSpPr>
            <p:spPr bwMode="auto">
              <a:xfrm>
                <a:off x="4617" y="2084"/>
                <a:ext cx="145" cy="48"/>
              </a:xfrm>
              <a:custGeom>
                <a:avLst/>
                <a:gdLst>
                  <a:gd name="T0" fmla="*/ 0 w 160"/>
                  <a:gd name="T1" fmla="*/ 16 h 48"/>
                  <a:gd name="T2" fmla="*/ 24 w 160"/>
                  <a:gd name="T3" fmla="*/ 0 h 48"/>
                  <a:gd name="T4" fmla="*/ 64 w 160"/>
                  <a:gd name="T5" fmla="*/ 0 h 48"/>
                  <a:gd name="T6" fmla="*/ 160 w 160"/>
                  <a:gd name="T7" fmla="*/ 40 h 48"/>
                  <a:gd name="T8" fmla="*/ 112 w 160"/>
                  <a:gd name="T9" fmla="*/ 48 h 48"/>
                  <a:gd name="T10" fmla="*/ 120 w 160"/>
                  <a:gd name="T11" fmla="*/ 40 h 48"/>
                  <a:gd name="T12" fmla="*/ 96 w 160"/>
                  <a:gd name="T13" fmla="*/ 24 h 48"/>
                  <a:gd name="T14" fmla="*/ 48 w 160"/>
                  <a:gd name="T15" fmla="*/ 16 h 48"/>
                  <a:gd name="T16" fmla="*/ 48 w 160"/>
                  <a:gd name="T17" fmla="*/ 8 h 48"/>
                  <a:gd name="T18" fmla="*/ 0 w 160"/>
                  <a:gd name="T19" fmla="*/ 1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0" h="48">
                    <a:moveTo>
                      <a:pt x="0" y="16"/>
                    </a:moveTo>
                    <a:lnTo>
                      <a:pt x="24" y="0"/>
                    </a:lnTo>
                    <a:lnTo>
                      <a:pt x="64" y="0"/>
                    </a:lnTo>
                    <a:lnTo>
                      <a:pt x="160" y="40"/>
                    </a:lnTo>
                    <a:lnTo>
                      <a:pt x="112" y="48"/>
                    </a:lnTo>
                    <a:lnTo>
                      <a:pt x="120" y="40"/>
                    </a:lnTo>
                    <a:lnTo>
                      <a:pt x="96" y="24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0" y="1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42" name="Freeform 566" descr="25%"/>
              <p:cNvSpPr>
                <a:spLocks noChangeAspect="1"/>
              </p:cNvSpPr>
              <p:nvPr/>
            </p:nvSpPr>
            <p:spPr bwMode="auto">
              <a:xfrm>
                <a:off x="4617" y="2084"/>
                <a:ext cx="145" cy="48"/>
              </a:xfrm>
              <a:custGeom>
                <a:avLst/>
                <a:gdLst>
                  <a:gd name="T0" fmla="*/ 0 w 160"/>
                  <a:gd name="T1" fmla="*/ 16 h 48"/>
                  <a:gd name="T2" fmla="*/ 24 w 160"/>
                  <a:gd name="T3" fmla="*/ 0 h 48"/>
                  <a:gd name="T4" fmla="*/ 64 w 160"/>
                  <a:gd name="T5" fmla="*/ 0 h 48"/>
                  <a:gd name="T6" fmla="*/ 160 w 160"/>
                  <a:gd name="T7" fmla="*/ 40 h 48"/>
                  <a:gd name="T8" fmla="*/ 112 w 160"/>
                  <a:gd name="T9" fmla="*/ 48 h 48"/>
                  <a:gd name="T10" fmla="*/ 120 w 160"/>
                  <a:gd name="T11" fmla="*/ 40 h 48"/>
                  <a:gd name="T12" fmla="*/ 96 w 160"/>
                  <a:gd name="T13" fmla="*/ 24 h 48"/>
                  <a:gd name="T14" fmla="*/ 48 w 160"/>
                  <a:gd name="T15" fmla="*/ 16 h 48"/>
                  <a:gd name="T16" fmla="*/ 48 w 160"/>
                  <a:gd name="T17" fmla="*/ 8 h 48"/>
                  <a:gd name="T18" fmla="*/ 0 w 160"/>
                  <a:gd name="T19" fmla="*/ 1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0" h="48">
                    <a:moveTo>
                      <a:pt x="0" y="16"/>
                    </a:moveTo>
                    <a:lnTo>
                      <a:pt x="24" y="0"/>
                    </a:lnTo>
                    <a:lnTo>
                      <a:pt x="64" y="0"/>
                    </a:lnTo>
                    <a:lnTo>
                      <a:pt x="160" y="40"/>
                    </a:lnTo>
                    <a:lnTo>
                      <a:pt x="112" y="48"/>
                    </a:lnTo>
                    <a:lnTo>
                      <a:pt x="120" y="40"/>
                    </a:lnTo>
                    <a:lnTo>
                      <a:pt x="96" y="24"/>
                    </a:lnTo>
                    <a:lnTo>
                      <a:pt x="48" y="16"/>
                    </a:lnTo>
                    <a:lnTo>
                      <a:pt x="48" y="8"/>
                    </a:lnTo>
                    <a:lnTo>
                      <a:pt x="0" y="1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43" name="Freeform 567" descr="25%"/>
              <p:cNvSpPr>
                <a:spLocks noChangeAspect="1"/>
              </p:cNvSpPr>
              <p:nvPr/>
            </p:nvSpPr>
            <p:spPr bwMode="auto">
              <a:xfrm>
                <a:off x="4817" y="2132"/>
                <a:ext cx="48" cy="23"/>
              </a:xfrm>
              <a:custGeom>
                <a:avLst/>
                <a:gdLst>
                  <a:gd name="T0" fmla="*/ 0 w 48"/>
                  <a:gd name="T1" fmla="*/ 0 h 24"/>
                  <a:gd name="T2" fmla="*/ 0 w 48"/>
                  <a:gd name="T3" fmla="*/ 24 h 24"/>
                  <a:gd name="T4" fmla="*/ 48 w 48"/>
                  <a:gd name="T5" fmla="*/ 24 h 24"/>
                  <a:gd name="T6" fmla="*/ 24 w 48"/>
                  <a:gd name="T7" fmla="*/ 8 h 24"/>
                  <a:gd name="T8" fmla="*/ 0 w 48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0" y="0"/>
                    </a:moveTo>
                    <a:lnTo>
                      <a:pt x="0" y="24"/>
                    </a:lnTo>
                    <a:lnTo>
                      <a:pt x="48" y="24"/>
                    </a:lnTo>
                    <a:lnTo>
                      <a:pt x="24" y="8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44" name="Freeform 568" descr="25%"/>
              <p:cNvSpPr>
                <a:spLocks noChangeAspect="1"/>
              </p:cNvSpPr>
              <p:nvPr/>
            </p:nvSpPr>
            <p:spPr bwMode="auto">
              <a:xfrm>
                <a:off x="4817" y="2132"/>
                <a:ext cx="48" cy="23"/>
              </a:xfrm>
              <a:custGeom>
                <a:avLst/>
                <a:gdLst>
                  <a:gd name="T0" fmla="*/ 0 w 48"/>
                  <a:gd name="T1" fmla="*/ 0 h 24"/>
                  <a:gd name="T2" fmla="*/ 0 w 48"/>
                  <a:gd name="T3" fmla="*/ 24 h 24"/>
                  <a:gd name="T4" fmla="*/ 48 w 48"/>
                  <a:gd name="T5" fmla="*/ 24 h 24"/>
                  <a:gd name="T6" fmla="*/ 24 w 48"/>
                  <a:gd name="T7" fmla="*/ 8 h 24"/>
                  <a:gd name="T8" fmla="*/ 0 w 48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0" y="0"/>
                    </a:moveTo>
                    <a:lnTo>
                      <a:pt x="0" y="24"/>
                    </a:lnTo>
                    <a:lnTo>
                      <a:pt x="48" y="24"/>
                    </a:lnTo>
                    <a:lnTo>
                      <a:pt x="24" y="8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45" name="Freeform 569" descr="25%"/>
              <p:cNvSpPr>
                <a:spLocks noChangeAspect="1"/>
              </p:cNvSpPr>
              <p:nvPr/>
            </p:nvSpPr>
            <p:spPr bwMode="auto">
              <a:xfrm>
                <a:off x="4681" y="2419"/>
                <a:ext cx="80" cy="89"/>
              </a:xfrm>
              <a:custGeom>
                <a:avLst/>
                <a:gdLst>
                  <a:gd name="T0" fmla="*/ 0 w 80"/>
                  <a:gd name="T1" fmla="*/ 32 h 88"/>
                  <a:gd name="T2" fmla="*/ 0 w 80"/>
                  <a:gd name="T3" fmla="*/ 48 h 88"/>
                  <a:gd name="T4" fmla="*/ 16 w 80"/>
                  <a:gd name="T5" fmla="*/ 56 h 88"/>
                  <a:gd name="T6" fmla="*/ 8 w 80"/>
                  <a:gd name="T7" fmla="*/ 72 h 88"/>
                  <a:gd name="T8" fmla="*/ 8 w 80"/>
                  <a:gd name="T9" fmla="*/ 80 h 88"/>
                  <a:gd name="T10" fmla="*/ 24 w 80"/>
                  <a:gd name="T11" fmla="*/ 88 h 88"/>
                  <a:gd name="T12" fmla="*/ 40 w 80"/>
                  <a:gd name="T13" fmla="*/ 64 h 88"/>
                  <a:gd name="T14" fmla="*/ 72 w 80"/>
                  <a:gd name="T15" fmla="*/ 40 h 88"/>
                  <a:gd name="T16" fmla="*/ 80 w 80"/>
                  <a:gd name="T17" fmla="*/ 24 h 88"/>
                  <a:gd name="T18" fmla="*/ 48 w 80"/>
                  <a:gd name="T19" fmla="*/ 16 h 88"/>
                  <a:gd name="T20" fmla="*/ 32 w 80"/>
                  <a:gd name="T21" fmla="*/ 0 h 88"/>
                  <a:gd name="T22" fmla="*/ 8 w 80"/>
                  <a:gd name="T23" fmla="*/ 8 h 88"/>
                  <a:gd name="T24" fmla="*/ 0 w 80"/>
                  <a:gd name="T25" fmla="*/ 3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88">
                    <a:moveTo>
                      <a:pt x="0" y="32"/>
                    </a:moveTo>
                    <a:lnTo>
                      <a:pt x="0" y="48"/>
                    </a:lnTo>
                    <a:lnTo>
                      <a:pt x="16" y="56"/>
                    </a:lnTo>
                    <a:lnTo>
                      <a:pt x="8" y="72"/>
                    </a:lnTo>
                    <a:lnTo>
                      <a:pt x="8" y="80"/>
                    </a:lnTo>
                    <a:lnTo>
                      <a:pt x="24" y="88"/>
                    </a:lnTo>
                    <a:lnTo>
                      <a:pt x="40" y="64"/>
                    </a:lnTo>
                    <a:lnTo>
                      <a:pt x="72" y="40"/>
                    </a:lnTo>
                    <a:lnTo>
                      <a:pt x="80" y="24"/>
                    </a:lnTo>
                    <a:lnTo>
                      <a:pt x="48" y="16"/>
                    </a:lnTo>
                    <a:lnTo>
                      <a:pt x="32" y="0"/>
                    </a:lnTo>
                    <a:lnTo>
                      <a:pt x="8" y="8"/>
                    </a:lnTo>
                    <a:lnTo>
                      <a:pt x="0" y="3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46" name="Freeform 570" descr="25%"/>
              <p:cNvSpPr>
                <a:spLocks noChangeAspect="1"/>
              </p:cNvSpPr>
              <p:nvPr/>
            </p:nvSpPr>
            <p:spPr bwMode="auto">
              <a:xfrm>
                <a:off x="4681" y="2419"/>
                <a:ext cx="80" cy="89"/>
              </a:xfrm>
              <a:custGeom>
                <a:avLst/>
                <a:gdLst>
                  <a:gd name="T0" fmla="*/ 0 w 80"/>
                  <a:gd name="T1" fmla="*/ 32 h 88"/>
                  <a:gd name="T2" fmla="*/ 0 w 80"/>
                  <a:gd name="T3" fmla="*/ 48 h 88"/>
                  <a:gd name="T4" fmla="*/ 16 w 80"/>
                  <a:gd name="T5" fmla="*/ 56 h 88"/>
                  <a:gd name="T6" fmla="*/ 8 w 80"/>
                  <a:gd name="T7" fmla="*/ 72 h 88"/>
                  <a:gd name="T8" fmla="*/ 8 w 80"/>
                  <a:gd name="T9" fmla="*/ 80 h 88"/>
                  <a:gd name="T10" fmla="*/ 24 w 80"/>
                  <a:gd name="T11" fmla="*/ 88 h 88"/>
                  <a:gd name="T12" fmla="*/ 40 w 80"/>
                  <a:gd name="T13" fmla="*/ 64 h 88"/>
                  <a:gd name="T14" fmla="*/ 72 w 80"/>
                  <a:gd name="T15" fmla="*/ 40 h 88"/>
                  <a:gd name="T16" fmla="*/ 80 w 80"/>
                  <a:gd name="T17" fmla="*/ 24 h 88"/>
                  <a:gd name="T18" fmla="*/ 48 w 80"/>
                  <a:gd name="T19" fmla="*/ 16 h 88"/>
                  <a:gd name="T20" fmla="*/ 32 w 80"/>
                  <a:gd name="T21" fmla="*/ 0 h 88"/>
                  <a:gd name="T22" fmla="*/ 8 w 80"/>
                  <a:gd name="T23" fmla="*/ 8 h 88"/>
                  <a:gd name="T24" fmla="*/ 0 w 80"/>
                  <a:gd name="T25" fmla="*/ 3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88">
                    <a:moveTo>
                      <a:pt x="0" y="32"/>
                    </a:moveTo>
                    <a:lnTo>
                      <a:pt x="0" y="48"/>
                    </a:lnTo>
                    <a:lnTo>
                      <a:pt x="16" y="56"/>
                    </a:lnTo>
                    <a:lnTo>
                      <a:pt x="8" y="72"/>
                    </a:lnTo>
                    <a:lnTo>
                      <a:pt x="8" y="80"/>
                    </a:lnTo>
                    <a:lnTo>
                      <a:pt x="24" y="88"/>
                    </a:lnTo>
                    <a:lnTo>
                      <a:pt x="40" y="64"/>
                    </a:lnTo>
                    <a:lnTo>
                      <a:pt x="72" y="40"/>
                    </a:lnTo>
                    <a:lnTo>
                      <a:pt x="80" y="24"/>
                    </a:lnTo>
                    <a:lnTo>
                      <a:pt x="48" y="16"/>
                    </a:lnTo>
                    <a:lnTo>
                      <a:pt x="32" y="0"/>
                    </a:lnTo>
                    <a:lnTo>
                      <a:pt x="8" y="8"/>
                    </a:lnTo>
                    <a:lnTo>
                      <a:pt x="0" y="3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47" name="Freeform 571" descr="25%"/>
              <p:cNvSpPr>
                <a:spLocks noChangeAspect="1"/>
              </p:cNvSpPr>
              <p:nvPr/>
            </p:nvSpPr>
            <p:spPr bwMode="auto">
              <a:xfrm>
                <a:off x="4538" y="2220"/>
                <a:ext cx="29" cy="8"/>
              </a:xfrm>
              <a:custGeom>
                <a:avLst/>
                <a:gdLst>
                  <a:gd name="T0" fmla="*/ 0 w 32"/>
                  <a:gd name="T1" fmla="*/ 8 h 8"/>
                  <a:gd name="T2" fmla="*/ 16 w 32"/>
                  <a:gd name="T3" fmla="*/ 0 h 8"/>
                  <a:gd name="T4" fmla="*/ 32 w 32"/>
                  <a:gd name="T5" fmla="*/ 8 h 8"/>
                  <a:gd name="T6" fmla="*/ 0 w 32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8">
                    <a:moveTo>
                      <a:pt x="0" y="8"/>
                    </a:moveTo>
                    <a:lnTo>
                      <a:pt x="16" y="0"/>
                    </a:lnTo>
                    <a:lnTo>
                      <a:pt x="32" y="8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48" name="Freeform 572" descr="25%"/>
              <p:cNvSpPr>
                <a:spLocks noChangeAspect="1"/>
              </p:cNvSpPr>
              <p:nvPr/>
            </p:nvSpPr>
            <p:spPr bwMode="auto">
              <a:xfrm>
                <a:off x="4538" y="2220"/>
                <a:ext cx="29" cy="8"/>
              </a:xfrm>
              <a:custGeom>
                <a:avLst/>
                <a:gdLst>
                  <a:gd name="T0" fmla="*/ 0 w 32"/>
                  <a:gd name="T1" fmla="*/ 8 h 8"/>
                  <a:gd name="T2" fmla="*/ 16 w 32"/>
                  <a:gd name="T3" fmla="*/ 0 h 8"/>
                  <a:gd name="T4" fmla="*/ 32 w 32"/>
                  <a:gd name="T5" fmla="*/ 8 h 8"/>
                  <a:gd name="T6" fmla="*/ 0 w 32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8">
                    <a:moveTo>
                      <a:pt x="0" y="8"/>
                    </a:moveTo>
                    <a:lnTo>
                      <a:pt x="16" y="0"/>
                    </a:lnTo>
                    <a:lnTo>
                      <a:pt x="32" y="8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49" name="Freeform 573" descr="25%"/>
              <p:cNvSpPr>
                <a:spLocks noChangeAspect="1"/>
              </p:cNvSpPr>
              <p:nvPr/>
            </p:nvSpPr>
            <p:spPr bwMode="auto">
              <a:xfrm>
                <a:off x="4977" y="3288"/>
                <a:ext cx="21" cy="7"/>
              </a:xfrm>
              <a:custGeom>
                <a:avLst/>
                <a:gdLst>
                  <a:gd name="T0" fmla="*/ 0 w 16"/>
                  <a:gd name="T1" fmla="*/ 8 h 8"/>
                  <a:gd name="T2" fmla="*/ 8 w 16"/>
                  <a:gd name="T3" fmla="*/ 0 h 8"/>
                  <a:gd name="T4" fmla="*/ 0 w 16"/>
                  <a:gd name="T5" fmla="*/ 0 h 8"/>
                  <a:gd name="T6" fmla="*/ 16 w 16"/>
                  <a:gd name="T7" fmla="*/ 0 h 8"/>
                  <a:gd name="T8" fmla="*/ 0 w 16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50" name="Freeform 574" descr="25%"/>
              <p:cNvSpPr>
                <a:spLocks noChangeAspect="1"/>
              </p:cNvSpPr>
              <p:nvPr/>
            </p:nvSpPr>
            <p:spPr bwMode="auto">
              <a:xfrm>
                <a:off x="4977" y="3288"/>
                <a:ext cx="21" cy="7"/>
              </a:xfrm>
              <a:custGeom>
                <a:avLst/>
                <a:gdLst>
                  <a:gd name="T0" fmla="*/ 0 w 16"/>
                  <a:gd name="T1" fmla="*/ 8 h 8"/>
                  <a:gd name="T2" fmla="*/ 8 w 16"/>
                  <a:gd name="T3" fmla="*/ 0 h 8"/>
                  <a:gd name="T4" fmla="*/ 0 w 16"/>
                  <a:gd name="T5" fmla="*/ 0 h 8"/>
                  <a:gd name="T6" fmla="*/ 16 w 16"/>
                  <a:gd name="T7" fmla="*/ 0 h 8"/>
                  <a:gd name="T8" fmla="*/ 0 w 16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51" name="Freeform 575" descr="25%"/>
              <p:cNvSpPr>
                <a:spLocks noChangeAspect="1"/>
              </p:cNvSpPr>
              <p:nvPr/>
            </p:nvSpPr>
            <p:spPr bwMode="auto">
              <a:xfrm>
                <a:off x="4993" y="3280"/>
                <a:ext cx="21" cy="24"/>
              </a:xfrm>
              <a:custGeom>
                <a:avLst/>
                <a:gdLst>
                  <a:gd name="T0" fmla="*/ 0 w 24"/>
                  <a:gd name="T1" fmla="*/ 24 h 24"/>
                  <a:gd name="T2" fmla="*/ 8 w 24"/>
                  <a:gd name="T3" fmla="*/ 0 h 24"/>
                  <a:gd name="T4" fmla="*/ 24 w 24"/>
                  <a:gd name="T5" fmla="*/ 8 h 24"/>
                  <a:gd name="T6" fmla="*/ 0 w 24"/>
                  <a:gd name="T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8" y="0"/>
                    </a:lnTo>
                    <a:lnTo>
                      <a:pt x="24" y="8"/>
                    </a:lnTo>
                    <a:lnTo>
                      <a:pt x="0" y="2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52" name="Freeform 576" descr="25%"/>
              <p:cNvSpPr>
                <a:spLocks noChangeAspect="1"/>
              </p:cNvSpPr>
              <p:nvPr/>
            </p:nvSpPr>
            <p:spPr bwMode="auto">
              <a:xfrm>
                <a:off x="4993" y="3280"/>
                <a:ext cx="21" cy="24"/>
              </a:xfrm>
              <a:custGeom>
                <a:avLst/>
                <a:gdLst>
                  <a:gd name="T0" fmla="*/ 0 w 24"/>
                  <a:gd name="T1" fmla="*/ 24 h 24"/>
                  <a:gd name="T2" fmla="*/ 8 w 24"/>
                  <a:gd name="T3" fmla="*/ 0 h 24"/>
                  <a:gd name="T4" fmla="*/ 24 w 24"/>
                  <a:gd name="T5" fmla="*/ 8 h 24"/>
                  <a:gd name="T6" fmla="*/ 0 w 24"/>
                  <a:gd name="T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8" y="0"/>
                    </a:lnTo>
                    <a:lnTo>
                      <a:pt x="24" y="8"/>
                    </a:lnTo>
                    <a:lnTo>
                      <a:pt x="0" y="2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53" name="Freeform 577" descr="25%"/>
              <p:cNvSpPr>
                <a:spLocks noChangeAspect="1"/>
              </p:cNvSpPr>
              <p:nvPr/>
            </p:nvSpPr>
            <p:spPr bwMode="auto">
              <a:xfrm>
                <a:off x="5057" y="2355"/>
                <a:ext cx="55" cy="48"/>
              </a:xfrm>
              <a:custGeom>
                <a:avLst/>
                <a:gdLst>
                  <a:gd name="T0" fmla="*/ 0 w 55"/>
                  <a:gd name="T1" fmla="*/ 48 h 48"/>
                  <a:gd name="T2" fmla="*/ 8 w 55"/>
                  <a:gd name="T3" fmla="*/ 0 h 48"/>
                  <a:gd name="T4" fmla="*/ 55 w 55"/>
                  <a:gd name="T5" fmla="*/ 24 h 48"/>
                  <a:gd name="T6" fmla="*/ 23 w 55"/>
                  <a:gd name="T7" fmla="*/ 48 h 48"/>
                  <a:gd name="T8" fmla="*/ 0 w 55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48">
                    <a:moveTo>
                      <a:pt x="0" y="48"/>
                    </a:moveTo>
                    <a:lnTo>
                      <a:pt x="8" y="0"/>
                    </a:lnTo>
                    <a:lnTo>
                      <a:pt x="55" y="24"/>
                    </a:lnTo>
                    <a:lnTo>
                      <a:pt x="23" y="48"/>
                    </a:lnTo>
                    <a:lnTo>
                      <a:pt x="0" y="4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54" name="Freeform 578" descr="25%"/>
              <p:cNvSpPr>
                <a:spLocks noChangeAspect="1"/>
              </p:cNvSpPr>
              <p:nvPr/>
            </p:nvSpPr>
            <p:spPr bwMode="auto">
              <a:xfrm>
                <a:off x="5057" y="2355"/>
                <a:ext cx="55" cy="48"/>
              </a:xfrm>
              <a:custGeom>
                <a:avLst/>
                <a:gdLst>
                  <a:gd name="T0" fmla="*/ 0 w 55"/>
                  <a:gd name="T1" fmla="*/ 48 h 48"/>
                  <a:gd name="T2" fmla="*/ 8 w 55"/>
                  <a:gd name="T3" fmla="*/ 0 h 48"/>
                  <a:gd name="T4" fmla="*/ 55 w 55"/>
                  <a:gd name="T5" fmla="*/ 24 h 48"/>
                  <a:gd name="T6" fmla="*/ 23 w 55"/>
                  <a:gd name="T7" fmla="*/ 48 h 48"/>
                  <a:gd name="T8" fmla="*/ 0 w 55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48">
                    <a:moveTo>
                      <a:pt x="0" y="48"/>
                    </a:moveTo>
                    <a:lnTo>
                      <a:pt x="8" y="0"/>
                    </a:lnTo>
                    <a:lnTo>
                      <a:pt x="55" y="24"/>
                    </a:lnTo>
                    <a:lnTo>
                      <a:pt x="23" y="48"/>
                    </a:lnTo>
                    <a:lnTo>
                      <a:pt x="0" y="4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55" name="Freeform 579" descr="25%"/>
              <p:cNvSpPr>
                <a:spLocks noChangeAspect="1"/>
              </p:cNvSpPr>
              <p:nvPr/>
            </p:nvSpPr>
            <p:spPr bwMode="auto">
              <a:xfrm>
                <a:off x="4521" y="2164"/>
                <a:ext cx="48" cy="64"/>
              </a:xfrm>
              <a:custGeom>
                <a:avLst/>
                <a:gdLst>
                  <a:gd name="T0" fmla="*/ 0 w 48"/>
                  <a:gd name="T1" fmla="*/ 56 h 64"/>
                  <a:gd name="T2" fmla="*/ 8 w 48"/>
                  <a:gd name="T3" fmla="*/ 32 h 64"/>
                  <a:gd name="T4" fmla="*/ 24 w 48"/>
                  <a:gd name="T5" fmla="*/ 32 h 64"/>
                  <a:gd name="T6" fmla="*/ 8 w 48"/>
                  <a:gd name="T7" fmla="*/ 8 h 64"/>
                  <a:gd name="T8" fmla="*/ 40 w 48"/>
                  <a:gd name="T9" fmla="*/ 0 h 64"/>
                  <a:gd name="T10" fmla="*/ 40 w 48"/>
                  <a:gd name="T11" fmla="*/ 32 h 64"/>
                  <a:gd name="T12" fmla="*/ 48 w 48"/>
                  <a:gd name="T13" fmla="*/ 32 h 64"/>
                  <a:gd name="T14" fmla="*/ 40 w 48"/>
                  <a:gd name="T15" fmla="*/ 56 h 64"/>
                  <a:gd name="T16" fmla="*/ 24 w 48"/>
                  <a:gd name="T17" fmla="*/ 64 h 64"/>
                  <a:gd name="T18" fmla="*/ 0 w 48"/>
                  <a:gd name="T19" fmla="*/ 5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64">
                    <a:moveTo>
                      <a:pt x="0" y="56"/>
                    </a:moveTo>
                    <a:lnTo>
                      <a:pt x="8" y="32"/>
                    </a:lnTo>
                    <a:lnTo>
                      <a:pt x="24" y="32"/>
                    </a:lnTo>
                    <a:lnTo>
                      <a:pt x="8" y="8"/>
                    </a:lnTo>
                    <a:lnTo>
                      <a:pt x="40" y="0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0" y="56"/>
                    </a:lnTo>
                    <a:lnTo>
                      <a:pt x="24" y="64"/>
                    </a:lnTo>
                    <a:lnTo>
                      <a:pt x="0" y="5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56" name="Freeform 580" descr="25%"/>
              <p:cNvSpPr>
                <a:spLocks noChangeAspect="1"/>
              </p:cNvSpPr>
              <p:nvPr/>
            </p:nvSpPr>
            <p:spPr bwMode="auto">
              <a:xfrm>
                <a:off x="4521" y="2164"/>
                <a:ext cx="48" cy="64"/>
              </a:xfrm>
              <a:custGeom>
                <a:avLst/>
                <a:gdLst>
                  <a:gd name="T0" fmla="*/ 0 w 48"/>
                  <a:gd name="T1" fmla="*/ 56 h 64"/>
                  <a:gd name="T2" fmla="*/ 8 w 48"/>
                  <a:gd name="T3" fmla="*/ 32 h 64"/>
                  <a:gd name="T4" fmla="*/ 24 w 48"/>
                  <a:gd name="T5" fmla="*/ 32 h 64"/>
                  <a:gd name="T6" fmla="*/ 8 w 48"/>
                  <a:gd name="T7" fmla="*/ 8 h 64"/>
                  <a:gd name="T8" fmla="*/ 40 w 48"/>
                  <a:gd name="T9" fmla="*/ 0 h 64"/>
                  <a:gd name="T10" fmla="*/ 40 w 48"/>
                  <a:gd name="T11" fmla="*/ 32 h 64"/>
                  <a:gd name="T12" fmla="*/ 48 w 48"/>
                  <a:gd name="T13" fmla="*/ 32 h 64"/>
                  <a:gd name="T14" fmla="*/ 40 w 48"/>
                  <a:gd name="T15" fmla="*/ 56 h 64"/>
                  <a:gd name="T16" fmla="*/ 24 w 48"/>
                  <a:gd name="T17" fmla="*/ 64 h 64"/>
                  <a:gd name="T18" fmla="*/ 0 w 48"/>
                  <a:gd name="T19" fmla="*/ 5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64">
                    <a:moveTo>
                      <a:pt x="0" y="56"/>
                    </a:moveTo>
                    <a:lnTo>
                      <a:pt x="8" y="32"/>
                    </a:lnTo>
                    <a:lnTo>
                      <a:pt x="24" y="32"/>
                    </a:lnTo>
                    <a:lnTo>
                      <a:pt x="8" y="8"/>
                    </a:lnTo>
                    <a:lnTo>
                      <a:pt x="40" y="0"/>
                    </a:lnTo>
                    <a:lnTo>
                      <a:pt x="40" y="32"/>
                    </a:lnTo>
                    <a:lnTo>
                      <a:pt x="48" y="32"/>
                    </a:lnTo>
                    <a:lnTo>
                      <a:pt x="40" y="56"/>
                    </a:lnTo>
                    <a:lnTo>
                      <a:pt x="24" y="64"/>
                    </a:lnTo>
                    <a:lnTo>
                      <a:pt x="0" y="5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57" name="Freeform 581" descr="25%"/>
              <p:cNvSpPr>
                <a:spLocks noChangeAspect="1"/>
              </p:cNvSpPr>
              <p:nvPr/>
            </p:nvSpPr>
            <p:spPr bwMode="auto">
              <a:xfrm>
                <a:off x="4969" y="2316"/>
                <a:ext cx="62" cy="96"/>
              </a:xfrm>
              <a:custGeom>
                <a:avLst/>
                <a:gdLst>
                  <a:gd name="T0" fmla="*/ 0 w 64"/>
                  <a:gd name="T1" fmla="*/ 23 h 95"/>
                  <a:gd name="T2" fmla="*/ 8 w 64"/>
                  <a:gd name="T3" fmla="*/ 39 h 95"/>
                  <a:gd name="T4" fmla="*/ 24 w 64"/>
                  <a:gd name="T5" fmla="*/ 55 h 95"/>
                  <a:gd name="T6" fmla="*/ 16 w 64"/>
                  <a:gd name="T7" fmla="*/ 79 h 95"/>
                  <a:gd name="T8" fmla="*/ 24 w 64"/>
                  <a:gd name="T9" fmla="*/ 95 h 95"/>
                  <a:gd name="T10" fmla="*/ 64 w 64"/>
                  <a:gd name="T11" fmla="*/ 87 h 95"/>
                  <a:gd name="T12" fmla="*/ 40 w 64"/>
                  <a:gd name="T13" fmla="*/ 63 h 95"/>
                  <a:gd name="T14" fmla="*/ 56 w 64"/>
                  <a:gd name="T15" fmla="*/ 31 h 95"/>
                  <a:gd name="T16" fmla="*/ 16 w 64"/>
                  <a:gd name="T17" fmla="*/ 0 h 95"/>
                  <a:gd name="T18" fmla="*/ 8 w 64"/>
                  <a:gd name="T19" fmla="*/ 7 h 95"/>
                  <a:gd name="T20" fmla="*/ 8 w 64"/>
                  <a:gd name="T21" fmla="*/ 15 h 95"/>
                  <a:gd name="T22" fmla="*/ 0 w 64"/>
                  <a:gd name="T23" fmla="*/ 2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95">
                    <a:moveTo>
                      <a:pt x="0" y="23"/>
                    </a:moveTo>
                    <a:lnTo>
                      <a:pt x="8" y="39"/>
                    </a:lnTo>
                    <a:lnTo>
                      <a:pt x="24" y="55"/>
                    </a:lnTo>
                    <a:lnTo>
                      <a:pt x="16" y="79"/>
                    </a:lnTo>
                    <a:lnTo>
                      <a:pt x="24" y="95"/>
                    </a:lnTo>
                    <a:lnTo>
                      <a:pt x="64" y="87"/>
                    </a:lnTo>
                    <a:lnTo>
                      <a:pt x="40" y="63"/>
                    </a:lnTo>
                    <a:lnTo>
                      <a:pt x="56" y="31"/>
                    </a:lnTo>
                    <a:lnTo>
                      <a:pt x="16" y="0"/>
                    </a:lnTo>
                    <a:lnTo>
                      <a:pt x="8" y="7"/>
                    </a:lnTo>
                    <a:lnTo>
                      <a:pt x="8" y="15"/>
                    </a:lnTo>
                    <a:lnTo>
                      <a:pt x="0" y="23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58" name="Freeform 582" descr="25%"/>
              <p:cNvSpPr>
                <a:spLocks noChangeAspect="1"/>
              </p:cNvSpPr>
              <p:nvPr/>
            </p:nvSpPr>
            <p:spPr bwMode="auto">
              <a:xfrm>
                <a:off x="4969" y="2316"/>
                <a:ext cx="62" cy="96"/>
              </a:xfrm>
              <a:custGeom>
                <a:avLst/>
                <a:gdLst>
                  <a:gd name="T0" fmla="*/ 0 w 64"/>
                  <a:gd name="T1" fmla="*/ 23 h 95"/>
                  <a:gd name="T2" fmla="*/ 8 w 64"/>
                  <a:gd name="T3" fmla="*/ 39 h 95"/>
                  <a:gd name="T4" fmla="*/ 24 w 64"/>
                  <a:gd name="T5" fmla="*/ 55 h 95"/>
                  <a:gd name="T6" fmla="*/ 16 w 64"/>
                  <a:gd name="T7" fmla="*/ 79 h 95"/>
                  <a:gd name="T8" fmla="*/ 24 w 64"/>
                  <a:gd name="T9" fmla="*/ 95 h 95"/>
                  <a:gd name="T10" fmla="*/ 64 w 64"/>
                  <a:gd name="T11" fmla="*/ 87 h 95"/>
                  <a:gd name="T12" fmla="*/ 40 w 64"/>
                  <a:gd name="T13" fmla="*/ 63 h 95"/>
                  <a:gd name="T14" fmla="*/ 56 w 64"/>
                  <a:gd name="T15" fmla="*/ 31 h 95"/>
                  <a:gd name="T16" fmla="*/ 16 w 64"/>
                  <a:gd name="T17" fmla="*/ 0 h 95"/>
                  <a:gd name="T18" fmla="*/ 8 w 64"/>
                  <a:gd name="T19" fmla="*/ 7 h 95"/>
                  <a:gd name="T20" fmla="*/ 8 w 64"/>
                  <a:gd name="T21" fmla="*/ 15 h 95"/>
                  <a:gd name="T22" fmla="*/ 0 w 64"/>
                  <a:gd name="T23" fmla="*/ 2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95">
                    <a:moveTo>
                      <a:pt x="0" y="23"/>
                    </a:moveTo>
                    <a:lnTo>
                      <a:pt x="8" y="39"/>
                    </a:lnTo>
                    <a:lnTo>
                      <a:pt x="24" y="55"/>
                    </a:lnTo>
                    <a:lnTo>
                      <a:pt x="16" y="79"/>
                    </a:lnTo>
                    <a:lnTo>
                      <a:pt x="24" y="95"/>
                    </a:lnTo>
                    <a:lnTo>
                      <a:pt x="64" y="87"/>
                    </a:lnTo>
                    <a:lnTo>
                      <a:pt x="40" y="63"/>
                    </a:lnTo>
                    <a:lnTo>
                      <a:pt x="56" y="31"/>
                    </a:lnTo>
                    <a:lnTo>
                      <a:pt x="16" y="0"/>
                    </a:lnTo>
                    <a:lnTo>
                      <a:pt x="8" y="7"/>
                    </a:lnTo>
                    <a:lnTo>
                      <a:pt x="8" y="15"/>
                    </a:lnTo>
                    <a:lnTo>
                      <a:pt x="0" y="23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59" name="Freeform 583" descr="25%"/>
              <p:cNvSpPr>
                <a:spLocks noChangeAspect="1"/>
              </p:cNvSpPr>
              <p:nvPr/>
            </p:nvSpPr>
            <p:spPr bwMode="auto">
              <a:xfrm>
                <a:off x="4769" y="2132"/>
                <a:ext cx="48" cy="23"/>
              </a:xfrm>
              <a:custGeom>
                <a:avLst/>
                <a:gdLst>
                  <a:gd name="T0" fmla="*/ 0 w 48"/>
                  <a:gd name="T1" fmla="*/ 24 h 24"/>
                  <a:gd name="T2" fmla="*/ 40 w 48"/>
                  <a:gd name="T3" fmla="*/ 24 h 24"/>
                  <a:gd name="T4" fmla="*/ 16 w 48"/>
                  <a:gd name="T5" fmla="*/ 0 h 24"/>
                  <a:gd name="T6" fmla="*/ 48 w 48"/>
                  <a:gd name="T7" fmla="*/ 0 h 24"/>
                  <a:gd name="T8" fmla="*/ 48 w 48"/>
                  <a:gd name="T9" fmla="*/ 24 h 24"/>
                  <a:gd name="T10" fmla="*/ 0 w 48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24">
                    <a:moveTo>
                      <a:pt x="0" y="24"/>
                    </a:moveTo>
                    <a:lnTo>
                      <a:pt x="40" y="24"/>
                    </a:lnTo>
                    <a:lnTo>
                      <a:pt x="16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60" name="Freeform 584" descr="25%"/>
              <p:cNvSpPr>
                <a:spLocks noChangeAspect="1"/>
              </p:cNvSpPr>
              <p:nvPr/>
            </p:nvSpPr>
            <p:spPr bwMode="auto">
              <a:xfrm>
                <a:off x="4769" y="2132"/>
                <a:ext cx="48" cy="23"/>
              </a:xfrm>
              <a:custGeom>
                <a:avLst/>
                <a:gdLst>
                  <a:gd name="T0" fmla="*/ 0 w 48"/>
                  <a:gd name="T1" fmla="*/ 24 h 24"/>
                  <a:gd name="T2" fmla="*/ 40 w 48"/>
                  <a:gd name="T3" fmla="*/ 24 h 24"/>
                  <a:gd name="T4" fmla="*/ 16 w 48"/>
                  <a:gd name="T5" fmla="*/ 0 h 24"/>
                  <a:gd name="T6" fmla="*/ 48 w 48"/>
                  <a:gd name="T7" fmla="*/ 0 h 24"/>
                  <a:gd name="T8" fmla="*/ 48 w 48"/>
                  <a:gd name="T9" fmla="*/ 24 h 24"/>
                  <a:gd name="T10" fmla="*/ 0 w 48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24">
                    <a:moveTo>
                      <a:pt x="0" y="24"/>
                    </a:moveTo>
                    <a:lnTo>
                      <a:pt x="40" y="24"/>
                    </a:lnTo>
                    <a:lnTo>
                      <a:pt x="16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61" name="Freeform 585" descr="25%"/>
              <p:cNvSpPr>
                <a:spLocks noChangeAspect="1"/>
              </p:cNvSpPr>
              <p:nvPr/>
            </p:nvSpPr>
            <p:spPr bwMode="auto">
              <a:xfrm>
                <a:off x="4561" y="2196"/>
                <a:ext cx="80" cy="40"/>
              </a:xfrm>
              <a:custGeom>
                <a:avLst/>
                <a:gdLst>
                  <a:gd name="T0" fmla="*/ 0 w 80"/>
                  <a:gd name="T1" fmla="*/ 24 h 40"/>
                  <a:gd name="T2" fmla="*/ 8 w 80"/>
                  <a:gd name="T3" fmla="*/ 0 h 40"/>
                  <a:gd name="T4" fmla="*/ 56 w 80"/>
                  <a:gd name="T5" fmla="*/ 0 h 40"/>
                  <a:gd name="T6" fmla="*/ 80 w 80"/>
                  <a:gd name="T7" fmla="*/ 16 h 40"/>
                  <a:gd name="T8" fmla="*/ 56 w 80"/>
                  <a:gd name="T9" fmla="*/ 16 h 40"/>
                  <a:gd name="T10" fmla="*/ 24 w 80"/>
                  <a:gd name="T11" fmla="*/ 40 h 40"/>
                  <a:gd name="T12" fmla="*/ 16 w 80"/>
                  <a:gd name="T13" fmla="*/ 32 h 40"/>
                  <a:gd name="T14" fmla="*/ 0 w 80"/>
                  <a:gd name="T15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" h="40">
                    <a:moveTo>
                      <a:pt x="0" y="24"/>
                    </a:moveTo>
                    <a:lnTo>
                      <a:pt x="8" y="0"/>
                    </a:lnTo>
                    <a:lnTo>
                      <a:pt x="56" y="0"/>
                    </a:lnTo>
                    <a:lnTo>
                      <a:pt x="80" y="16"/>
                    </a:lnTo>
                    <a:lnTo>
                      <a:pt x="56" y="16"/>
                    </a:lnTo>
                    <a:lnTo>
                      <a:pt x="24" y="40"/>
                    </a:lnTo>
                    <a:lnTo>
                      <a:pt x="16" y="32"/>
                    </a:lnTo>
                    <a:lnTo>
                      <a:pt x="0" y="2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62" name="Freeform 586" descr="25%"/>
              <p:cNvSpPr>
                <a:spLocks noChangeAspect="1"/>
              </p:cNvSpPr>
              <p:nvPr/>
            </p:nvSpPr>
            <p:spPr bwMode="auto">
              <a:xfrm>
                <a:off x="4561" y="2196"/>
                <a:ext cx="80" cy="40"/>
              </a:xfrm>
              <a:custGeom>
                <a:avLst/>
                <a:gdLst>
                  <a:gd name="T0" fmla="*/ 0 w 80"/>
                  <a:gd name="T1" fmla="*/ 24 h 40"/>
                  <a:gd name="T2" fmla="*/ 8 w 80"/>
                  <a:gd name="T3" fmla="*/ 0 h 40"/>
                  <a:gd name="T4" fmla="*/ 56 w 80"/>
                  <a:gd name="T5" fmla="*/ 0 h 40"/>
                  <a:gd name="T6" fmla="*/ 80 w 80"/>
                  <a:gd name="T7" fmla="*/ 16 h 40"/>
                  <a:gd name="T8" fmla="*/ 56 w 80"/>
                  <a:gd name="T9" fmla="*/ 16 h 40"/>
                  <a:gd name="T10" fmla="*/ 24 w 80"/>
                  <a:gd name="T11" fmla="*/ 40 h 40"/>
                  <a:gd name="T12" fmla="*/ 16 w 80"/>
                  <a:gd name="T13" fmla="*/ 32 h 40"/>
                  <a:gd name="T14" fmla="*/ 0 w 80"/>
                  <a:gd name="T15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" h="40">
                    <a:moveTo>
                      <a:pt x="0" y="24"/>
                    </a:moveTo>
                    <a:lnTo>
                      <a:pt x="8" y="0"/>
                    </a:lnTo>
                    <a:lnTo>
                      <a:pt x="56" y="0"/>
                    </a:lnTo>
                    <a:lnTo>
                      <a:pt x="80" y="16"/>
                    </a:lnTo>
                    <a:lnTo>
                      <a:pt x="56" y="16"/>
                    </a:lnTo>
                    <a:lnTo>
                      <a:pt x="24" y="40"/>
                    </a:lnTo>
                    <a:lnTo>
                      <a:pt x="16" y="32"/>
                    </a:lnTo>
                    <a:lnTo>
                      <a:pt x="0" y="2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63" name="Freeform 587" descr="25%"/>
              <p:cNvSpPr>
                <a:spLocks noChangeAspect="1"/>
              </p:cNvSpPr>
              <p:nvPr/>
            </p:nvSpPr>
            <p:spPr bwMode="auto">
              <a:xfrm>
                <a:off x="4154" y="1933"/>
                <a:ext cx="436" cy="287"/>
              </a:xfrm>
              <a:custGeom>
                <a:avLst/>
                <a:gdLst>
                  <a:gd name="T0" fmla="*/ 0 w 439"/>
                  <a:gd name="T1" fmla="*/ 0 h 287"/>
                  <a:gd name="T2" fmla="*/ 24 w 439"/>
                  <a:gd name="T3" fmla="*/ 48 h 287"/>
                  <a:gd name="T4" fmla="*/ 56 w 439"/>
                  <a:gd name="T5" fmla="*/ 64 h 287"/>
                  <a:gd name="T6" fmla="*/ 48 w 439"/>
                  <a:gd name="T7" fmla="*/ 71 h 287"/>
                  <a:gd name="T8" fmla="*/ 32 w 439"/>
                  <a:gd name="T9" fmla="*/ 79 h 287"/>
                  <a:gd name="T10" fmla="*/ 64 w 439"/>
                  <a:gd name="T11" fmla="*/ 87 h 287"/>
                  <a:gd name="T12" fmla="*/ 80 w 439"/>
                  <a:gd name="T13" fmla="*/ 111 h 287"/>
                  <a:gd name="T14" fmla="*/ 80 w 439"/>
                  <a:gd name="T15" fmla="*/ 127 h 287"/>
                  <a:gd name="T16" fmla="*/ 104 w 439"/>
                  <a:gd name="T17" fmla="*/ 159 h 287"/>
                  <a:gd name="T18" fmla="*/ 112 w 439"/>
                  <a:gd name="T19" fmla="*/ 143 h 287"/>
                  <a:gd name="T20" fmla="*/ 48 w 439"/>
                  <a:gd name="T21" fmla="*/ 40 h 287"/>
                  <a:gd name="T22" fmla="*/ 32 w 439"/>
                  <a:gd name="T23" fmla="*/ 8 h 287"/>
                  <a:gd name="T24" fmla="*/ 56 w 439"/>
                  <a:gd name="T25" fmla="*/ 16 h 287"/>
                  <a:gd name="T26" fmla="*/ 80 w 439"/>
                  <a:gd name="T27" fmla="*/ 56 h 287"/>
                  <a:gd name="T28" fmla="*/ 120 w 439"/>
                  <a:gd name="T29" fmla="*/ 103 h 287"/>
                  <a:gd name="T30" fmla="*/ 120 w 439"/>
                  <a:gd name="T31" fmla="*/ 111 h 287"/>
                  <a:gd name="T32" fmla="*/ 168 w 439"/>
                  <a:gd name="T33" fmla="*/ 159 h 287"/>
                  <a:gd name="T34" fmla="*/ 176 w 439"/>
                  <a:gd name="T35" fmla="*/ 175 h 287"/>
                  <a:gd name="T36" fmla="*/ 168 w 439"/>
                  <a:gd name="T37" fmla="*/ 191 h 287"/>
                  <a:gd name="T38" fmla="*/ 184 w 439"/>
                  <a:gd name="T39" fmla="*/ 215 h 287"/>
                  <a:gd name="T40" fmla="*/ 288 w 439"/>
                  <a:gd name="T41" fmla="*/ 263 h 287"/>
                  <a:gd name="T42" fmla="*/ 327 w 439"/>
                  <a:gd name="T43" fmla="*/ 263 h 287"/>
                  <a:gd name="T44" fmla="*/ 367 w 439"/>
                  <a:gd name="T45" fmla="*/ 287 h 287"/>
                  <a:gd name="T46" fmla="*/ 375 w 439"/>
                  <a:gd name="T47" fmla="*/ 263 h 287"/>
                  <a:gd name="T48" fmla="*/ 391 w 439"/>
                  <a:gd name="T49" fmla="*/ 263 h 287"/>
                  <a:gd name="T50" fmla="*/ 375 w 439"/>
                  <a:gd name="T51" fmla="*/ 239 h 287"/>
                  <a:gd name="T52" fmla="*/ 407 w 439"/>
                  <a:gd name="T53" fmla="*/ 231 h 287"/>
                  <a:gd name="T54" fmla="*/ 415 w 439"/>
                  <a:gd name="T55" fmla="*/ 223 h 287"/>
                  <a:gd name="T56" fmla="*/ 423 w 439"/>
                  <a:gd name="T57" fmla="*/ 223 h 287"/>
                  <a:gd name="T58" fmla="*/ 439 w 439"/>
                  <a:gd name="T59" fmla="*/ 175 h 287"/>
                  <a:gd name="T60" fmla="*/ 423 w 439"/>
                  <a:gd name="T61" fmla="*/ 167 h 287"/>
                  <a:gd name="T62" fmla="*/ 391 w 439"/>
                  <a:gd name="T63" fmla="*/ 175 h 287"/>
                  <a:gd name="T64" fmla="*/ 375 w 439"/>
                  <a:gd name="T65" fmla="*/ 223 h 287"/>
                  <a:gd name="T66" fmla="*/ 327 w 439"/>
                  <a:gd name="T67" fmla="*/ 223 h 287"/>
                  <a:gd name="T68" fmla="*/ 311 w 439"/>
                  <a:gd name="T69" fmla="*/ 223 h 287"/>
                  <a:gd name="T70" fmla="*/ 280 w 439"/>
                  <a:gd name="T71" fmla="*/ 167 h 287"/>
                  <a:gd name="T72" fmla="*/ 280 w 439"/>
                  <a:gd name="T73" fmla="*/ 127 h 287"/>
                  <a:gd name="T74" fmla="*/ 288 w 439"/>
                  <a:gd name="T75" fmla="*/ 111 h 287"/>
                  <a:gd name="T76" fmla="*/ 264 w 439"/>
                  <a:gd name="T77" fmla="*/ 95 h 287"/>
                  <a:gd name="T78" fmla="*/ 232 w 439"/>
                  <a:gd name="T79" fmla="*/ 48 h 287"/>
                  <a:gd name="T80" fmla="*/ 200 w 439"/>
                  <a:gd name="T81" fmla="*/ 56 h 287"/>
                  <a:gd name="T82" fmla="*/ 152 w 439"/>
                  <a:gd name="T83" fmla="*/ 8 h 287"/>
                  <a:gd name="T84" fmla="*/ 96 w 439"/>
                  <a:gd name="T85" fmla="*/ 16 h 287"/>
                  <a:gd name="T86" fmla="*/ 32 w 439"/>
                  <a:gd name="T87" fmla="*/ 0 h 287"/>
                  <a:gd name="T88" fmla="*/ 0 w 439"/>
                  <a:gd name="T89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39" h="287">
                    <a:moveTo>
                      <a:pt x="0" y="0"/>
                    </a:moveTo>
                    <a:lnTo>
                      <a:pt x="24" y="48"/>
                    </a:lnTo>
                    <a:lnTo>
                      <a:pt x="56" y="64"/>
                    </a:lnTo>
                    <a:lnTo>
                      <a:pt x="48" y="71"/>
                    </a:lnTo>
                    <a:lnTo>
                      <a:pt x="32" y="79"/>
                    </a:lnTo>
                    <a:lnTo>
                      <a:pt x="64" y="87"/>
                    </a:lnTo>
                    <a:lnTo>
                      <a:pt x="80" y="111"/>
                    </a:lnTo>
                    <a:lnTo>
                      <a:pt x="80" y="127"/>
                    </a:lnTo>
                    <a:lnTo>
                      <a:pt x="104" y="159"/>
                    </a:lnTo>
                    <a:lnTo>
                      <a:pt x="112" y="143"/>
                    </a:lnTo>
                    <a:lnTo>
                      <a:pt x="48" y="40"/>
                    </a:lnTo>
                    <a:lnTo>
                      <a:pt x="32" y="8"/>
                    </a:lnTo>
                    <a:lnTo>
                      <a:pt x="56" y="16"/>
                    </a:lnTo>
                    <a:lnTo>
                      <a:pt x="80" y="56"/>
                    </a:lnTo>
                    <a:lnTo>
                      <a:pt x="120" y="103"/>
                    </a:lnTo>
                    <a:lnTo>
                      <a:pt x="120" y="111"/>
                    </a:lnTo>
                    <a:lnTo>
                      <a:pt x="168" y="159"/>
                    </a:lnTo>
                    <a:lnTo>
                      <a:pt x="176" y="175"/>
                    </a:lnTo>
                    <a:lnTo>
                      <a:pt x="168" y="191"/>
                    </a:lnTo>
                    <a:lnTo>
                      <a:pt x="184" y="215"/>
                    </a:lnTo>
                    <a:lnTo>
                      <a:pt x="288" y="263"/>
                    </a:lnTo>
                    <a:lnTo>
                      <a:pt x="327" y="263"/>
                    </a:lnTo>
                    <a:lnTo>
                      <a:pt x="367" y="287"/>
                    </a:lnTo>
                    <a:lnTo>
                      <a:pt x="375" y="263"/>
                    </a:lnTo>
                    <a:lnTo>
                      <a:pt x="391" y="263"/>
                    </a:lnTo>
                    <a:lnTo>
                      <a:pt x="375" y="239"/>
                    </a:lnTo>
                    <a:lnTo>
                      <a:pt x="407" y="231"/>
                    </a:lnTo>
                    <a:lnTo>
                      <a:pt x="415" y="223"/>
                    </a:lnTo>
                    <a:lnTo>
                      <a:pt x="423" y="223"/>
                    </a:lnTo>
                    <a:lnTo>
                      <a:pt x="439" y="175"/>
                    </a:lnTo>
                    <a:lnTo>
                      <a:pt x="423" y="167"/>
                    </a:lnTo>
                    <a:lnTo>
                      <a:pt x="391" y="175"/>
                    </a:lnTo>
                    <a:lnTo>
                      <a:pt x="375" y="223"/>
                    </a:lnTo>
                    <a:lnTo>
                      <a:pt x="327" y="223"/>
                    </a:lnTo>
                    <a:lnTo>
                      <a:pt x="311" y="223"/>
                    </a:lnTo>
                    <a:lnTo>
                      <a:pt x="280" y="167"/>
                    </a:lnTo>
                    <a:lnTo>
                      <a:pt x="280" y="127"/>
                    </a:lnTo>
                    <a:lnTo>
                      <a:pt x="288" y="111"/>
                    </a:lnTo>
                    <a:lnTo>
                      <a:pt x="264" y="95"/>
                    </a:lnTo>
                    <a:lnTo>
                      <a:pt x="232" y="48"/>
                    </a:lnTo>
                    <a:lnTo>
                      <a:pt x="200" y="56"/>
                    </a:lnTo>
                    <a:lnTo>
                      <a:pt x="152" y="8"/>
                    </a:lnTo>
                    <a:lnTo>
                      <a:pt x="96" y="16"/>
                    </a:lnTo>
                    <a:lnTo>
                      <a:pt x="32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64" name="Freeform 588" descr="25%"/>
              <p:cNvSpPr>
                <a:spLocks noChangeAspect="1"/>
              </p:cNvSpPr>
              <p:nvPr/>
            </p:nvSpPr>
            <p:spPr bwMode="auto">
              <a:xfrm>
                <a:off x="4154" y="1933"/>
                <a:ext cx="436" cy="287"/>
              </a:xfrm>
              <a:custGeom>
                <a:avLst/>
                <a:gdLst>
                  <a:gd name="T0" fmla="*/ 0 w 439"/>
                  <a:gd name="T1" fmla="*/ 0 h 287"/>
                  <a:gd name="T2" fmla="*/ 24 w 439"/>
                  <a:gd name="T3" fmla="*/ 48 h 287"/>
                  <a:gd name="T4" fmla="*/ 56 w 439"/>
                  <a:gd name="T5" fmla="*/ 64 h 287"/>
                  <a:gd name="T6" fmla="*/ 48 w 439"/>
                  <a:gd name="T7" fmla="*/ 71 h 287"/>
                  <a:gd name="T8" fmla="*/ 32 w 439"/>
                  <a:gd name="T9" fmla="*/ 79 h 287"/>
                  <a:gd name="T10" fmla="*/ 64 w 439"/>
                  <a:gd name="T11" fmla="*/ 87 h 287"/>
                  <a:gd name="T12" fmla="*/ 80 w 439"/>
                  <a:gd name="T13" fmla="*/ 111 h 287"/>
                  <a:gd name="T14" fmla="*/ 80 w 439"/>
                  <a:gd name="T15" fmla="*/ 127 h 287"/>
                  <a:gd name="T16" fmla="*/ 104 w 439"/>
                  <a:gd name="T17" fmla="*/ 159 h 287"/>
                  <a:gd name="T18" fmla="*/ 112 w 439"/>
                  <a:gd name="T19" fmla="*/ 143 h 287"/>
                  <a:gd name="T20" fmla="*/ 48 w 439"/>
                  <a:gd name="T21" fmla="*/ 40 h 287"/>
                  <a:gd name="T22" fmla="*/ 32 w 439"/>
                  <a:gd name="T23" fmla="*/ 8 h 287"/>
                  <a:gd name="T24" fmla="*/ 56 w 439"/>
                  <a:gd name="T25" fmla="*/ 16 h 287"/>
                  <a:gd name="T26" fmla="*/ 80 w 439"/>
                  <a:gd name="T27" fmla="*/ 56 h 287"/>
                  <a:gd name="T28" fmla="*/ 120 w 439"/>
                  <a:gd name="T29" fmla="*/ 103 h 287"/>
                  <a:gd name="T30" fmla="*/ 120 w 439"/>
                  <a:gd name="T31" fmla="*/ 111 h 287"/>
                  <a:gd name="T32" fmla="*/ 168 w 439"/>
                  <a:gd name="T33" fmla="*/ 159 h 287"/>
                  <a:gd name="T34" fmla="*/ 176 w 439"/>
                  <a:gd name="T35" fmla="*/ 175 h 287"/>
                  <a:gd name="T36" fmla="*/ 168 w 439"/>
                  <a:gd name="T37" fmla="*/ 191 h 287"/>
                  <a:gd name="T38" fmla="*/ 184 w 439"/>
                  <a:gd name="T39" fmla="*/ 215 h 287"/>
                  <a:gd name="T40" fmla="*/ 288 w 439"/>
                  <a:gd name="T41" fmla="*/ 263 h 287"/>
                  <a:gd name="T42" fmla="*/ 327 w 439"/>
                  <a:gd name="T43" fmla="*/ 263 h 287"/>
                  <a:gd name="T44" fmla="*/ 367 w 439"/>
                  <a:gd name="T45" fmla="*/ 287 h 287"/>
                  <a:gd name="T46" fmla="*/ 375 w 439"/>
                  <a:gd name="T47" fmla="*/ 263 h 287"/>
                  <a:gd name="T48" fmla="*/ 391 w 439"/>
                  <a:gd name="T49" fmla="*/ 263 h 287"/>
                  <a:gd name="T50" fmla="*/ 375 w 439"/>
                  <a:gd name="T51" fmla="*/ 239 h 287"/>
                  <a:gd name="T52" fmla="*/ 407 w 439"/>
                  <a:gd name="T53" fmla="*/ 231 h 287"/>
                  <a:gd name="T54" fmla="*/ 415 w 439"/>
                  <a:gd name="T55" fmla="*/ 223 h 287"/>
                  <a:gd name="T56" fmla="*/ 423 w 439"/>
                  <a:gd name="T57" fmla="*/ 223 h 287"/>
                  <a:gd name="T58" fmla="*/ 439 w 439"/>
                  <a:gd name="T59" fmla="*/ 175 h 287"/>
                  <a:gd name="T60" fmla="*/ 423 w 439"/>
                  <a:gd name="T61" fmla="*/ 167 h 287"/>
                  <a:gd name="T62" fmla="*/ 391 w 439"/>
                  <a:gd name="T63" fmla="*/ 175 h 287"/>
                  <a:gd name="T64" fmla="*/ 375 w 439"/>
                  <a:gd name="T65" fmla="*/ 223 h 287"/>
                  <a:gd name="T66" fmla="*/ 327 w 439"/>
                  <a:gd name="T67" fmla="*/ 223 h 287"/>
                  <a:gd name="T68" fmla="*/ 311 w 439"/>
                  <a:gd name="T69" fmla="*/ 223 h 287"/>
                  <a:gd name="T70" fmla="*/ 280 w 439"/>
                  <a:gd name="T71" fmla="*/ 167 h 287"/>
                  <a:gd name="T72" fmla="*/ 280 w 439"/>
                  <a:gd name="T73" fmla="*/ 127 h 287"/>
                  <a:gd name="T74" fmla="*/ 288 w 439"/>
                  <a:gd name="T75" fmla="*/ 111 h 287"/>
                  <a:gd name="T76" fmla="*/ 264 w 439"/>
                  <a:gd name="T77" fmla="*/ 95 h 287"/>
                  <a:gd name="T78" fmla="*/ 232 w 439"/>
                  <a:gd name="T79" fmla="*/ 48 h 287"/>
                  <a:gd name="T80" fmla="*/ 200 w 439"/>
                  <a:gd name="T81" fmla="*/ 56 h 287"/>
                  <a:gd name="T82" fmla="*/ 152 w 439"/>
                  <a:gd name="T83" fmla="*/ 8 h 287"/>
                  <a:gd name="T84" fmla="*/ 96 w 439"/>
                  <a:gd name="T85" fmla="*/ 16 h 287"/>
                  <a:gd name="T86" fmla="*/ 32 w 439"/>
                  <a:gd name="T87" fmla="*/ 0 h 287"/>
                  <a:gd name="T88" fmla="*/ 0 w 439"/>
                  <a:gd name="T89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39" h="287">
                    <a:moveTo>
                      <a:pt x="0" y="0"/>
                    </a:moveTo>
                    <a:lnTo>
                      <a:pt x="24" y="48"/>
                    </a:lnTo>
                    <a:lnTo>
                      <a:pt x="56" y="64"/>
                    </a:lnTo>
                    <a:lnTo>
                      <a:pt x="48" y="71"/>
                    </a:lnTo>
                    <a:lnTo>
                      <a:pt x="32" y="79"/>
                    </a:lnTo>
                    <a:lnTo>
                      <a:pt x="64" y="87"/>
                    </a:lnTo>
                    <a:lnTo>
                      <a:pt x="80" y="111"/>
                    </a:lnTo>
                    <a:lnTo>
                      <a:pt x="80" y="127"/>
                    </a:lnTo>
                    <a:lnTo>
                      <a:pt x="104" y="159"/>
                    </a:lnTo>
                    <a:lnTo>
                      <a:pt x="112" y="143"/>
                    </a:lnTo>
                    <a:lnTo>
                      <a:pt x="48" y="40"/>
                    </a:lnTo>
                    <a:lnTo>
                      <a:pt x="32" y="8"/>
                    </a:lnTo>
                    <a:lnTo>
                      <a:pt x="56" y="16"/>
                    </a:lnTo>
                    <a:lnTo>
                      <a:pt x="80" y="56"/>
                    </a:lnTo>
                    <a:lnTo>
                      <a:pt x="120" y="103"/>
                    </a:lnTo>
                    <a:lnTo>
                      <a:pt x="120" y="111"/>
                    </a:lnTo>
                    <a:lnTo>
                      <a:pt x="168" y="159"/>
                    </a:lnTo>
                    <a:lnTo>
                      <a:pt x="176" y="175"/>
                    </a:lnTo>
                    <a:lnTo>
                      <a:pt x="168" y="191"/>
                    </a:lnTo>
                    <a:lnTo>
                      <a:pt x="184" y="215"/>
                    </a:lnTo>
                    <a:lnTo>
                      <a:pt x="288" y="263"/>
                    </a:lnTo>
                    <a:lnTo>
                      <a:pt x="327" y="263"/>
                    </a:lnTo>
                    <a:lnTo>
                      <a:pt x="367" y="287"/>
                    </a:lnTo>
                    <a:lnTo>
                      <a:pt x="375" y="263"/>
                    </a:lnTo>
                    <a:lnTo>
                      <a:pt x="391" y="263"/>
                    </a:lnTo>
                    <a:lnTo>
                      <a:pt x="375" y="239"/>
                    </a:lnTo>
                    <a:lnTo>
                      <a:pt x="407" y="231"/>
                    </a:lnTo>
                    <a:lnTo>
                      <a:pt x="415" y="223"/>
                    </a:lnTo>
                    <a:lnTo>
                      <a:pt x="423" y="223"/>
                    </a:lnTo>
                    <a:lnTo>
                      <a:pt x="439" y="175"/>
                    </a:lnTo>
                    <a:lnTo>
                      <a:pt x="423" y="167"/>
                    </a:lnTo>
                    <a:lnTo>
                      <a:pt x="391" y="175"/>
                    </a:lnTo>
                    <a:lnTo>
                      <a:pt x="375" y="223"/>
                    </a:lnTo>
                    <a:lnTo>
                      <a:pt x="327" y="223"/>
                    </a:lnTo>
                    <a:lnTo>
                      <a:pt x="311" y="223"/>
                    </a:lnTo>
                    <a:lnTo>
                      <a:pt x="280" y="167"/>
                    </a:lnTo>
                    <a:lnTo>
                      <a:pt x="280" y="127"/>
                    </a:lnTo>
                    <a:lnTo>
                      <a:pt x="288" y="111"/>
                    </a:lnTo>
                    <a:lnTo>
                      <a:pt x="264" y="95"/>
                    </a:lnTo>
                    <a:lnTo>
                      <a:pt x="232" y="48"/>
                    </a:lnTo>
                    <a:lnTo>
                      <a:pt x="200" y="56"/>
                    </a:lnTo>
                    <a:lnTo>
                      <a:pt x="152" y="8"/>
                    </a:lnTo>
                    <a:lnTo>
                      <a:pt x="96" y="16"/>
                    </a:lnTo>
                    <a:lnTo>
                      <a:pt x="32" y="0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65" name="Freeform 589" descr="25%"/>
              <p:cNvSpPr>
                <a:spLocks noChangeAspect="1"/>
              </p:cNvSpPr>
              <p:nvPr/>
            </p:nvSpPr>
            <p:spPr bwMode="auto">
              <a:xfrm>
                <a:off x="4585" y="2212"/>
                <a:ext cx="56" cy="64"/>
              </a:xfrm>
              <a:custGeom>
                <a:avLst/>
                <a:gdLst>
                  <a:gd name="T0" fmla="*/ 0 w 56"/>
                  <a:gd name="T1" fmla="*/ 24 h 64"/>
                  <a:gd name="T2" fmla="*/ 24 w 56"/>
                  <a:gd name="T3" fmla="*/ 64 h 64"/>
                  <a:gd name="T4" fmla="*/ 56 w 56"/>
                  <a:gd name="T5" fmla="*/ 64 h 64"/>
                  <a:gd name="T6" fmla="*/ 56 w 56"/>
                  <a:gd name="T7" fmla="*/ 0 h 64"/>
                  <a:gd name="T8" fmla="*/ 32 w 56"/>
                  <a:gd name="T9" fmla="*/ 0 h 64"/>
                  <a:gd name="T10" fmla="*/ 0 w 56"/>
                  <a:gd name="T11" fmla="*/ 2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64">
                    <a:moveTo>
                      <a:pt x="0" y="24"/>
                    </a:moveTo>
                    <a:lnTo>
                      <a:pt x="24" y="64"/>
                    </a:lnTo>
                    <a:lnTo>
                      <a:pt x="56" y="64"/>
                    </a:lnTo>
                    <a:lnTo>
                      <a:pt x="56" y="0"/>
                    </a:lnTo>
                    <a:lnTo>
                      <a:pt x="32" y="0"/>
                    </a:lnTo>
                    <a:lnTo>
                      <a:pt x="0" y="2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66" name="Freeform 590" descr="25%"/>
              <p:cNvSpPr>
                <a:spLocks noChangeAspect="1"/>
              </p:cNvSpPr>
              <p:nvPr/>
            </p:nvSpPr>
            <p:spPr bwMode="auto">
              <a:xfrm>
                <a:off x="4585" y="2212"/>
                <a:ext cx="56" cy="64"/>
              </a:xfrm>
              <a:custGeom>
                <a:avLst/>
                <a:gdLst>
                  <a:gd name="T0" fmla="*/ 0 w 56"/>
                  <a:gd name="T1" fmla="*/ 24 h 64"/>
                  <a:gd name="T2" fmla="*/ 24 w 56"/>
                  <a:gd name="T3" fmla="*/ 64 h 64"/>
                  <a:gd name="T4" fmla="*/ 56 w 56"/>
                  <a:gd name="T5" fmla="*/ 64 h 64"/>
                  <a:gd name="T6" fmla="*/ 56 w 56"/>
                  <a:gd name="T7" fmla="*/ 0 h 64"/>
                  <a:gd name="T8" fmla="*/ 32 w 56"/>
                  <a:gd name="T9" fmla="*/ 0 h 64"/>
                  <a:gd name="T10" fmla="*/ 0 w 56"/>
                  <a:gd name="T11" fmla="*/ 2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64">
                    <a:moveTo>
                      <a:pt x="0" y="24"/>
                    </a:moveTo>
                    <a:lnTo>
                      <a:pt x="24" y="64"/>
                    </a:lnTo>
                    <a:lnTo>
                      <a:pt x="56" y="64"/>
                    </a:lnTo>
                    <a:lnTo>
                      <a:pt x="56" y="0"/>
                    </a:lnTo>
                    <a:lnTo>
                      <a:pt x="32" y="0"/>
                    </a:lnTo>
                    <a:lnTo>
                      <a:pt x="0" y="2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67" name="Freeform 591" descr="25%"/>
              <p:cNvSpPr>
                <a:spLocks noChangeAspect="1"/>
              </p:cNvSpPr>
              <p:nvPr/>
            </p:nvSpPr>
            <p:spPr bwMode="auto">
              <a:xfrm>
                <a:off x="4654" y="2292"/>
                <a:ext cx="72" cy="39"/>
              </a:xfrm>
              <a:custGeom>
                <a:avLst/>
                <a:gdLst>
                  <a:gd name="T0" fmla="*/ 0 w 72"/>
                  <a:gd name="T1" fmla="*/ 24 h 39"/>
                  <a:gd name="T2" fmla="*/ 0 w 72"/>
                  <a:gd name="T3" fmla="*/ 0 h 39"/>
                  <a:gd name="T4" fmla="*/ 16 w 72"/>
                  <a:gd name="T5" fmla="*/ 8 h 39"/>
                  <a:gd name="T6" fmla="*/ 48 w 72"/>
                  <a:gd name="T7" fmla="*/ 0 h 39"/>
                  <a:gd name="T8" fmla="*/ 72 w 72"/>
                  <a:gd name="T9" fmla="*/ 16 h 39"/>
                  <a:gd name="T10" fmla="*/ 64 w 72"/>
                  <a:gd name="T11" fmla="*/ 39 h 39"/>
                  <a:gd name="T12" fmla="*/ 64 w 72"/>
                  <a:gd name="T13" fmla="*/ 24 h 39"/>
                  <a:gd name="T14" fmla="*/ 48 w 72"/>
                  <a:gd name="T15" fmla="*/ 8 h 39"/>
                  <a:gd name="T16" fmla="*/ 32 w 72"/>
                  <a:gd name="T17" fmla="*/ 24 h 39"/>
                  <a:gd name="T18" fmla="*/ 32 w 72"/>
                  <a:gd name="T19" fmla="*/ 31 h 39"/>
                  <a:gd name="T20" fmla="*/ 32 w 72"/>
                  <a:gd name="T21" fmla="*/ 39 h 39"/>
                  <a:gd name="T22" fmla="*/ 0 w 72"/>
                  <a:gd name="T23" fmla="*/ 2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39">
                    <a:moveTo>
                      <a:pt x="0" y="24"/>
                    </a:moveTo>
                    <a:lnTo>
                      <a:pt x="0" y="0"/>
                    </a:lnTo>
                    <a:lnTo>
                      <a:pt x="16" y="8"/>
                    </a:lnTo>
                    <a:lnTo>
                      <a:pt x="48" y="0"/>
                    </a:lnTo>
                    <a:lnTo>
                      <a:pt x="72" y="16"/>
                    </a:lnTo>
                    <a:lnTo>
                      <a:pt x="64" y="39"/>
                    </a:lnTo>
                    <a:lnTo>
                      <a:pt x="64" y="24"/>
                    </a:lnTo>
                    <a:lnTo>
                      <a:pt x="48" y="8"/>
                    </a:lnTo>
                    <a:lnTo>
                      <a:pt x="32" y="24"/>
                    </a:lnTo>
                    <a:lnTo>
                      <a:pt x="32" y="31"/>
                    </a:lnTo>
                    <a:lnTo>
                      <a:pt x="32" y="39"/>
                    </a:lnTo>
                    <a:lnTo>
                      <a:pt x="0" y="2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68" name="Freeform 592" descr="25%"/>
              <p:cNvSpPr>
                <a:spLocks noChangeAspect="1"/>
              </p:cNvSpPr>
              <p:nvPr/>
            </p:nvSpPr>
            <p:spPr bwMode="auto">
              <a:xfrm>
                <a:off x="4654" y="2292"/>
                <a:ext cx="72" cy="39"/>
              </a:xfrm>
              <a:custGeom>
                <a:avLst/>
                <a:gdLst>
                  <a:gd name="T0" fmla="*/ 0 w 72"/>
                  <a:gd name="T1" fmla="*/ 24 h 39"/>
                  <a:gd name="T2" fmla="*/ 0 w 72"/>
                  <a:gd name="T3" fmla="*/ 0 h 39"/>
                  <a:gd name="T4" fmla="*/ 16 w 72"/>
                  <a:gd name="T5" fmla="*/ 8 h 39"/>
                  <a:gd name="T6" fmla="*/ 48 w 72"/>
                  <a:gd name="T7" fmla="*/ 0 h 39"/>
                  <a:gd name="T8" fmla="*/ 72 w 72"/>
                  <a:gd name="T9" fmla="*/ 16 h 39"/>
                  <a:gd name="T10" fmla="*/ 64 w 72"/>
                  <a:gd name="T11" fmla="*/ 39 h 39"/>
                  <a:gd name="T12" fmla="*/ 64 w 72"/>
                  <a:gd name="T13" fmla="*/ 24 h 39"/>
                  <a:gd name="T14" fmla="*/ 48 w 72"/>
                  <a:gd name="T15" fmla="*/ 8 h 39"/>
                  <a:gd name="T16" fmla="*/ 32 w 72"/>
                  <a:gd name="T17" fmla="*/ 24 h 39"/>
                  <a:gd name="T18" fmla="*/ 32 w 72"/>
                  <a:gd name="T19" fmla="*/ 31 h 39"/>
                  <a:gd name="T20" fmla="*/ 32 w 72"/>
                  <a:gd name="T21" fmla="*/ 39 h 39"/>
                  <a:gd name="T22" fmla="*/ 0 w 72"/>
                  <a:gd name="T23" fmla="*/ 2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39">
                    <a:moveTo>
                      <a:pt x="0" y="24"/>
                    </a:moveTo>
                    <a:lnTo>
                      <a:pt x="0" y="0"/>
                    </a:lnTo>
                    <a:lnTo>
                      <a:pt x="16" y="8"/>
                    </a:lnTo>
                    <a:lnTo>
                      <a:pt x="48" y="0"/>
                    </a:lnTo>
                    <a:lnTo>
                      <a:pt x="72" y="16"/>
                    </a:lnTo>
                    <a:lnTo>
                      <a:pt x="64" y="39"/>
                    </a:lnTo>
                    <a:lnTo>
                      <a:pt x="64" y="24"/>
                    </a:lnTo>
                    <a:lnTo>
                      <a:pt x="48" y="8"/>
                    </a:lnTo>
                    <a:lnTo>
                      <a:pt x="32" y="24"/>
                    </a:lnTo>
                    <a:lnTo>
                      <a:pt x="32" y="31"/>
                    </a:lnTo>
                    <a:lnTo>
                      <a:pt x="32" y="39"/>
                    </a:lnTo>
                    <a:lnTo>
                      <a:pt x="0" y="2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69" name="Freeform 593" descr="25%"/>
              <p:cNvSpPr>
                <a:spLocks noChangeAspect="1"/>
              </p:cNvSpPr>
              <p:nvPr/>
            </p:nvSpPr>
            <p:spPr bwMode="auto">
              <a:xfrm>
                <a:off x="4945" y="2730"/>
                <a:ext cx="112" cy="120"/>
              </a:xfrm>
              <a:custGeom>
                <a:avLst/>
                <a:gdLst>
                  <a:gd name="T0" fmla="*/ 0 w 112"/>
                  <a:gd name="T1" fmla="*/ 48 h 120"/>
                  <a:gd name="T2" fmla="*/ 16 w 112"/>
                  <a:gd name="T3" fmla="*/ 0 h 120"/>
                  <a:gd name="T4" fmla="*/ 56 w 112"/>
                  <a:gd name="T5" fmla="*/ 0 h 120"/>
                  <a:gd name="T6" fmla="*/ 64 w 112"/>
                  <a:gd name="T7" fmla="*/ 8 h 120"/>
                  <a:gd name="T8" fmla="*/ 72 w 112"/>
                  <a:gd name="T9" fmla="*/ 40 h 120"/>
                  <a:gd name="T10" fmla="*/ 96 w 112"/>
                  <a:gd name="T11" fmla="*/ 48 h 120"/>
                  <a:gd name="T12" fmla="*/ 104 w 112"/>
                  <a:gd name="T13" fmla="*/ 64 h 120"/>
                  <a:gd name="T14" fmla="*/ 112 w 112"/>
                  <a:gd name="T15" fmla="*/ 72 h 120"/>
                  <a:gd name="T16" fmla="*/ 112 w 112"/>
                  <a:gd name="T17" fmla="*/ 96 h 120"/>
                  <a:gd name="T18" fmla="*/ 96 w 112"/>
                  <a:gd name="T19" fmla="*/ 120 h 120"/>
                  <a:gd name="T20" fmla="*/ 64 w 112"/>
                  <a:gd name="T21" fmla="*/ 120 h 120"/>
                  <a:gd name="T22" fmla="*/ 72 w 112"/>
                  <a:gd name="T23" fmla="*/ 96 h 120"/>
                  <a:gd name="T24" fmla="*/ 0 w 112"/>
                  <a:gd name="T25" fmla="*/ 4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20">
                    <a:moveTo>
                      <a:pt x="0" y="48"/>
                    </a:moveTo>
                    <a:lnTo>
                      <a:pt x="16" y="0"/>
                    </a:lnTo>
                    <a:lnTo>
                      <a:pt x="56" y="0"/>
                    </a:lnTo>
                    <a:lnTo>
                      <a:pt x="64" y="8"/>
                    </a:lnTo>
                    <a:lnTo>
                      <a:pt x="72" y="40"/>
                    </a:lnTo>
                    <a:lnTo>
                      <a:pt x="96" y="48"/>
                    </a:lnTo>
                    <a:lnTo>
                      <a:pt x="104" y="64"/>
                    </a:lnTo>
                    <a:lnTo>
                      <a:pt x="112" y="72"/>
                    </a:lnTo>
                    <a:lnTo>
                      <a:pt x="112" y="96"/>
                    </a:lnTo>
                    <a:lnTo>
                      <a:pt x="96" y="120"/>
                    </a:lnTo>
                    <a:lnTo>
                      <a:pt x="64" y="120"/>
                    </a:lnTo>
                    <a:lnTo>
                      <a:pt x="72" y="96"/>
                    </a:lnTo>
                    <a:lnTo>
                      <a:pt x="0" y="4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70" name="Freeform 594" descr="25%"/>
              <p:cNvSpPr>
                <a:spLocks noChangeAspect="1"/>
              </p:cNvSpPr>
              <p:nvPr/>
            </p:nvSpPr>
            <p:spPr bwMode="auto">
              <a:xfrm>
                <a:off x="4945" y="2730"/>
                <a:ext cx="112" cy="120"/>
              </a:xfrm>
              <a:custGeom>
                <a:avLst/>
                <a:gdLst>
                  <a:gd name="T0" fmla="*/ 0 w 112"/>
                  <a:gd name="T1" fmla="*/ 48 h 120"/>
                  <a:gd name="T2" fmla="*/ 16 w 112"/>
                  <a:gd name="T3" fmla="*/ 0 h 120"/>
                  <a:gd name="T4" fmla="*/ 56 w 112"/>
                  <a:gd name="T5" fmla="*/ 0 h 120"/>
                  <a:gd name="T6" fmla="*/ 64 w 112"/>
                  <a:gd name="T7" fmla="*/ 8 h 120"/>
                  <a:gd name="T8" fmla="*/ 72 w 112"/>
                  <a:gd name="T9" fmla="*/ 40 h 120"/>
                  <a:gd name="T10" fmla="*/ 96 w 112"/>
                  <a:gd name="T11" fmla="*/ 48 h 120"/>
                  <a:gd name="T12" fmla="*/ 104 w 112"/>
                  <a:gd name="T13" fmla="*/ 64 h 120"/>
                  <a:gd name="T14" fmla="*/ 112 w 112"/>
                  <a:gd name="T15" fmla="*/ 72 h 120"/>
                  <a:gd name="T16" fmla="*/ 112 w 112"/>
                  <a:gd name="T17" fmla="*/ 96 h 120"/>
                  <a:gd name="T18" fmla="*/ 96 w 112"/>
                  <a:gd name="T19" fmla="*/ 120 h 120"/>
                  <a:gd name="T20" fmla="*/ 64 w 112"/>
                  <a:gd name="T21" fmla="*/ 120 h 120"/>
                  <a:gd name="T22" fmla="*/ 72 w 112"/>
                  <a:gd name="T23" fmla="*/ 96 h 120"/>
                  <a:gd name="T24" fmla="*/ 0 w 112"/>
                  <a:gd name="T25" fmla="*/ 4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20">
                    <a:moveTo>
                      <a:pt x="0" y="48"/>
                    </a:moveTo>
                    <a:lnTo>
                      <a:pt x="16" y="0"/>
                    </a:lnTo>
                    <a:lnTo>
                      <a:pt x="56" y="0"/>
                    </a:lnTo>
                    <a:lnTo>
                      <a:pt x="64" y="8"/>
                    </a:lnTo>
                    <a:lnTo>
                      <a:pt x="72" y="40"/>
                    </a:lnTo>
                    <a:lnTo>
                      <a:pt x="96" y="48"/>
                    </a:lnTo>
                    <a:lnTo>
                      <a:pt x="104" y="64"/>
                    </a:lnTo>
                    <a:lnTo>
                      <a:pt x="112" y="72"/>
                    </a:lnTo>
                    <a:lnTo>
                      <a:pt x="112" y="96"/>
                    </a:lnTo>
                    <a:lnTo>
                      <a:pt x="96" y="120"/>
                    </a:lnTo>
                    <a:lnTo>
                      <a:pt x="64" y="120"/>
                    </a:lnTo>
                    <a:lnTo>
                      <a:pt x="72" y="96"/>
                    </a:lnTo>
                    <a:lnTo>
                      <a:pt x="0" y="4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71" name="Freeform 595" descr="25%"/>
              <p:cNvSpPr>
                <a:spLocks noChangeAspect="1"/>
              </p:cNvSpPr>
              <p:nvPr/>
            </p:nvSpPr>
            <p:spPr bwMode="auto">
              <a:xfrm>
                <a:off x="4681" y="2443"/>
                <a:ext cx="176" cy="271"/>
              </a:xfrm>
              <a:custGeom>
                <a:avLst/>
                <a:gdLst>
                  <a:gd name="T0" fmla="*/ 0 w 176"/>
                  <a:gd name="T1" fmla="*/ 56 h 271"/>
                  <a:gd name="T2" fmla="*/ 0 w 176"/>
                  <a:gd name="T3" fmla="*/ 80 h 271"/>
                  <a:gd name="T4" fmla="*/ 32 w 176"/>
                  <a:gd name="T5" fmla="*/ 120 h 271"/>
                  <a:gd name="T6" fmla="*/ 64 w 176"/>
                  <a:gd name="T7" fmla="*/ 207 h 271"/>
                  <a:gd name="T8" fmla="*/ 152 w 176"/>
                  <a:gd name="T9" fmla="*/ 271 h 271"/>
                  <a:gd name="T10" fmla="*/ 160 w 176"/>
                  <a:gd name="T11" fmla="*/ 255 h 271"/>
                  <a:gd name="T12" fmla="*/ 176 w 176"/>
                  <a:gd name="T13" fmla="*/ 231 h 271"/>
                  <a:gd name="T14" fmla="*/ 160 w 176"/>
                  <a:gd name="T15" fmla="*/ 231 h 271"/>
                  <a:gd name="T16" fmla="*/ 168 w 176"/>
                  <a:gd name="T17" fmla="*/ 231 h 271"/>
                  <a:gd name="T18" fmla="*/ 176 w 176"/>
                  <a:gd name="T19" fmla="*/ 176 h 271"/>
                  <a:gd name="T20" fmla="*/ 160 w 176"/>
                  <a:gd name="T21" fmla="*/ 160 h 271"/>
                  <a:gd name="T22" fmla="*/ 152 w 176"/>
                  <a:gd name="T23" fmla="*/ 160 h 271"/>
                  <a:gd name="T24" fmla="*/ 152 w 176"/>
                  <a:gd name="T25" fmla="*/ 128 h 271"/>
                  <a:gd name="T26" fmla="*/ 136 w 176"/>
                  <a:gd name="T27" fmla="*/ 144 h 271"/>
                  <a:gd name="T28" fmla="*/ 112 w 176"/>
                  <a:gd name="T29" fmla="*/ 136 h 271"/>
                  <a:gd name="T30" fmla="*/ 96 w 176"/>
                  <a:gd name="T31" fmla="*/ 104 h 271"/>
                  <a:gd name="T32" fmla="*/ 128 w 176"/>
                  <a:gd name="T33" fmla="*/ 72 h 271"/>
                  <a:gd name="T34" fmla="*/ 160 w 176"/>
                  <a:gd name="T35" fmla="*/ 56 h 271"/>
                  <a:gd name="T36" fmla="*/ 152 w 176"/>
                  <a:gd name="T37" fmla="*/ 48 h 271"/>
                  <a:gd name="T38" fmla="*/ 152 w 176"/>
                  <a:gd name="T39" fmla="*/ 32 h 271"/>
                  <a:gd name="T40" fmla="*/ 112 w 176"/>
                  <a:gd name="T41" fmla="*/ 24 h 271"/>
                  <a:gd name="T42" fmla="*/ 80 w 176"/>
                  <a:gd name="T43" fmla="*/ 0 h 271"/>
                  <a:gd name="T44" fmla="*/ 72 w 176"/>
                  <a:gd name="T45" fmla="*/ 16 h 271"/>
                  <a:gd name="T46" fmla="*/ 40 w 176"/>
                  <a:gd name="T47" fmla="*/ 40 h 271"/>
                  <a:gd name="T48" fmla="*/ 24 w 176"/>
                  <a:gd name="T49" fmla="*/ 64 h 271"/>
                  <a:gd name="T50" fmla="*/ 8 w 176"/>
                  <a:gd name="T51" fmla="*/ 56 h 271"/>
                  <a:gd name="T52" fmla="*/ 8 w 176"/>
                  <a:gd name="T53" fmla="*/ 48 h 271"/>
                  <a:gd name="T54" fmla="*/ 0 w 176"/>
                  <a:gd name="T55" fmla="*/ 56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76" h="271">
                    <a:moveTo>
                      <a:pt x="0" y="56"/>
                    </a:moveTo>
                    <a:lnTo>
                      <a:pt x="0" y="80"/>
                    </a:lnTo>
                    <a:lnTo>
                      <a:pt x="32" y="120"/>
                    </a:lnTo>
                    <a:lnTo>
                      <a:pt x="64" y="207"/>
                    </a:lnTo>
                    <a:lnTo>
                      <a:pt x="152" y="271"/>
                    </a:lnTo>
                    <a:lnTo>
                      <a:pt x="160" y="255"/>
                    </a:lnTo>
                    <a:lnTo>
                      <a:pt x="176" y="231"/>
                    </a:lnTo>
                    <a:lnTo>
                      <a:pt x="160" y="231"/>
                    </a:lnTo>
                    <a:lnTo>
                      <a:pt x="168" y="231"/>
                    </a:lnTo>
                    <a:lnTo>
                      <a:pt x="176" y="176"/>
                    </a:lnTo>
                    <a:lnTo>
                      <a:pt x="160" y="160"/>
                    </a:lnTo>
                    <a:lnTo>
                      <a:pt x="152" y="160"/>
                    </a:lnTo>
                    <a:lnTo>
                      <a:pt x="152" y="128"/>
                    </a:lnTo>
                    <a:lnTo>
                      <a:pt x="136" y="144"/>
                    </a:lnTo>
                    <a:lnTo>
                      <a:pt x="112" y="136"/>
                    </a:lnTo>
                    <a:lnTo>
                      <a:pt x="96" y="104"/>
                    </a:lnTo>
                    <a:lnTo>
                      <a:pt x="128" y="72"/>
                    </a:lnTo>
                    <a:lnTo>
                      <a:pt x="160" y="56"/>
                    </a:lnTo>
                    <a:lnTo>
                      <a:pt x="152" y="48"/>
                    </a:lnTo>
                    <a:lnTo>
                      <a:pt x="152" y="32"/>
                    </a:lnTo>
                    <a:lnTo>
                      <a:pt x="112" y="24"/>
                    </a:lnTo>
                    <a:lnTo>
                      <a:pt x="80" y="0"/>
                    </a:lnTo>
                    <a:lnTo>
                      <a:pt x="72" y="16"/>
                    </a:lnTo>
                    <a:lnTo>
                      <a:pt x="40" y="40"/>
                    </a:lnTo>
                    <a:lnTo>
                      <a:pt x="24" y="64"/>
                    </a:lnTo>
                    <a:lnTo>
                      <a:pt x="8" y="56"/>
                    </a:lnTo>
                    <a:lnTo>
                      <a:pt x="8" y="48"/>
                    </a:lnTo>
                    <a:lnTo>
                      <a:pt x="0" y="5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72" name="Freeform 596" descr="25%"/>
              <p:cNvSpPr>
                <a:spLocks noChangeAspect="1"/>
              </p:cNvSpPr>
              <p:nvPr/>
            </p:nvSpPr>
            <p:spPr bwMode="auto">
              <a:xfrm>
                <a:off x="4681" y="2443"/>
                <a:ext cx="176" cy="271"/>
              </a:xfrm>
              <a:custGeom>
                <a:avLst/>
                <a:gdLst>
                  <a:gd name="T0" fmla="*/ 0 w 176"/>
                  <a:gd name="T1" fmla="*/ 56 h 271"/>
                  <a:gd name="T2" fmla="*/ 0 w 176"/>
                  <a:gd name="T3" fmla="*/ 80 h 271"/>
                  <a:gd name="T4" fmla="*/ 32 w 176"/>
                  <a:gd name="T5" fmla="*/ 120 h 271"/>
                  <a:gd name="T6" fmla="*/ 64 w 176"/>
                  <a:gd name="T7" fmla="*/ 207 h 271"/>
                  <a:gd name="T8" fmla="*/ 152 w 176"/>
                  <a:gd name="T9" fmla="*/ 271 h 271"/>
                  <a:gd name="T10" fmla="*/ 160 w 176"/>
                  <a:gd name="T11" fmla="*/ 255 h 271"/>
                  <a:gd name="T12" fmla="*/ 176 w 176"/>
                  <a:gd name="T13" fmla="*/ 231 h 271"/>
                  <a:gd name="T14" fmla="*/ 160 w 176"/>
                  <a:gd name="T15" fmla="*/ 231 h 271"/>
                  <a:gd name="T16" fmla="*/ 168 w 176"/>
                  <a:gd name="T17" fmla="*/ 231 h 271"/>
                  <a:gd name="T18" fmla="*/ 176 w 176"/>
                  <a:gd name="T19" fmla="*/ 176 h 271"/>
                  <a:gd name="T20" fmla="*/ 160 w 176"/>
                  <a:gd name="T21" fmla="*/ 160 h 271"/>
                  <a:gd name="T22" fmla="*/ 152 w 176"/>
                  <a:gd name="T23" fmla="*/ 160 h 271"/>
                  <a:gd name="T24" fmla="*/ 152 w 176"/>
                  <a:gd name="T25" fmla="*/ 128 h 271"/>
                  <a:gd name="T26" fmla="*/ 136 w 176"/>
                  <a:gd name="T27" fmla="*/ 144 h 271"/>
                  <a:gd name="T28" fmla="*/ 112 w 176"/>
                  <a:gd name="T29" fmla="*/ 136 h 271"/>
                  <a:gd name="T30" fmla="*/ 96 w 176"/>
                  <a:gd name="T31" fmla="*/ 104 h 271"/>
                  <a:gd name="T32" fmla="*/ 128 w 176"/>
                  <a:gd name="T33" fmla="*/ 72 h 271"/>
                  <a:gd name="T34" fmla="*/ 160 w 176"/>
                  <a:gd name="T35" fmla="*/ 56 h 271"/>
                  <a:gd name="T36" fmla="*/ 152 w 176"/>
                  <a:gd name="T37" fmla="*/ 48 h 271"/>
                  <a:gd name="T38" fmla="*/ 152 w 176"/>
                  <a:gd name="T39" fmla="*/ 32 h 271"/>
                  <a:gd name="T40" fmla="*/ 112 w 176"/>
                  <a:gd name="T41" fmla="*/ 24 h 271"/>
                  <a:gd name="T42" fmla="*/ 80 w 176"/>
                  <a:gd name="T43" fmla="*/ 0 h 271"/>
                  <a:gd name="T44" fmla="*/ 72 w 176"/>
                  <a:gd name="T45" fmla="*/ 16 h 271"/>
                  <a:gd name="T46" fmla="*/ 40 w 176"/>
                  <a:gd name="T47" fmla="*/ 40 h 271"/>
                  <a:gd name="T48" fmla="*/ 24 w 176"/>
                  <a:gd name="T49" fmla="*/ 64 h 271"/>
                  <a:gd name="T50" fmla="*/ 8 w 176"/>
                  <a:gd name="T51" fmla="*/ 56 h 271"/>
                  <a:gd name="T52" fmla="*/ 8 w 176"/>
                  <a:gd name="T53" fmla="*/ 48 h 271"/>
                  <a:gd name="T54" fmla="*/ 0 w 176"/>
                  <a:gd name="T55" fmla="*/ 56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76" h="271">
                    <a:moveTo>
                      <a:pt x="0" y="56"/>
                    </a:moveTo>
                    <a:lnTo>
                      <a:pt x="0" y="80"/>
                    </a:lnTo>
                    <a:lnTo>
                      <a:pt x="32" y="120"/>
                    </a:lnTo>
                    <a:lnTo>
                      <a:pt x="64" y="207"/>
                    </a:lnTo>
                    <a:lnTo>
                      <a:pt x="152" y="271"/>
                    </a:lnTo>
                    <a:lnTo>
                      <a:pt x="160" y="255"/>
                    </a:lnTo>
                    <a:lnTo>
                      <a:pt x="176" y="231"/>
                    </a:lnTo>
                    <a:lnTo>
                      <a:pt x="160" y="231"/>
                    </a:lnTo>
                    <a:lnTo>
                      <a:pt x="168" y="231"/>
                    </a:lnTo>
                    <a:lnTo>
                      <a:pt x="176" y="176"/>
                    </a:lnTo>
                    <a:lnTo>
                      <a:pt x="160" y="160"/>
                    </a:lnTo>
                    <a:lnTo>
                      <a:pt x="152" y="160"/>
                    </a:lnTo>
                    <a:lnTo>
                      <a:pt x="152" y="128"/>
                    </a:lnTo>
                    <a:lnTo>
                      <a:pt x="136" y="144"/>
                    </a:lnTo>
                    <a:lnTo>
                      <a:pt x="112" y="136"/>
                    </a:lnTo>
                    <a:lnTo>
                      <a:pt x="96" y="104"/>
                    </a:lnTo>
                    <a:lnTo>
                      <a:pt x="128" y="72"/>
                    </a:lnTo>
                    <a:lnTo>
                      <a:pt x="160" y="56"/>
                    </a:lnTo>
                    <a:lnTo>
                      <a:pt x="152" y="48"/>
                    </a:lnTo>
                    <a:lnTo>
                      <a:pt x="152" y="32"/>
                    </a:lnTo>
                    <a:lnTo>
                      <a:pt x="112" y="24"/>
                    </a:lnTo>
                    <a:lnTo>
                      <a:pt x="80" y="0"/>
                    </a:lnTo>
                    <a:lnTo>
                      <a:pt x="72" y="16"/>
                    </a:lnTo>
                    <a:lnTo>
                      <a:pt x="40" y="40"/>
                    </a:lnTo>
                    <a:lnTo>
                      <a:pt x="24" y="64"/>
                    </a:lnTo>
                    <a:lnTo>
                      <a:pt x="8" y="56"/>
                    </a:lnTo>
                    <a:lnTo>
                      <a:pt x="8" y="48"/>
                    </a:lnTo>
                    <a:lnTo>
                      <a:pt x="0" y="5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73" name="Freeform 597" descr="25%"/>
              <p:cNvSpPr>
                <a:spLocks noChangeAspect="1"/>
              </p:cNvSpPr>
              <p:nvPr/>
            </p:nvSpPr>
            <p:spPr bwMode="auto">
              <a:xfrm>
                <a:off x="5003" y="2347"/>
                <a:ext cx="56" cy="56"/>
              </a:xfrm>
              <a:custGeom>
                <a:avLst/>
                <a:gdLst>
                  <a:gd name="T0" fmla="*/ 0 w 56"/>
                  <a:gd name="T1" fmla="*/ 32 h 56"/>
                  <a:gd name="T2" fmla="*/ 16 w 56"/>
                  <a:gd name="T3" fmla="*/ 0 h 56"/>
                  <a:gd name="T4" fmla="*/ 56 w 56"/>
                  <a:gd name="T5" fmla="*/ 8 h 56"/>
                  <a:gd name="T6" fmla="*/ 48 w 56"/>
                  <a:gd name="T7" fmla="*/ 56 h 56"/>
                  <a:gd name="T8" fmla="*/ 24 w 56"/>
                  <a:gd name="T9" fmla="*/ 56 h 56"/>
                  <a:gd name="T10" fmla="*/ 0 w 56"/>
                  <a:gd name="T11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56">
                    <a:moveTo>
                      <a:pt x="0" y="32"/>
                    </a:moveTo>
                    <a:lnTo>
                      <a:pt x="16" y="0"/>
                    </a:lnTo>
                    <a:lnTo>
                      <a:pt x="56" y="8"/>
                    </a:lnTo>
                    <a:lnTo>
                      <a:pt x="48" y="56"/>
                    </a:lnTo>
                    <a:lnTo>
                      <a:pt x="24" y="56"/>
                    </a:lnTo>
                    <a:lnTo>
                      <a:pt x="0" y="3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74" name="Freeform 598" descr="25%"/>
              <p:cNvSpPr>
                <a:spLocks noChangeAspect="1"/>
              </p:cNvSpPr>
              <p:nvPr/>
            </p:nvSpPr>
            <p:spPr bwMode="auto">
              <a:xfrm>
                <a:off x="5003" y="2347"/>
                <a:ext cx="56" cy="56"/>
              </a:xfrm>
              <a:custGeom>
                <a:avLst/>
                <a:gdLst>
                  <a:gd name="T0" fmla="*/ 0 w 56"/>
                  <a:gd name="T1" fmla="*/ 32 h 56"/>
                  <a:gd name="T2" fmla="*/ 16 w 56"/>
                  <a:gd name="T3" fmla="*/ 0 h 56"/>
                  <a:gd name="T4" fmla="*/ 56 w 56"/>
                  <a:gd name="T5" fmla="*/ 8 h 56"/>
                  <a:gd name="T6" fmla="*/ 48 w 56"/>
                  <a:gd name="T7" fmla="*/ 56 h 56"/>
                  <a:gd name="T8" fmla="*/ 24 w 56"/>
                  <a:gd name="T9" fmla="*/ 56 h 56"/>
                  <a:gd name="T10" fmla="*/ 0 w 56"/>
                  <a:gd name="T11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56">
                    <a:moveTo>
                      <a:pt x="0" y="32"/>
                    </a:moveTo>
                    <a:lnTo>
                      <a:pt x="16" y="0"/>
                    </a:lnTo>
                    <a:lnTo>
                      <a:pt x="56" y="8"/>
                    </a:lnTo>
                    <a:lnTo>
                      <a:pt x="48" y="56"/>
                    </a:lnTo>
                    <a:lnTo>
                      <a:pt x="24" y="56"/>
                    </a:lnTo>
                    <a:lnTo>
                      <a:pt x="0" y="3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75" name="Freeform 599" descr="25%"/>
              <p:cNvSpPr>
                <a:spLocks noChangeAspect="1"/>
              </p:cNvSpPr>
              <p:nvPr/>
            </p:nvSpPr>
            <p:spPr bwMode="auto">
              <a:xfrm>
                <a:off x="4945" y="2276"/>
                <a:ext cx="29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8 h 8"/>
                  <a:gd name="T4" fmla="*/ 8 w 8"/>
                  <a:gd name="T5" fmla="*/ 0 h 8"/>
                  <a:gd name="T6" fmla="*/ 0 w 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8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76" name="Freeform 600" descr="25%"/>
              <p:cNvSpPr>
                <a:spLocks noChangeAspect="1"/>
              </p:cNvSpPr>
              <p:nvPr/>
            </p:nvSpPr>
            <p:spPr bwMode="auto">
              <a:xfrm>
                <a:off x="4945" y="2276"/>
                <a:ext cx="29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8 h 8"/>
                  <a:gd name="T4" fmla="*/ 8 w 8"/>
                  <a:gd name="T5" fmla="*/ 0 h 8"/>
                  <a:gd name="T6" fmla="*/ 0 w 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8"/>
                    </a:lnTo>
                    <a:lnTo>
                      <a:pt x="8" y="0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77" name="Freeform 601" descr="25%"/>
              <p:cNvSpPr>
                <a:spLocks noChangeAspect="1"/>
              </p:cNvSpPr>
              <p:nvPr/>
            </p:nvSpPr>
            <p:spPr bwMode="auto">
              <a:xfrm>
                <a:off x="3419" y="1127"/>
                <a:ext cx="431" cy="390"/>
              </a:xfrm>
              <a:custGeom>
                <a:avLst/>
                <a:gdLst>
                  <a:gd name="T0" fmla="*/ 32 w 431"/>
                  <a:gd name="T1" fmla="*/ 160 h 391"/>
                  <a:gd name="T2" fmla="*/ 32 w 431"/>
                  <a:gd name="T3" fmla="*/ 176 h 391"/>
                  <a:gd name="T4" fmla="*/ 80 w 431"/>
                  <a:gd name="T5" fmla="*/ 176 h 391"/>
                  <a:gd name="T6" fmla="*/ 96 w 431"/>
                  <a:gd name="T7" fmla="*/ 176 h 391"/>
                  <a:gd name="T8" fmla="*/ 48 w 431"/>
                  <a:gd name="T9" fmla="*/ 224 h 391"/>
                  <a:gd name="T10" fmla="*/ 40 w 431"/>
                  <a:gd name="T11" fmla="*/ 240 h 391"/>
                  <a:gd name="T12" fmla="*/ 40 w 431"/>
                  <a:gd name="T13" fmla="*/ 255 h 391"/>
                  <a:gd name="T14" fmla="*/ 56 w 431"/>
                  <a:gd name="T15" fmla="*/ 279 h 391"/>
                  <a:gd name="T16" fmla="*/ 72 w 431"/>
                  <a:gd name="T17" fmla="*/ 287 h 391"/>
                  <a:gd name="T18" fmla="*/ 88 w 431"/>
                  <a:gd name="T19" fmla="*/ 279 h 391"/>
                  <a:gd name="T20" fmla="*/ 88 w 431"/>
                  <a:gd name="T21" fmla="*/ 311 h 391"/>
                  <a:gd name="T22" fmla="*/ 128 w 431"/>
                  <a:gd name="T23" fmla="*/ 319 h 391"/>
                  <a:gd name="T24" fmla="*/ 144 w 431"/>
                  <a:gd name="T25" fmla="*/ 311 h 391"/>
                  <a:gd name="T26" fmla="*/ 136 w 431"/>
                  <a:gd name="T27" fmla="*/ 351 h 391"/>
                  <a:gd name="T28" fmla="*/ 112 w 431"/>
                  <a:gd name="T29" fmla="*/ 367 h 391"/>
                  <a:gd name="T30" fmla="*/ 72 w 431"/>
                  <a:gd name="T31" fmla="*/ 391 h 391"/>
                  <a:gd name="T32" fmla="*/ 120 w 431"/>
                  <a:gd name="T33" fmla="*/ 375 h 391"/>
                  <a:gd name="T34" fmla="*/ 128 w 431"/>
                  <a:gd name="T35" fmla="*/ 351 h 391"/>
                  <a:gd name="T36" fmla="*/ 208 w 431"/>
                  <a:gd name="T37" fmla="*/ 319 h 391"/>
                  <a:gd name="T38" fmla="*/ 208 w 431"/>
                  <a:gd name="T39" fmla="*/ 287 h 391"/>
                  <a:gd name="T40" fmla="*/ 256 w 431"/>
                  <a:gd name="T41" fmla="*/ 232 h 391"/>
                  <a:gd name="T42" fmla="*/ 272 w 431"/>
                  <a:gd name="T43" fmla="*/ 248 h 391"/>
                  <a:gd name="T44" fmla="*/ 272 w 431"/>
                  <a:gd name="T45" fmla="*/ 263 h 391"/>
                  <a:gd name="T46" fmla="*/ 240 w 431"/>
                  <a:gd name="T47" fmla="*/ 287 h 391"/>
                  <a:gd name="T48" fmla="*/ 240 w 431"/>
                  <a:gd name="T49" fmla="*/ 295 h 391"/>
                  <a:gd name="T50" fmla="*/ 288 w 431"/>
                  <a:gd name="T51" fmla="*/ 271 h 391"/>
                  <a:gd name="T52" fmla="*/ 288 w 431"/>
                  <a:gd name="T53" fmla="*/ 255 h 391"/>
                  <a:gd name="T54" fmla="*/ 312 w 431"/>
                  <a:gd name="T55" fmla="*/ 255 h 391"/>
                  <a:gd name="T56" fmla="*/ 352 w 431"/>
                  <a:gd name="T57" fmla="*/ 279 h 391"/>
                  <a:gd name="T58" fmla="*/ 407 w 431"/>
                  <a:gd name="T59" fmla="*/ 279 h 391"/>
                  <a:gd name="T60" fmla="*/ 407 w 431"/>
                  <a:gd name="T61" fmla="*/ 287 h 391"/>
                  <a:gd name="T62" fmla="*/ 431 w 431"/>
                  <a:gd name="T63" fmla="*/ 287 h 391"/>
                  <a:gd name="T64" fmla="*/ 392 w 431"/>
                  <a:gd name="T65" fmla="*/ 279 h 391"/>
                  <a:gd name="T66" fmla="*/ 240 w 431"/>
                  <a:gd name="T67" fmla="*/ 24 h 391"/>
                  <a:gd name="T68" fmla="*/ 192 w 431"/>
                  <a:gd name="T69" fmla="*/ 8 h 391"/>
                  <a:gd name="T70" fmla="*/ 176 w 431"/>
                  <a:gd name="T71" fmla="*/ 8 h 391"/>
                  <a:gd name="T72" fmla="*/ 160 w 431"/>
                  <a:gd name="T73" fmla="*/ 0 h 391"/>
                  <a:gd name="T74" fmla="*/ 120 w 431"/>
                  <a:gd name="T75" fmla="*/ 16 h 391"/>
                  <a:gd name="T76" fmla="*/ 112 w 431"/>
                  <a:gd name="T77" fmla="*/ 16 h 391"/>
                  <a:gd name="T78" fmla="*/ 96 w 431"/>
                  <a:gd name="T79" fmla="*/ 40 h 391"/>
                  <a:gd name="T80" fmla="*/ 64 w 431"/>
                  <a:gd name="T81" fmla="*/ 64 h 391"/>
                  <a:gd name="T82" fmla="*/ 32 w 431"/>
                  <a:gd name="T83" fmla="*/ 80 h 391"/>
                  <a:gd name="T84" fmla="*/ 64 w 431"/>
                  <a:gd name="T85" fmla="*/ 112 h 391"/>
                  <a:gd name="T86" fmla="*/ 88 w 431"/>
                  <a:gd name="T87" fmla="*/ 120 h 391"/>
                  <a:gd name="T88" fmla="*/ 104 w 431"/>
                  <a:gd name="T89" fmla="*/ 128 h 391"/>
                  <a:gd name="T90" fmla="*/ 64 w 431"/>
                  <a:gd name="T91" fmla="*/ 136 h 391"/>
                  <a:gd name="T92" fmla="*/ 56 w 431"/>
                  <a:gd name="T93" fmla="*/ 12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31" h="391">
                    <a:moveTo>
                      <a:pt x="0" y="144"/>
                    </a:moveTo>
                    <a:lnTo>
                      <a:pt x="32" y="160"/>
                    </a:lnTo>
                    <a:lnTo>
                      <a:pt x="24" y="160"/>
                    </a:lnTo>
                    <a:lnTo>
                      <a:pt x="32" y="176"/>
                    </a:lnTo>
                    <a:lnTo>
                      <a:pt x="72" y="176"/>
                    </a:lnTo>
                    <a:lnTo>
                      <a:pt x="80" y="176"/>
                    </a:lnTo>
                    <a:lnTo>
                      <a:pt x="104" y="176"/>
                    </a:lnTo>
                    <a:lnTo>
                      <a:pt x="96" y="176"/>
                    </a:lnTo>
                    <a:lnTo>
                      <a:pt x="104" y="200"/>
                    </a:lnTo>
                    <a:lnTo>
                      <a:pt x="48" y="224"/>
                    </a:lnTo>
                    <a:lnTo>
                      <a:pt x="32" y="248"/>
                    </a:lnTo>
                    <a:lnTo>
                      <a:pt x="40" y="240"/>
                    </a:lnTo>
                    <a:lnTo>
                      <a:pt x="32" y="248"/>
                    </a:lnTo>
                    <a:lnTo>
                      <a:pt x="40" y="255"/>
                    </a:lnTo>
                    <a:lnTo>
                      <a:pt x="64" y="263"/>
                    </a:lnTo>
                    <a:lnTo>
                      <a:pt x="56" y="279"/>
                    </a:lnTo>
                    <a:lnTo>
                      <a:pt x="64" y="287"/>
                    </a:lnTo>
                    <a:lnTo>
                      <a:pt x="72" y="287"/>
                    </a:lnTo>
                    <a:lnTo>
                      <a:pt x="96" y="263"/>
                    </a:lnTo>
                    <a:lnTo>
                      <a:pt x="88" y="279"/>
                    </a:lnTo>
                    <a:lnTo>
                      <a:pt x="96" y="295"/>
                    </a:lnTo>
                    <a:lnTo>
                      <a:pt x="88" y="311"/>
                    </a:lnTo>
                    <a:lnTo>
                      <a:pt x="112" y="295"/>
                    </a:lnTo>
                    <a:lnTo>
                      <a:pt x="128" y="319"/>
                    </a:lnTo>
                    <a:lnTo>
                      <a:pt x="136" y="303"/>
                    </a:lnTo>
                    <a:lnTo>
                      <a:pt x="144" y="311"/>
                    </a:lnTo>
                    <a:lnTo>
                      <a:pt x="160" y="303"/>
                    </a:lnTo>
                    <a:lnTo>
                      <a:pt x="136" y="351"/>
                    </a:lnTo>
                    <a:lnTo>
                      <a:pt x="112" y="359"/>
                    </a:lnTo>
                    <a:lnTo>
                      <a:pt x="112" y="367"/>
                    </a:lnTo>
                    <a:lnTo>
                      <a:pt x="88" y="367"/>
                    </a:lnTo>
                    <a:lnTo>
                      <a:pt x="72" y="391"/>
                    </a:lnTo>
                    <a:lnTo>
                      <a:pt x="96" y="375"/>
                    </a:lnTo>
                    <a:lnTo>
                      <a:pt x="120" y="375"/>
                    </a:lnTo>
                    <a:lnTo>
                      <a:pt x="136" y="359"/>
                    </a:lnTo>
                    <a:lnTo>
                      <a:pt x="128" y="351"/>
                    </a:lnTo>
                    <a:lnTo>
                      <a:pt x="144" y="351"/>
                    </a:lnTo>
                    <a:lnTo>
                      <a:pt x="208" y="319"/>
                    </a:lnTo>
                    <a:lnTo>
                      <a:pt x="216" y="303"/>
                    </a:lnTo>
                    <a:lnTo>
                      <a:pt x="208" y="287"/>
                    </a:lnTo>
                    <a:lnTo>
                      <a:pt x="248" y="248"/>
                    </a:lnTo>
                    <a:lnTo>
                      <a:pt x="256" y="232"/>
                    </a:lnTo>
                    <a:lnTo>
                      <a:pt x="256" y="248"/>
                    </a:lnTo>
                    <a:lnTo>
                      <a:pt x="272" y="248"/>
                    </a:lnTo>
                    <a:lnTo>
                      <a:pt x="264" y="255"/>
                    </a:lnTo>
                    <a:lnTo>
                      <a:pt x="272" y="263"/>
                    </a:lnTo>
                    <a:lnTo>
                      <a:pt x="240" y="263"/>
                    </a:lnTo>
                    <a:lnTo>
                      <a:pt x="240" y="287"/>
                    </a:lnTo>
                    <a:lnTo>
                      <a:pt x="248" y="287"/>
                    </a:lnTo>
                    <a:lnTo>
                      <a:pt x="240" y="295"/>
                    </a:lnTo>
                    <a:lnTo>
                      <a:pt x="280" y="279"/>
                    </a:lnTo>
                    <a:lnTo>
                      <a:pt x="288" y="271"/>
                    </a:lnTo>
                    <a:lnTo>
                      <a:pt x="280" y="263"/>
                    </a:lnTo>
                    <a:lnTo>
                      <a:pt x="288" y="255"/>
                    </a:lnTo>
                    <a:lnTo>
                      <a:pt x="288" y="263"/>
                    </a:lnTo>
                    <a:lnTo>
                      <a:pt x="312" y="255"/>
                    </a:lnTo>
                    <a:lnTo>
                      <a:pt x="304" y="263"/>
                    </a:lnTo>
                    <a:lnTo>
                      <a:pt x="352" y="279"/>
                    </a:lnTo>
                    <a:lnTo>
                      <a:pt x="400" y="287"/>
                    </a:lnTo>
                    <a:lnTo>
                      <a:pt x="407" y="279"/>
                    </a:lnTo>
                    <a:lnTo>
                      <a:pt x="415" y="287"/>
                    </a:lnTo>
                    <a:lnTo>
                      <a:pt x="407" y="287"/>
                    </a:lnTo>
                    <a:lnTo>
                      <a:pt x="423" y="295"/>
                    </a:lnTo>
                    <a:lnTo>
                      <a:pt x="431" y="287"/>
                    </a:lnTo>
                    <a:lnTo>
                      <a:pt x="415" y="279"/>
                    </a:lnTo>
                    <a:lnTo>
                      <a:pt x="392" y="279"/>
                    </a:lnTo>
                    <a:lnTo>
                      <a:pt x="392" y="48"/>
                    </a:lnTo>
                    <a:lnTo>
                      <a:pt x="240" y="24"/>
                    </a:lnTo>
                    <a:lnTo>
                      <a:pt x="232" y="8"/>
                    </a:lnTo>
                    <a:lnTo>
                      <a:pt x="192" y="8"/>
                    </a:lnTo>
                    <a:lnTo>
                      <a:pt x="184" y="16"/>
                    </a:lnTo>
                    <a:lnTo>
                      <a:pt x="176" y="8"/>
                    </a:lnTo>
                    <a:lnTo>
                      <a:pt x="184" y="0"/>
                    </a:lnTo>
                    <a:lnTo>
                      <a:pt x="160" y="0"/>
                    </a:lnTo>
                    <a:lnTo>
                      <a:pt x="144" y="8"/>
                    </a:lnTo>
                    <a:lnTo>
                      <a:pt x="120" y="16"/>
                    </a:lnTo>
                    <a:lnTo>
                      <a:pt x="120" y="32"/>
                    </a:lnTo>
                    <a:lnTo>
                      <a:pt x="112" y="16"/>
                    </a:lnTo>
                    <a:lnTo>
                      <a:pt x="88" y="24"/>
                    </a:lnTo>
                    <a:lnTo>
                      <a:pt x="96" y="40"/>
                    </a:lnTo>
                    <a:lnTo>
                      <a:pt x="88" y="32"/>
                    </a:lnTo>
                    <a:lnTo>
                      <a:pt x="64" y="64"/>
                    </a:lnTo>
                    <a:lnTo>
                      <a:pt x="32" y="64"/>
                    </a:lnTo>
                    <a:lnTo>
                      <a:pt x="32" y="80"/>
                    </a:lnTo>
                    <a:lnTo>
                      <a:pt x="24" y="80"/>
                    </a:lnTo>
                    <a:lnTo>
                      <a:pt x="64" y="112"/>
                    </a:lnTo>
                    <a:lnTo>
                      <a:pt x="120" y="128"/>
                    </a:lnTo>
                    <a:lnTo>
                      <a:pt x="88" y="120"/>
                    </a:lnTo>
                    <a:lnTo>
                      <a:pt x="88" y="128"/>
                    </a:lnTo>
                    <a:lnTo>
                      <a:pt x="104" y="128"/>
                    </a:lnTo>
                    <a:lnTo>
                      <a:pt x="88" y="144"/>
                    </a:lnTo>
                    <a:lnTo>
                      <a:pt x="64" y="136"/>
                    </a:lnTo>
                    <a:lnTo>
                      <a:pt x="64" y="120"/>
                    </a:lnTo>
                    <a:lnTo>
                      <a:pt x="56" y="120"/>
                    </a:lnTo>
                    <a:lnTo>
                      <a:pt x="0" y="14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78" name="Freeform 602" descr="25%"/>
              <p:cNvSpPr>
                <a:spLocks noChangeAspect="1"/>
              </p:cNvSpPr>
              <p:nvPr/>
            </p:nvSpPr>
            <p:spPr bwMode="auto">
              <a:xfrm>
                <a:off x="3419" y="1127"/>
                <a:ext cx="431" cy="390"/>
              </a:xfrm>
              <a:custGeom>
                <a:avLst/>
                <a:gdLst>
                  <a:gd name="T0" fmla="*/ 32 w 431"/>
                  <a:gd name="T1" fmla="*/ 160 h 391"/>
                  <a:gd name="T2" fmla="*/ 32 w 431"/>
                  <a:gd name="T3" fmla="*/ 176 h 391"/>
                  <a:gd name="T4" fmla="*/ 80 w 431"/>
                  <a:gd name="T5" fmla="*/ 176 h 391"/>
                  <a:gd name="T6" fmla="*/ 96 w 431"/>
                  <a:gd name="T7" fmla="*/ 176 h 391"/>
                  <a:gd name="T8" fmla="*/ 48 w 431"/>
                  <a:gd name="T9" fmla="*/ 224 h 391"/>
                  <a:gd name="T10" fmla="*/ 40 w 431"/>
                  <a:gd name="T11" fmla="*/ 240 h 391"/>
                  <a:gd name="T12" fmla="*/ 40 w 431"/>
                  <a:gd name="T13" fmla="*/ 255 h 391"/>
                  <a:gd name="T14" fmla="*/ 56 w 431"/>
                  <a:gd name="T15" fmla="*/ 279 h 391"/>
                  <a:gd name="T16" fmla="*/ 72 w 431"/>
                  <a:gd name="T17" fmla="*/ 287 h 391"/>
                  <a:gd name="T18" fmla="*/ 88 w 431"/>
                  <a:gd name="T19" fmla="*/ 279 h 391"/>
                  <a:gd name="T20" fmla="*/ 88 w 431"/>
                  <a:gd name="T21" fmla="*/ 311 h 391"/>
                  <a:gd name="T22" fmla="*/ 128 w 431"/>
                  <a:gd name="T23" fmla="*/ 319 h 391"/>
                  <a:gd name="T24" fmla="*/ 144 w 431"/>
                  <a:gd name="T25" fmla="*/ 311 h 391"/>
                  <a:gd name="T26" fmla="*/ 136 w 431"/>
                  <a:gd name="T27" fmla="*/ 351 h 391"/>
                  <a:gd name="T28" fmla="*/ 112 w 431"/>
                  <a:gd name="T29" fmla="*/ 367 h 391"/>
                  <a:gd name="T30" fmla="*/ 72 w 431"/>
                  <a:gd name="T31" fmla="*/ 391 h 391"/>
                  <a:gd name="T32" fmla="*/ 120 w 431"/>
                  <a:gd name="T33" fmla="*/ 375 h 391"/>
                  <a:gd name="T34" fmla="*/ 128 w 431"/>
                  <a:gd name="T35" fmla="*/ 351 h 391"/>
                  <a:gd name="T36" fmla="*/ 208 w 431"/>
                  <a:gd name="T37" fmla="*/ 319 h 391"/>
                  <a:gd name="T38" fmla="*/ 208 w 431"/>
                  <a:gd name="T39" fmla="*/ 287 h 391"/>
                  <a:gd name="T40" fmla="*/ 256 w 431"/>
                  <a:gd name="T41" fmla="*/ 232 h 391"/>
                  <a:gd name="T42" fmla="*/ 272 w 431"/>
                  <a:gd name="T43" fmla="*/ 248 h 391"/>
                  <a:gd name="T44" fmla="*/ 272 w 431"/>
                  <a:gd name="T45" fmla="*/ 263 h 391"/>
                  <a:gd name="T46" fmla="*/ 240 w 431"/>
                  <a:gd name="T47" fmla="*/ 287 h 391"/>
                  <a:gd name="T48" fmla="*/ 240 w 431"/>
                  <a:gd name="T49" fmla="*/ 295 h 391"/>
                  <a:gd name="T50" fmla="*/ 288 w 431"/>
                  <a:gd name="T51" fmla="*/ 271 h 391"/>
                  <a:gd name="T52" fmla="*/ 288 w 431"/>
                  <a:gd name="T53" fmla="*/ 255 h 391"/>
                  <a:gd name="T54" fmla="*/ 312 w 431"/>
                  <a:gd name="T55" fmla="*/ 255 h 391"/>
                  <a:gd name="T56" fmla="*/ 352 w 431"/>
                  <a:gd name="T57" fmla="*/ 279 h 391"/>
                  <a:gd name="T58" fmla="*/ 407 w 431"/>
                  <a:gd name="T59" fmla="*/ 279 h 391"/>
                  <a:gd name="T60" fmla="*/ 407 w 431"/>
                  <a:gd name="T61" fmla="*/ 287 h 391"/>
                  <a:gd name="T62" fmla="*/ 431 w 431"/>
                  <a:gd name="T63" fmla="*/ 287 h 391"/>
                  <a:gd name="T64" fmla="*/ 392 w 431"/>
                  <a:gd name="T65" fmla="*/ 279 h 391"/>
                  <a:gd name="T66" fmla="*/ 240 w 431"/>
                  <a:gd name="T67" fmla="*/ 24 h 391"/>
                  <a:gd name="T68" fmla="*/ 192 w 431"/>
                  <a:gd name="T69" fmla="*/ 8 h 391"/>
                  <a:gd name="T70" fmla="*/ 176 w 431"/>
                  <a:gd name="T71" fmla="*/ 8 h 391"/>
                  <a:gd name="T72" fmla="*/ 160 w 431"/>
                  <a:gd name="T73" fmla="*/ 0 h 391"/>
                  <a:gd name="T74" fmla="*/ 120 w 431"/>
                  <a:gd name="T75" fmla="*/ 16 h 391"/>
                  <a:gd name="T76" fmla="*/ 112 w 431"/>
                  <a:gd name="T77" fmla="*/ 16 h 391"/>
                  <a:gd name="T78" fmla="*/ 96 w 431"/>
                  <a:gd name="T79" fmla="*/ 40 h 391"/>
                  <a:gd name="T80" fmla="*/ 64 w 431"/>
                  <a:gd name="T81" fmla="*/ 64 h 391"/>
                  <a:gd name="T82" fmla="*/ 32 w 431"/>
                  <a:gd name="T83" fmla="*/ 80 h 391"/>
                  <a:gd name="T84" fmla="*/ 64 w 431"/>
                  <a:gd name="T85" fmla="*/ 112 h 391"/>
                  <a:gd name="T86" fmla="*/ 88 w 431"/>
                  <a:gd name="T87" fmla="*/ 120 h 391"/>
                  <a:gd name="T88" fmla="*/ 104 w 431"/>
                  <a:gd name="T89" fmla="*/ 128 h 391"/>
                  <a:gd name="T90" fmla="*/ 64 w 431"/>
                  <a:gd name="T91" fmla="*/ 136 h 391"/>
                  <a:gd name="T92" fmla="*/ 56 w 431"/>
                  <a:gd name="T93" fmla="*/ 12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31" h="391">
                    <a:moveTo>
                      <a:pt x="0" y="144"/>
                    </a:moveTo>
                    <a:lnTo>
                      <a:pt x="32" y="160"/>
                    </a:lnTo>
                    <a:lnTo>
                      <a:pt x="24" y="160"/>
                    </a:lnTo>
                    <a:lnTo>
                      <a:pt x="32" y="176"/>
                    </a:lnTo>
                    <a:lnTo>
                      <a:pt x="72" y="176"/>
                    </a:lnTo>
                    <a:lnTo>
                      <a:pt x="80" y="176"/>
                    </a:lnTo>
                    <a:lnTo>
                      <a:pt x="104" y="176"/>
                    </a:lnTo>
                    <a:lnTo>
                      <a:pt x="96" y="176"/>
                    </a:lnTo>
                    <a:lnTo>
                      <a:pt x="104" y="200"/>
                    </a:lnTo>
                    <a:lnTo>
                      <a:pt x="48" y="224"/>
                    </a:lnTo>
                    <a:lnTo>
                      <a:pt x="32" y="248"/>
                    </a:lnTo>
                    <a:lnTo>
                      <a:pt x="40" y="240"/>
                    </a:lnTo>
                    <a:lnTo>
                      <a:pt x="32" y="248"/>
                    </a:lnTo>
                    <a:lnTo>
                      <a:pt x="40" y="255"/>
                    </a:lnTo>
                    <a:lnTo>
                      <a:pt x="64" y="263"/>
                    </a:lnTo>
                    <a:lnTo>
                      <a:pt x="56" y="279"/>
                    </a:lnTo>
                    <a:lnTo>
                      <a:pt x="64" y="287"/>
                    </a:lnTo>
                    <a:lnTo>
                      <a:pt x="72" y="287"/>
                    </a:lnTo>
                    <a:lnTo>
                      <a:pt x="96" y="263"/>
                    </a:lnTo>
                    <a:lnTo>
                      <a:pt x="88" y="279"/>
                    </a:lnTo>
                    <a:lnTo>
                      <a:pt x="96" y="295"/>
                    </a:lnTo>
                    <a:lnTo>
                      <a:pt x="88" y="311"/>
                    </a:lnTo>
                    <a:lnTo>
                      <a:pt x="112" y="295"/>
                    </a:lnTo>
                    <a:lnTo>
                      <a:pt x="128" y="319"/>
                    </a:lnTo>
                    <a:lnTo>
                      <a:pt x="136" y="303"/>
                    </a:lnTo>
                    <a:lnTo>
                      <a:pt x="144" y="311"/>
                    </a:lnTo>
                    <a:lnTo>
                      <a:pt x="160" y="303"/>
                    </a:lnTo>
                    <a:lnTo>
                      <a:pt x="136" y="351"/>
                    </a:lnTo>
                    <a:lnTo>
                      <a:pt x="112" y="359"/>
                    </a:lnTo>
                    <a:lnTo>
                      <a:pt x="112" y="367"/>
                    </a:lnTo>
                    <a:lnTo>
                      <a:pt x="88" y="367"/>
                    </a:lnTo>
                    <a:lnTo>
                      <a:pt x="72" y="391"/>
                    </a:lnTo>
                    <a:lnTo>
                      <a:pt x="96" y="375"/>
                    </a:lnTo>
                    <a:lnTo>
                      <a:pt x="120" y="375"/>
                    </a:lnTo>
                    <a:lnTo>
                      <a:pt x="136" y="359"/>
                    </a:lnTo>
                    <a:lnTo>
                      <a:pt x="128" y="351"/>
                    </a:lnTo>
                    <a:lnTo>
                      <a:pt x="144" y="351"/>
                    </a:lnTo>
                    <a:lnTo>
                      <a:pt x="208" y="319"/>
                    </a:lnTo>
                    <a:lnTo>
                      <a:pt x="216" y="303"/>
                    </a:lnTo>
                    <a:lnTo>
                      <a:pt x="208" y="287"/>
                    </a:lnTo>
                    <a:lnTo>
                      <a:pt x="248" y="248"/>
                    </a:lnTo>
                    <a:lnTo>
                      <a:pt x="256" y="232"/>
                    </a:lnTo>
                    <a:lnTo>
                      <a:pt x="256" y="248"/>
                    </a:lnTo>
                    <a:lnTo>
                      <a:pt x="272" y="248"/>
                    </a:lnTo>
                    <a:lnTo>
                      <a:pt x="264" y="255"/>
                    </a:lnTo>
                    <a:lnTo>
                      <a:pt x="272" y="263"/>
                    </a:lnTo>
                    <a:lnTo>
                      <a:pt x="240" y="263"/>
                    </a:lnTo>
                    <a:lnTo>
                      <a:pt x="240" y="287"/>
                    </a:lnTo>
                    <a:lnTo>
                      <a:pt x="248" y="287"/>
                    </a:lnTo>
                    <a:lnTo>
                      <a:pt x="240" y="295"/>
                    </a:lnTo>
                    <a:lnTo>
                      <a:pt x="280" y="279"/>
                    </a:lnTo>
                    <a:lnTo>
                      <a:pt x="288" y="271"/>
                    </a:lnTo>
                    <a:lnTo>
                      <a:pt x="280" y="263"/>
                    </a:lnTo>
                    <a:lnTo>
                      <a:pt x="288" y="255"/>
                    </a:lnTo>
                    <a:lnTo>
                      <a:pt x="288" y="263"/>
                    </a:lnTo>
                    <a:lnTo>
                      <a:pt x="312" y="255"/>
                    </a:lnTo>
                    <a:lnTo>
                      <a:pt x="304" y="263"/>
                    </a:lnTo>
                    <a:lnTo>
                      <a:pt x="352" y="279"/>
                    </a:lnTo>
                    <a:lnTo>
                      <a:pt x="400" y="287"/>
                    </a:lnTo>
                    <a:lnTo>
                      <a:pt x="407" y="279"/>
                    </a:lnTo>
                    <a:lnTo>
                      <a:pt x="415" y="287"/>
                    </a:lnTo>
                    <a:lnTo>
                      <a:pt x="407" y="287"/>
                    </a:lnTo>
                    <a:lnTo>
                      <a:pt x="423" y="295"/>
                    </a:lnTo>
                    <a:lnTo>
                      <a:pt x="431" y="287"/>
                    </a:lnTo>
                    <a:lnTo>
                      <a:pt x="415" y="279"/>
                    </a:lnTo>
                    <a:lnTo>
                      <a:pt x="392" y="279"/>
                    </a:lnTo>
                    <a:lnTo>
                      <a:pt x="392" y="48"/>
                    </a:lnTo>
                    <a:lnTo>
                      <a:pt x="240" y="24"/>
                    </a:lnTo>
                    <a:lnTo>
                      <a:pt x="232" y="8"/>
                    </a:lnTo>
                    <a:lnTo>
                      <a:pt x="192" y="8"/>
                    </a:lnTo>
                    <a:lnTo>
                      <a:pt x="184" y="16"/>
                    </a:lnTo>
                    <a:lnTo>
                      <a:pt x="176" y="8"/>
                    </a:lnTo>
                    <a:lnTo>
                      <a:pt x="184" y="0"/>
                    </a:lnTo>
                    <a:lnTo>
                      <a:pt x="160" y="0"/>
                    </a:lnTo>
                    <a:lnTo>
                      <a:pt x="144" y="8"/>
                    </a:lnTo>
                    <a:lnTo>
                      <a:pt x="120" y="16"/>
                    </a:lnTo>
                    <a:lnTo>
                      <a:pt x="120" y="32"/>
                    </a:lnTo>
                    <a:lnTo>
                      <a:pt x="112" y="16"/>
                    </a:lnTo>
                    <a:lnTo>
                      <a:pt x="88" y="24"/>
                    </a:lnTo>
                    <a:lnTo>
                      <a:pt x="96" y="40"/>
                    </a:lnTo>
                    <a:lnTo>
                      <a:pt x="88" y="32"/>
                    </a:lnTo>
                    <a:lnTo>
                      <a:pt x="64" y="64"/>
                    </a:lnTo>
                    <a:lnTo>
                      <a:pt x="32" y="64"/>
                    </a:lnTo>
                    <a:lnTo>
                      <a:pt x="32" y="80"/>
                    </a:lnTo>
                    <a:lnTo>
                      <a:pt x="24" y="80"/>
                    </a:lnTo>
                    <a:lnTo>
                      <a:pt x="64" y="112"/>
                    </a:lnTo>
                    <a:lnTo>
                      <a:pt x="120" y="128"/>
                    </a:lnTo>
                    <a:lnTo>
                      <a:pt x="88" y="120"/>
                    </a:lnTo>
                    <a:lnTo>
                      <a:pt x="88" y="128"/>
                    </a:lnTo>
                    <a:lnTo>
                      <a:pt x="104" y="128"/>
                    </a:lnTo>
                    <a:lnTo>
                      <a:pt x="88" y="144"/>
                    </a:lnTo>
                    <a:lnTo>
                      <a:pt x="64" y="136"/>
                    </a:lnTo>
                    <a:lnTo>
                      <a:pt x="64" y="120"/>
                    </a:lnTo>
                    <a:lnTo>
                      <a:pt x="56" y="120"/>
                    </a:lnTo>
                    <a:lnTo>
                      <a:pt x="0" y="14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79" name="Freeform 603" descr="25%"/>
              <p:cNvSpPr>
                <a:spLocks noChangeAspect="1"/>
              </p:cNvSpPr>
              <p:nvPr/>
            </p:nvSpPr>
            <p:spPr bwMode="auto">
              <a:xfrm>
                <a:off x="3607" y="1462"/>
                <a:ext cx="40" cy="16"/>
              </a:xfrm>
              <a:custGeom>
                <a:avLst/>
                <a:gdLst>
                  <a:gd name="T0" fmla="*/ 0 w 40"/>
                  <a:gd name="T1" fmla="*/ 0 h 16"/>
                  <a:gd name="T2" fmla="*/ 16 w 40"/>
                  <a:gd name="T3" fmla="*/ 16 h 16"/>
                  <a:gd name="T4" fmla="*/ 40 w 40"/>
                  <a:gd name="T5" fmla="*/ 0 h 16"/>
                  <a:gd name="T6" fmla="*/ 16 w 40"/>
                  <a:gd name="T7" fmla="*/ 0 h 16"/>
                  <a:gd name="T8" fmla="*/ 0 w 40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6">
                    <a:moveTo>
                      <a:pt x="0" y="0"/>
                    </a:moveTo>
                    <a:lnTo>
                      <a:pt x="16" y="16"/>
                    </a:lnTo>
                    <a:lnTo>
                      <a:pt x="40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80" name="Freeform 604" descr="25%"/>
              <p:cNvSpPr>
                <a:spLocks noChangeAspect="1"/>
              </p:cNvSpPr>
              <p:nvPr/>
            </p:nvSpPr>
            <p:spPr bwMode="auto">
              <a:xfrm>
                <a:off x="3607" y="1462"/>
                <a:ext cx="40" cy="16"/>
              </a:xfrm>
              <a:custGeom>
                <a:avLst/>
                <a:gdLst>
                  <a:gd name="T0" fmla="*/ 0 w 40"/>
                  <a:gd name="T1" fmla="*/ 0 h 16"/>
                  <a:gd name="T2" fmla="*/ 16 w 40"/>
                  <a:gd name="T3" fmla="*/ 16 h 16"/>
                  <a:gd name="T4" fmla="*/ 40 w 40"/>
                  <a:gd name="T5" fmla="*/ 0 h 16"/>
                  <a:gd name="T6" fmla="*/ 16 w 40"/>
                  <a:gd name="T7" fmla="*/ 0 h 16"/>
                  <a:gd name="T8" fmla="*/ 0 w 40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6">
                    <a:moveTo>
                      <a:pt x="0" y="0"/>
                    </a:moveTo>
                    <a:lnTo>
                      <a:pt x="16" y="16"/>
                    </a:lnTo>
                    <a:lnTo>
                      <a:pt x="40" y="0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81" name="Freeform 605" descr="25%"/>
              <p:cNvSpPr>
                <a:spLocks noChangeAspect="1"/>
              </p:cNvSpPr>
              <p:nvPr/>
            </p:nvSpPr>
            <p:spPr bwMode="auto">
              <a:xfrm>
                <a:off x="3840" y="1414"/>
                <a:ext cx="120" cy="112"/>
              </a:xfrm>
              <a:custGeom>
                <a:avLst/>
                <a:gdLst>
                  <a:gd name="T0" fmla="*/ 0 w 120"/>
                  <a:gd name="T1" fmla="*/ 0 h 112"/>
                  <a:gd name="T2" fmla="*/ 8 w 120"/>
                  <a:gd name="T3" fmla="*/ 24 h 112"/>
                  <a:gd name="T4" fmla="*/ 24 w 120"/>
                  <a:gd name="T5" fmla="*/ 32 h 112"/>
                  <a:gd name="T6" fmla="*/ 24 w 120"/>
                  <a:gd name="T7" fmla="*/ 24 h 112"/>
                  <a:gd name="T8" fmla="*/ 16 w 120"/>
                  <a:gd name="T9" fmla="*/ 16 h 112"/>
                  <a:gd name="T10" fmla="*/ 24 w 120"/>
                  <a:gd name="T11" fmla="*/ 16 h 112"/>
                  <a:gd name="T12" fmla="*/ 48 w 120"/>
                  <a:gd name="T13" fmla="*/ 32 h 112"/>
                  <a:gd name="T14" fmla="*/ 32 w 120"/>
                  <a:gd name="T15" fmla="*/ 0 h 112"/>
                  <a:gd name="T16" fmla="*/ 56 w 120"/>
                  <a:gd name="T17" fmla="*/ 32 h 112"/>
                  <a:gd name="T18" fmla="*/ 72 w 120"/>
                  <a:gd name="T19" fmla="*/ 40 h 112"/>
                  <a:gd name="T20" fmla="*/ 72 w 120"/>
                  <a:gd name="T21" fmla="*/ 56 h 112"/>
                  <a:gd name="T22" fmla="*/ 96 w 120"/>
                  <a:gd name="T23" fmla="*/ 72 h 112"/>
                  <a:gd name="T24" fmla="*/ 88 w 120"/>
                  <a:gd name="T25" fmla="*/ 88 h 112"/>
                  <a:gd name="T26" fmla="*/ 104 w 120"/>
                  <a:gd name="T27" fmla="*/ 72 h 112"/>
                  <a:gd name="T28" fmla="*/ 104 w 120"/>
                  <a:gd name="T29" fmla="*/ 112 h 112"/>
                  <a:gd name="T30" fmla="*/ 120 w 120"/>
                  <a:gd name="T31" fmla="*/ 104 h 112"/>
                  <a:gd name="T32" fmla="*/ 120 w 120"/>
                  <a:gd name="T33" fmla="*/ 80 h 112"/>
                  <a:gd name="T34" fmla="*/ 96 w 120"/>
                  <a:gd name="T35" fmla="*/ 64 h 112"/>
                  <a:gd name="T36" fmla="*/ 32 w 120"/>
                  <a:gd name="T37" fmla="*/ 0 h 112"/>
                  <a:gd name="T38" fmla="*/ 8 w 120"/>
                  <a:gd name="T39" fmla="*/ 16 h 112"/>
                  <a:gd name="T40" fmla="*/ 0 w 120"/>
                  <a:gd name="T4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0" h="112">
                    <a:moveTo>
                      <a:pt x="0" y="0"/>
                    </a:moveTo>
                    <a:lnTo>
                      <a:pt x="8" y="24"/>
                    </a:lnTo>
                    <a:lnTo>
                      <a:pt x="24" y="32"/>
                    </a:lnTo>
                    <a:lnTo>
                      <a:pt x="24" y="24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48" y="32"/>
                    </a:lnTo>
                    <a:lnTo>
                      <a:pt x="32" y="0"/>
                    </a:lnTo>
                    <a:lnTo>
                      <a:pt x="56" y="32"/>
                    </a:lnTo>
                    <a:lnTo>
                      <a:pt x="72" y="40"/>
                    </a:lnTo>
                    <a:lnTo>
                      <a:pt x="72" y="56"/>
                    </a:lnTo>
                    <a:lnTo>
                      <a:pt x="96" y="72"/>
                    </a:lnTo>
                    <a:lnTo>
                      <a:pt x="88" y="88"/>
                    </a:lnTo>
                    <a:lnTo>
                      <a:pt x="104" y="72"/>
                    </a:lnTo>
                    <a:lnTo>
                      <a:pt x="104" y="112"/>
                    </a:lnTo>
                    <a:lnTo>
                      <a:pt x="120" y="104"/>
                    </a:lnTo>
                    <a:lnTo>
                      <a:pt x="120" y="80"/>
                    </a:lnTo>
                    <a:lnTo>
                      <a:pt x="96" y="64"/>
                    </a:lnTo>
                    <a:lnTo>
                      <a:pt x="32" y="0"/>
                    </a:lnTo>
                    <a:lnTo>
                      <a:pt x="8" y="16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82" name="Freeform 606" descr="25%"/>
              <p:cNvSpPr>
                <a:spLocks noChangeAspect="1"/>
              </p:cNvSpPr>
              <p:nvPr/>
            </p:nvSpPr>
            <p:spPr bwMode="auto">
              <a:xfrm>
                <a:off x="3840" y="1414"/>
                <a:ext cx="120" cy="112"/>
              </a:xfrm>
              <a:custGeom>
                <a:avLst/>
                <a:gdLst>
                  <a:gd name="T0" fmla="*/ 0 w 120"/>
                  <a:gd name="T1" fmla="*/ 0 h 112"/>
                  <a:gd name="T2" fmla="*/ 8 w 120"/>
                  <a:gd name="T3" fmla="*/ 24 h 112"/>
                  <a:gd name="T4" fmla="*/ 24 w 120"/>
                  <a:gd name="T5" fmla="*/ 32 h 112"/>
                  <a:gd name="T6" fmla="*/ 24 w 120"/>
                  <a:gd name="T7" fmla="*/ 24 h 112"/>
                  <a:gd name="T8" fmla="*/ 16 w 120"/>
                  <a:gd name="T9" fmla="*/ 16 h 112"/>
                  <a:gd name="T10" fmla="*/ 24 w 120"/>
                  <a:gd name="T11" fmla="*/ 16 h 112"/>
                  <a:gd name="T12" fmla="*/ 48 w 120"/>
                  <a:gd name="T13" fmla="*/ 32 h 112"/>
                  <a:gd name="T14" fmla="*/ 32 w 120"/>
                  <a:gd name="T15" fmla="*/ 0 h 112"/>
                  <a:gd name="T16" fmla="*/ 56 w 120"/>
                  <a:gd name="T17" fmla="*/ 32 h 112"/>
                  <a:gd name="T18" fmla="*/ 72 w 120"/>
                  <a:gd name="T19" fmla="*/ 40 h 112"/>
                  <a:gd name="T20" fmla="*/ 72 w 120"/>
                  <a:gd name="T21" fmla="*/ 56 h 112"/>
                  <a:gd name="T22" fmla="*/ 96 w 120"/>
                  <a:gd name="T23" fmla="*/ 72 h 112"/>
                  <a:gd name="T24" fmla="*/ 88 w 120"/>
                  <a:gd name="T25" fmla="*/ 88 h 112"/>
                  <a:gd name="T26" fmla="*/ 104 w 120"/>
                  <a:gd name="T27" fmla="*/ 72 h 112"/>
                  <a:gd name="T28" fmla="*/ 104 w 120"/>
                  <a:gd name="T29" fmla="*/ 112 h 112"/>
                  <a:gd name="T30" fmla="*/ 120 w 120"/>
                  <a:gd name="T31" fmla="*/ 104 h 112"/>
                  <a:gd name="T32" fmla="*/ 120 w 120"/>
                  <a:gd name="T33" fmla="*/ 80 h 112"/>
                  <a:gd name="T34" fmla="*/ 96 w 120"/>
                  <a:gd name="T35" fmla="*/ 64 h 112"/>
                  <a:gd name="T36" fmla="*/ 32 w 120"/>
                  <a:gd name="T37" fmla="*/ 0 h 112"/>
                  <a:gd name="T38" fmla="*/ 8 w 120"/>
                  <a:gd name="T39" fmla="*/ 16 h 112"/>
                  <a:gd name="T40" fmla="*/ 0 w 120"/>
                  <a:gd name="T4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0" h="112">
                    <a:moveTo>
                      <a:pt x="0" y="0"/>
                    </a:moveTo>
                    <a:lnTo>
                      <a:pt x="8" y="24"/>
                    </a:lnTo>
                    <a:lnTo>
                      <a:pt x="24" y="32"/>
                    </a:lnTo>
                    <a:lnTo>
                      <a:pt x="24" y="24"/>
                    </a:lnTo>
                    <a:lnTo>
                      <a:pt x="16" y="16"/>
                    </a:lnTo>
                    <a:lnTo>
                      <a:pt x="24" y="16"/>
                    </a:lnTo>
                    <a:lnTo>
                      <a:pt x="48" y="32"/>
                    </a:lnTo>
                    <a:lnTo>
                      <a:pt x="32" y="0"/>
                    </a:lnTo>
                    <a:lnTo>
                      <a:pt x="56" y="32"/>
                    </a:lnTo>
                    <a:lnTo>
                      <a:pt x="72" y="40"/>
                    </a:lnTo>
                    <a:lnTo>
                      <a:pt x="72" y="56"/>
                    </a:lnTo>
                    <a:lnTo>
                      <a:pt x="96" y="72"/>
                    </a:lnTo>
                    <a:lnTo>
                      <a:pt x="88" y="88"/>
                    </a:lnTo>
                    <a:lnTo>
                      <a:pt x="104" y="72"/>
                    </a:lnTo>
                    <a:lnTo>
                      <a:pt x="104" y="112"/>
                    </a:lnTo>
                    <a:lnTo>
                      <a:pt x="120" y="104"/>
                    </a:lnTo>
                    <a:lnTo>
                      <a:pt x="120" y="80"/>
                    </a:lnTo>
                    <a:lnTo>
                      <a:pt x="96" y="64"/>
                    </a:lnTo>
                    <a:lnTo>
                      <a:pt x="32" y="0"/>
                    </a:lnTo>
                    <a:lnTo>
                      <a:pt x="8" y="16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83" name="Freeform 607" descr="25%"/>
              <p:cNvSpPr>
                <a:spLocks noChangeAspect="1"/>
              </p:cNvSpPr>
              <p:nvPr/>
            </p:nvSpPr>
            <p:spPr bwMode="auto">
              <a:xfrm>
                <a:off x="3874" y="1446"/>
                <a:ext cx="24" cy="17"/>
              </a:xfrm>
              <a:custGeom>
                <a:avLst/>
                <a:gdLst>
                  <a:gd name="T0" fmla="*/ 0 w 24"/>
                  <a:gd name="T1" fmla="*/ 0 h 16"/>
                  <a:gd name="T2" fmla="*/ 8 w 24"/>
                  <a:gd name="T3" fmla="*/ 16 h 16"/>
                  <a:gd name="T4" fmla="*/ 24 w 24"/>
                  <a:gd name="T5" fmla="*/ 16 h 16"/>
                  <a:gd name="T6" fmla="*/ 8 w 24"/>
                  <a:gd name="T7" fmla="*/ 16 h 16"/>
                  <a:gd name="T8" fmla="*/ 24 w 24"/>
                  <a:gd name="T9" fmla="*/ 8 h 16"/>
                  <a:gd name="T10" fmla="*/ 0 w 24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6">
                    <a:moveTo>
                      <a:pt x="0" y="0"/>
                    </a:moveTo>
                    <a:lnTo>
                      <a:pt x="8" y="16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24" y="8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84" name="Freeform 608" descr="25%"/>
              <p:cNvSpPr>
                <a:spLocks noChangeAspect="1"/>
              </p:cNvSpPr>
              <p:nvPr/>
            </p:nvSpPr>
            <p:spPr bwMode="auto">
              <a:xfrm>
                <a:off x="3874" y="1446"/>
                <a:ext cx="24" cy="17"/>
              </a:xfrm>
              <a:custGeom>
                <a:avLst/>
                <a:gdLst>
                  <a:gd name="T0" fmla="*/ 0 w 24"/>
                  <a:gd name="T1" fmla="*/ 0 h 16"/>
                  <a:gd name="T2" fmla="*/ 8 w 24"/>
                  <a:gd name="T3" fmla="*/ 16 h 16"/>
                  <a:gd name="T4" fmla="*/ 24 w 24"/>
                  <a:gd name="T5" fmla="*/ 16 h 16"/>
                  <a:gd name="T6" fmla="*/ 8 w 24"/>
                  <a:gd name="T7" fmla="*/ 16 h 16"/>
                  <a:gd name="T8" fmla="*/ 24 w 24"/>
                  <a:gd name="T9" fmla="*/ 8 h 16"/>
                  <a:gd name="T10" fmla="*/ 0 w 24"/>
                  <a:gd name="T1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6">
                    <a:moveTo>
                      <a:pt x="0" y="0"/>
                    </a:moveTo>
                    <a:lnTo>
                      <a:pt x="8" y="16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24" y="8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85" name="Freeform 609" descr="25%"/>
              <p:cNvSpPr>
                <a:spLocks noChangeAspect="1"/>
              </p:cNvSpPr>
              <p:nvPr/>
            </p:nvSpPr>
            <p:spPr bwMode="auto">
              <a:xfrm>
                <a:off x="3882" y="1462"/>
                <a:ext cx="21" cy="24"/>
              </a:xfrm>
              <a:custGeom>
                <a:avLst/>
                <a:gdLst>
                  <a:gd name="T0" fmla="*/ 0 w 24"/>
                  <a:gd name="T1" fmla="*/ 0 h 24"/>
                  <a:gd name="T2" fmla="*/ 24 w 24"/>
                  <a:gd name="T3" fmla="*/ 8 h 24"/>
                  <a:gd name="T4" fmla="*/ 24 w 24"/>
                  <a:gd name="T5" fmla="*/ 24 h 24"/>
                  <a:gd name="T6" fmla="*/ 0 w 2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0" y="0"/>
                    </a:moveTo>
                    <a:lnTo>
                      <a:pt x="24" y="8"/>
                    </a:lnTo>
                    <a:lnTo>
                      <a:pt x="24" y="24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86" name="Freeform 610" descr="25%"/>
              <p:cNvSpPr>
                <a:spLocks noChangeAspect="1"/>
              </p:cNvSpPr>
              <p:nvPr/>
            </p:nvSpPr>
            <p:spPr bwMode="auto">
              <a:xfrm>
                <a:off x="3882" y="1462"/>
                <a:ext cx="21" cy="24"/>
              </a:xfrm>
              <a:custGeom>
                <a:avLst/>
                <a:gdLst>
                  <a:gd name="T0" fmla="*/ 0 w 24"/>
                  <a:gd name="T1" fmla="*/ 0 h 24"/>
                  <a:gd name="T2" fmla="*/ 24 w 24"/>
                  <a:gd name="T3" fmla="*/ 8 h 24"/>
                  <a:gd name="T4" fmla="*/ 24 w 24"/>
                  <a:gd name="T5" fmla="*/ 24 h 24"/>
                  <a:gd name="T6" fmla="*/ 0 w 24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4">
                    <a:moveTo>
                      <a:pt x="0" y="0"/>
                    </a:moveTo>
                    <a:lnTo>
                      <a:pt x="24" y="8"/>
                    </a:lnTo>
                    <a:lnTo>
                      <a:pt x="24" y="24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87" name="Freeform 611" descr="25%"/>
              <p:cNvSpPr>
                <a:spLocks noChangeAspect="1"/>
              </p:cNvSpPr>
              <p:nvPr/>
            </p:nvSpPr>
            <p:spPr bwMode="auto">
              <a:xfrm>
                <a:off x="3898" y="1446"/>
                <a:ext cx="29" cy="17"/>
              </a:xfrm>
              <a:custGeom>
                <a:avLst/>
                <a:gdLst>
                  <a:gd name="T0" fmla="*/ 0 w 8"/>
                  <a:gd name="T1" fmla="*/ 0 h 16"/>
                  <a:gd name="T2" fmla="*/ 0 w 8"/>
                  <a:gd name="T3" fmla="*/ 16 h 16"/>
                  <a:gd name="T4" fmla="*/ 8 w 8"/>
                  <a:gd name="T5" fmla="*/ 16 h 16"/>
                  <a:gd name="T6" fmla="*/ 8 w 8"/>
                  <a:gd name="T7" fmla="*/ 8 h 16"/>
                  <a:gd name="T8" fmla="*/ 8 w 8"/>
                  <a:gd name="T9" fmla="*/ 16 h 16"/>
                  <a:gd name="T10" fmla="*/ 8 w 8"/>
                  <a:gd name="T11" fmla="*/ 0 h 16"/>
                  <a:gd name="T12" fmla="*/ 0 w 8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6">
                    <a:moveTo>
                      <a:pt x="0" y="0"/>
                    </a:moveTo>
                    <a:lnTo>
                      <a:pt x="0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88" name="Freeform 612" descr="25%"/>
              <p:cNvSpPr>
                <a:spLocks noChangeAspect="1"/>
              </p:cNvSpPr>
              <p:nvPr/>
            </p:nvSpPr>
            <p:spPr bwMode="auto">
              <a:xfrm>
                <a:off x="3898" y="1446"/>
                <a:ext cx="29" cy="17"/>
              </a:xfrm>
              <a:custGeom>
                <a:avLst/>
                <a:gdLst>
                  <a:gd name="T0" fmla="*/ 0 w 8"/>
                  <a:gd name="T1" fmla="*/ 0 h 16"/>
                  <a:gd name="T2" fmla="*/ 0 w 8"/>
                  <a:gd name="T3" fmla="*/ 16 h 16"/>
                  <a:gd name="T4" fmla="*/ 8 w 8"/>
                  <a:gd name="T5" fmla="*/ 16 h 16"/>
                  <a:gd name="T6" fmla="*/ 8 w 8"/>
                  <a:gd name="T7" fmla="*/ 8 h 16"/>
                  <a:gd name="T8" fmla="*/ 8 w 8"/>
                  <a:gd name="T9" fmla="*/ 16 h 16"/>
                  <a:gd name="T10" fmla="*/ 8 w 8"/>
                  <a:gd name="T11" fmla="*/ 0 h 16"/>
                  <a:gd name="T12" fmla="*/ 0 w 8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6">
                    <a:moveTo>
                      <a:pt x="0" y="0"/>
                    </a:moveTo>
                    <a:lnTo>
                      <a:pt x="0" y="1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89" name="Freeform 613" descr="25%"/>
              <p:cNvSpPr>
                <a:spLocks noChangeAspect="1"/>
              </p:cNvSpPr>
              <p:nvPr/>
            </p:nvSpPr>
            <p:spPr bwMode="auto">
              <a:xfrm>
                <a:off x="3914" y="1470"/>
                <a:ext cx="21" cy="8"/>
              </a:xfrm>
              <a:custGeom>
                <a:avLst/>
                <a:gdLst>
                  <a:gd name="T0" fmla="*/ 0 w 16"/>
                  <a:gd name="T1" fmla="*/ 0 h 8"/>
                  <a:gd name="T2" fmla="*/ 16 w 16"/>
                  <a:gd name="T3" fmla="*/ 8 h 8"/>
                  <a:gd name="T4" fmla="*/ 16 w 16"/>
                  <a:gd name="T5" fmla="*/ 0 h 8"/>
                  <a:gd name="T6" fmla="*/ 0 w 1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16" y="8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90" name="Freeform 614" descr="25%"/>
              <p:cNvSpPr>
                <a:spLocks noChangeAspect="1"/>
              </p:cNvSpPr>
              <p:nvPr/>
            </p:nvSpPr>
            <p:spPr bwMode="auto">
              <a:xfrm>
                <a:off x="3914" y="1470"/>
                <a:ext cx="21" cy="8"/>
              </a:xfrm>
              <a:custGeom>
                <a:avLst/>
                <a:gdLst>
                  <a:gd name="T0" fmla="*/ 0 w 16"/>
                  <a:gd name="T1" fmla="*/ 0 h 8"/>
                  <a:gd name="T2" fmla="*/ 16 w 16"/>
                  <a:gd name="T3" fmla="*/ 8 h 8"/>
                  <a:gd name="T4" fmla="*/ 16 w 16"/>
                  <a:gd name="T5" fmla="*/ 0 h 8"/>
                  <a:gd name="T6" fmla="*/ 0 w 1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0"/>
                    </a:moveTo>
                    <a:lnTo>
                      <a:pt x="16" y="8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91" name="Freeform 615" descr="25%"/>
              <p:cNvSpPr>
                <a:spLocks noChangeAspect="1"/>
              </p:cNvSpPr>
              <p:nvPr/>
            </p:nvSpPr>
            <p:spPr bwMode="auto">
              <a:xfrm>
                <a:off x="3922" y="1486"/>
                <a:ext cx="16" cy="32"/>
              </a:xfrm>
              <a:custGeom>
                <a:avLst/>
                <a:gdLst>
                  <a:gd name="T0" fmla="*/ 0 w 16"/>
                  <a:gd name="T1" fmla="*/ 0 h 32"/>
                  <a:gd name="T2" fmla="*/ 8 w 16"/>
                  <a:gd name="T3" fmla="*/ 8 h 32"/>
                  <a:gd name="T4" fmla="*/ 16 w 16"/>
                  <a:gd name="T5" fmla="*/ 32 h 32"/>
                  <a:gd name="T6" fmla="*/ 0 w 16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lnTo>
                      <a:pt x="8" y="8"/>
                    </a:lnTo>
                    <a:lnTo>
                      <a:pt x="16" y="32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92" name="Freeform 616" descr="25%"/>
              <p:cNvSpPr>
                <a:spLocks noChangeAspect="1"/>
              </p:cNvSpPr>
              <p:nvPr/>
            </p:nvSpPr>
            <p:spPr bwMode="auto">
              <a:xfrm>
                <a:off x="3922" y="1486"/>
                <a:ext cx="16" cy="32"/>
              </a:xfrm>
              <a:custGeom>
                <a:avLst/>
                <a:gdLst>
                  <a:gd name="T0" fmla="*/ 0 w 16"/>
                  <a:gd name="T1" fmla="*/ 0 h 32"/>
                  <a:gd name="T2" fmla="*/ 8 w 16"/>
                  <a:gd name="T3" fmla="*/ 8 h 32"/>
                  <a:gd name="T4" fmla="*/ 16 w 16"/>
                  <a:gd name="T5" fmla="*/ 32 h 32"/>
                  <a:gd name="T6" fmla="*/ 0 w 16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lnTo>
                      <a:pt x="8" y="8"/>
                    </a:lnTo>
                    <a:lnTo>
                      <a:pt x="16" y="32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93" name="Freeform 617" descr="25%"/>
              <p:cNvSpPr>
                <a:spLocks noChangeAspect="1"/>
              </p:cNvSpPr>
              <p:nvPr/>
            </p:nvSpPr>
            <p:spPr bwMode="auto">
              <a:xfrm>
                <a:off x="3946" y="1494"/>
                <a:ext cx="8" cy="23"/>
              </a:xfrm>
              <a:custGeom>
                <a:avLst/>
                <a:gdLst>
                  <a:gd name="T0" fmla="*/ 0 w 8"/>
                  <a:gd name="T1" fmla="*/ 8 h 24"/>
                  <a:gd name="T2" fmla="*/ 8 w 8"/>
                  <a:gd name="T3" fmla="*/ 0 h 24"/>
                  <a:gd name="T4" fmla="*/ 8 w 8"/>
                  <a:gd name="T5" fmla="*/ 24 h 24"/>
                  <a:gd name="T6" fmla="*/ 0 w 8"/>
                  <a:gd name="T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24">
                    <a:moveTo>
                      <a:pt x="0" y="8"/>
                    </a:moveTo>
                    <a:lnTo>
                      <a:pt x="8" y="0"/>
                    </a:lnTo>
                    <a:lnTo>
                      <a:pt x="8" y="24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94" name="Freeform 618" descr="25%"/>
              <p:cNvSpPr>
                <a:spLocks noChangeAspect="1"/>
              </p:cNvSpPr>
              <p:nvPr/>
            </p:nvSpPr>
            <p:spPr bwMode="auto">
              <a:xfrm>
                <a:off x="3946" y="1494"/>
                <a:ext cx="8" cy="23"/>
              </a:xfrm>
              <a:custGeom>
                <a:avLst/>
                <a:gdLst>
                  <a:gd name="T0" fmla="*/ 0 w 8"/>
                  <a:gd name="T1" fmla="*/ 8 h 24"/>
                  <a:gd name="T2" fmla="*/ 8 w 8"/>
                  <a:gd name="T3" fmla="*/ 0 h 24"/>
                  <a:gd name="T4" fmla="*/ 8 w 8"/>
                  <a:gd name="T5" fmla="*/ 24 h 24"/>
                  <a:gd name="T6" fmla="*/ 0 w 8"/>
                  <a:gd name="T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24">
                    <a:moveTo>
                      <a:pt x="0" y="8"/>
                    </a:moveTo>
                    <a:lnTo>
                      <a:pt x="8" y="0"/>
                    </a:lnTo>
                    <a:lnTo>
                      <a:pt x="8" y="24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95" name="Freeform 619" descr="25%"/>
              <p:cNvSpPr>
                <a:spLocks noChangeAspect="1"/>
              </p:cNvSpPr>
              <p:nvPr/>
            </p:nvSpPr>
            <p:spPr bwMode="auto">
              <a:xfrm>
                <a:off x="4050" y="1630"/>
                <a:ext cx="831" cy="414"/>
              </a:xfrm>
              <a:custGeom>
                <a:avLst/>
                <a:gdLst>
                  <a:gd name="T0" fmla="*/ 8 w 831"/>
                  <a:gd name="T1" fmla="*/ 56 h 414"/>
                  <a:gd name="T2" fmla="*/ 8 w 831"/>
                  <a:gd name="T3" fmla="*/ 63 h 414"/>
                  <a:gd name="T4" fmla="*/ 24 w 831"/>
                  <a:gd name="T5" fmla="*/ 207 h 414"/>
                  <a:gd name="T6" fmla="*/ 32 w 831"/>
                  <a:gd name="T7" fmla="*/ 223 h 414"/>
                  <a:gd name="T8" fmla="*/ 88 w 831"/>
                  <a:gd name="T9" fmla="*/ 279 h 414"/>
                  <a:gd name="T10" fmla="*/ 136 w 831"/>
                  <a:gd name="T11" fmla="*/ 303 h 414"/>
                  <a:gd name="T12" fmla="*/ 256 w 831"/>
                  <a:gd name="T13" fmla="*/ 311 h 414"/>
                  <a:gd name="T14" fmla="*/ 336 w 831"/>
                  <a:gd name="T15" fmla="*/ 351 h 414"/>
                  <a:gd name="T16" fmla="*/ 392 w 831"/>
                  <a:gd name="T17" fmla="*/ 414 h 414"/>
                  <a:gd name="T18" fmla="*/ 423 w 831"/>
                  <a:gd name="T19" fmla="*/ 359 h 414"/>
                  <a:gd name="T20" fmla="*/ 471 w 831"/>
                  <a:gd name="T21" fmla="*/ 351 h 414"/>
                  <a:gd name="T22" fmla="*/ 511 w 831"/>
                  <a:gd name="T23" fmla="*/ 343 h 414"/>
                  <a:gd name="T24" fmla="*/ 527 w 831"/>
                  <a:gd name="T25" fmla="*/ 335 h 414"/>
                  <a:gd name="T26" fmla="*/ 527 w 831"/>
                  <a:gd name="T27" fmla="*/ 343 h 414"/>
                  <a:gd name="T28" fmla="*/ 607 w 831"/>
                  <a:gd name="T29" fmla="*/ 359 h 414"/>
                  <a:gd name="T30" fmla="*/ 631 w 831"/>
                  <a:gd name="T31" fmla="*/ 414 h 414"/>
                  <a:gd name="T32" fmla="*/ 639 w 831"/>
                  <a:gd name="T33" fmla="*/ 390 h 414"/>
                  <a:gd name="T34" fmla="*/ 631 w 831"/>
                  <a:gd name="T35" fmla="*/ 303 h 414"/>
                  <a:gd name="T36" fmla="*/ 687 w 831"/>
                  <a:gd name="T37" fmla="*/ 247 h 414"/>
                  <a:gd name="T38" fmla="*/ 695 w 831"/>
                  <a:gd name="T39" fmla="*/ 223 h 414"/>
                  <a:gd name="T40" fmla="*/ 679 w 831"/>
                  <a:gd name="T41" fmla="*/ 191 h 414"/>
                  <a:gd name="T42" fmla="*/ 687 w 831"/>
                  <a:gd name="T43" fmla="*/ 183 h 414"/>
                  <a:gd name="T44" fmla="*/ 703 w 831"/>
                  <a:gd name="T45" fmla="*/ 223 h 414"/>
                  <a:gd name="T46" fmla="*/ 703 w 831"/>
                  <a:gd name="T47" fmla="*/ 183 h 414"/>
                  <a:gd name="T48" fmla="*/ 727 w 831"/>
                  <a:gd name="T49" fmla="*/ 159 h 414"/>
                  <a:gd name="T50" fmla="*/ 775 w 831"/>
                  <a:gd name="T51" fmla="*/ 127 h 414"/>
                  <a:gd name="T52" fmla="*/ 831 w 831"/>
                  <a:gd name="T53" fmla="*/ 87 h 414"/>
                  <a:gd name="T54" fmla="*/ 823 w 831"/>
                  <a:gd name="T55" fmla="*/ 71 h 414"/>
                  <a:gd name="T56" fmla="*/ 799 w 831"/>
                  <a:gd name="T57" fmla="*/ 40 h 414"/>
                  <a:gd name="T58" fmla="*/ 703 w 831"/>
                  <a:gd name="T59" fmla="*/ 87 h 414"/>
                  <a:gd name="T60" fmla="*/ 655 w 831"/>
                  <a:gd name="T61" fmla="*/ 119 h 414"/>
                  <a:gd name="T62" fmla="*/ 623 w 831"/>
                  <a:gd name="T63" fmla="*/ 143 h 414"/>
                  <a:gd name="T64" fmla="*/ 591 w 831"/>
                  <a:gd name="T65" fmla="*/ 135 h 414"/>
                  <a:gd name="T66" fmla="*/ 607 w 831"/>
                  <a:gd name="T67" fmla="*/ 119 h 414"/>
                  <a:gd name="T68" fmla="*/ 583 w 831"/>
                  <a:gd name="T69" fmla="*/ 111 h 414"/>
                  <a:gd name="T70" fmla="*/ 567 w 831"/>
                  <a:gd name="T71" fmla="*/ 71 h 414"/>
                  <a:gd name="T72" fmla="*/ 543 w 831"/>
                  <a:gd name="T73" fmla="*/ 135 h 414"/>
                  <a:gd name="T74" fmla="*/ 527 w 831"/>
                  <a:gd name="T75" fmla="*/ 119 h 414"/>
                  <a:gd name="T76" fmla="*/ 527 w 831"/>
                  <a:gd name="T77" fmla="*/ 79 h 414"/>
                  <a:gd name="T78" fmla="*/ 583 w 831"/>
                  <a:gd name="T79" fmla="*/ 63 h 414"/>
                  <a:gd name="T80" fmla="*/ 519 w 831"/>
                  <a:gd name="T81" fmla="*/ 48 h 414"/>
                  <a:gd name="T82" fmla="*/ 495 w 831"/>
                  <a:gd name="T83" fmla="*/ 56 h 414"/>
                  <a:gd name="T84" fmla="*/ 503 w 831"/>
                  <a:gd name="T85" fmla="*/ 24 h 414"/>
                  <a:gd name="T86" fmla="*/ 423 w 831"/>
                  <a:gd name="T87" fmla="*/ 0 h 414"/>
                  <a:gd name="T88" fmla="*/ 24 w 831"/>
                  <a:gd name="T89" fmla="*/ 8 h 414"/>
                  <a:gd name="T90" fmla="*/ 24 w 831"/>
                  <a:gd name="T91" fmla="*/ 40 h 414"/>
                  <a:gd name="T92" fmla="*/ 0 w 831"/>
                  <a:gd name="T93" fmla="*/ 16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31" h="414">
                    <a:moveTo>
                      <a:pt x="0" y="16"/>
                    </a:moveTo>
                    <a:lnTo>
                      <a:pt x="8" y="56"/>
                    </a:lnTo>
                    <a:lnTo>
                      <a:pt x="24" y="63"/>
                    </a:lnTo>
                    <a:lnTo>
                      <a:pt x="8" y="63"/>
                    </a:lnTo>
                    <a:lnTo>
                      <a:pt x="8" y="167"/>
                    </a:lnTo>
                    <a:lnTo>
                      <a:pt x="24" y="207"/>
                    </a:lnTo>
                    <a:lnTo>
                      <a:pt x="40" y="207"/>
                    </a:lnTo>
                    <a:lnTo>
                      <a:pt x="32" y="223"/>
                    </a:lnTo>
                    <a:lnTo>
                      <a:pt x="56" y="271"/>
                    </a:lnTo>
                    <a:lnTo>
                      <a:pt x="88" y="279"/>
                    </a:lnTo>
                    <a:lnTo>
                      <a:pt x="104" y="303"/>
                    </a:lnTo>
                    <a:lnTo>
                      <a:pt x="136" y="303"/>
                    </a:lnTo>
                    <a:lnTo>
                      <a:pt x="200" y="319"/>
                    </a:lnTo>
                    <a:lnTo>
                      <a:pt x="256" y="311"/>
                    </a:lnTo>
                    <a:lnTo>
                      <a:pt x="304" y="359"/>
                    </a:lnTo>
                    <a:lnTo>
                      <a:pt x="336" y="351"/>
                    </a:lnTo>
                    <a:lnTo>
                      <a:pt x="368" y="398"/>
                    </a:lnTo>
                    <a:lnTo>
                      <a:pt x="392" y="414"/>
                    </a:lnTo>
                    <a:lnTo>
                      <a:pt x="392" y="374"/>
                    </a:lnTo>
                    <a:lnTo>
                      <a:pt x="423" y="359"/>
                    </a:lnTo>
                    <a:lnTo>
                      <a:pt x="423" y="351"/>
                    </a:lnTo>
                    <a:lnTo>
                      <a:pt x="471" y="351"/>
                    </a:lnTo>
                    <a:lnTo>
                      <a:pt x="511" y="359"/>
                    </a:lnTo>
                    <a:lnTo>
                      <a:pt x="511" y="343"/>
                    </a:lnTo>
                    <a:lnTo>
                      <a:pt x="495" y="335"/>
                    </a:lnTo>
                    <a:lnTo>
                      <a:pt x="527" y="335"/>
                    </a:lnTo>
                    <a:lnTo>
                      <a:pt x="527" y="327"/>
                    </a:lnTo>
                    <a:lnTo>
                      <a:pt x="527" y="343"/>
                    </a:lnTo>
                    <a:lnTo>
                      <a:pt x="583" y="343"/>
                    </a:lnTo>
                    <a:lnTo>
                      <a:pt x="607" y="359"/>
                    </a:lnTo>
                    <a:lnTo>
                      <a:pt x="607" y="382"/>
                    </a:lnTo>
                    <a:lnTo>
                      <a:pt x="631" y="414"/>
                    </a:lnTo>
                    <a:lnTo>
                      <a:pt x="639" y="414"/>
                    </a:lnTo>
                    <a:lnTo>
                      <a:pt x="639" y="390"/>
                    </a:lnTo>
                    <a:lnTo>
                      <a:pt x="623" y="327"/>
                    </a:lnTo>
                    <a:lnTo>
                      <a:pt x="631" y="303"/>
                    </a:lnTo>
                    <a:lnTo>
                      <a:pt x="703" y="247"/>
                    </a:lnTo>
                    <a:lnTo>
                      <a:pt x="687" y="247"/>
                    </a:lnTo>
                    <a:lnTo>
                      <a:pt x="703" y="247"/>
                    </a:lnTo>
                    <a:lnTo>
                      <a:pt x="695" y="223"/>
                    </a:lnTo>
                    <a:lnTo>
                      <a:pt x="695" y="207"/>
                    </a:lnTo>
                    <a:lnTo>
                      <a:pt x="679" y="191"/>
                    </a:lnTo>
                    <a:lnTo>
                      <a:pt x="695" y="199"/>
                    </a:lnTo>
                    <a:lnTo>
                      <a:pt x="687" y="183"/>
                    </a:lnTo>
                    <a:lnTo>
                      <a:pt x="703" y="183"/>
                    </a:lnTo>
                    <a:lnTo>
                      <a:pt x="703" y="223"/>
                    </a:lnTo>
                    <a:lnTo>
                      <a:pt x="711" y="191"/>
                    </a:lnTo>
                    <a:lnTo>
                      <a:pt x="703" y="183"/>
                    </a:lnTo>
                    <a:lnTo>
                      <a:pt x="719" y="183"/>
                    </a:lnTo>
                    <a:lnTo>
                      <a:pt x="727" y="159"/>
                    </a:lnTo>
                    <a:lnTo>
                      <a:pt x="791" y="135"/>
                    </a:lnTo>
                    <a:lnTo>
                      <a:pt x="775" y="127"/>
                    </a:lnTo>
                    <a:lnTo>
                      <a:pt x="791" y="111"/>
                    </a:lnTo>
                    <a:lnTo>
                      <a:pt x="831" y="87"/>
                    </a:lnTo>
                    <a:lnTo>
                      <a:pt x="831" y="71"/>
                    </a:lnTo>
                    <a:lnTo>
                      <a:pt x="823" y="71"/>
                    </a:lnTo>
                    <a:lnTo>
                      <a:pt x="823" y="48"/>
                    </a:lnTo>
                    <a:lnTo>
                      <a:pt x="799" y="40"/>
                    </a:lnTo>
                    <a:lnTo>
                      <a:pt x="783" y="71"/>
                    </a:lnTo>
                    <a:lnTo>
                      <a:pt x="703" y="87"/>
                    </a:lnTo>
                    <a:lnTo>
                      <a:pt x="695" y="111"/>
                    </a:lnTo>
                    <a:lnTo>
                      <a:pt x="655" y="119"/>
                    </a:lnTo>
                    <a:lnTo>
                      <a:pt x="663" y="127"/>
                    </a:lnTo>
                    <a:lnTo>
                      <a:pt x="623" y="143"/>
                    </a:lnTo>
                    <a:lnTo>
                      <a:pt x="607" y="143"/>
                    </a:lnTo>
                    <a:lnTo>
                      <a:pt x="591" y="135"/>
                    </a:lnTo>
                    <a:lnTo>
                      <a:pt x="607" y="127"/>
                    </a:lnTo>
                    <a:lnTo>
                      <a:pt x="607" y="119"/>
                    </a:lnTo>
                    <a:lnTo>
                      <a:pt x="607" y="95"/>
                    </a:lnTo>
                    <a:lnTo>
                      <a:pt x="583" y="111"/>
                    </a:lnTo>
                    <a:lnTo>
                      <a:pt x="591" y="71"/>
                    </a:lnTo>
                    <a:lnTo>
                      <a:pt x="567" y="71"/>
                    </a:lnTo>
                    <a:lnTo>
                      <a:pt x="551" y="87"/>
                    </a:lnTo>
                    <a:lnTo>
                      <a:pt x="543" y="135"/>
                    </a:lnTo>
                    <a:lnTo>
                      <a:pt x="535" y="135"/>
                    </a:lnTo>
                    <a:lnTo>
                      <a:pt x="527" y="119"/>
                    </a:lnTo>
                    <a:lnTo>
                      <a:pt x="543" y="71"/>
                    </a:lnTo>
                    <a:lnTo>
                      <a:pt x="527" y="79"/>
                    </a:lnTo>
                    <a:lnTo>
                      <a:pt x="543" y="71"/>
                    </a:lnTo>
                    <a:lnTo>
                      <a:pt x="583" y="63"/>
                    </a:lnTo>
                    <a:lnTo>
                      <a:pt x="575" y="56"/>
                    </a:lnTo>
                    <a:lnTo>
                      <a:pt x="519" y="48"/>
                    </a:lnTo>
                    <a:lnTo>
                      <a:pt x="527" y="32"/>
                    </a:lnTo>
                    <a:lnTo>
                      <a:pt x="495" y="56"/>
                    </a:lnTo>
                    <a:lnTo>
                      <a:pt x="471" y="56"/>
                    </a:lnTo>
                    <a:lnTo>
                      <a:pt x="503" y="24"/>
                    </a:lnTo>
                    <a:lnTo>
                      <a:pt x="431" y="16"/>
                    </a:lnTo>
                    <a:lnTo>
                      <a:pt x="423" y="0"/>
                    </a:lnTo>
                    <a:lnTo>
                      <a:pt x="423" y="8"/>
                    </a:lnTo>
                    <a:lnTo>
                      <a:pt x="24" y="8"/>
                    </a:lnTo>
                    <a:lnTo>
                      <a:pt x="32" y="24"/>
                    </a:lnTo>
                    <a:lnTo>
                      <a:pt x="24" y="40"/>
                    </a:lnTo>
                    <a:lnTo>
                      <a:pt x="32" y="24"/>
                    </a:lnTo>
                    <a:lnTo>
                      <a:pt x="0" y="1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96" name="Freeform 620" descr="25%"/>
              <p:cNvSpPr>
                <a:spLocks noChangeAspect="1"/>
              </p:cNvSpPr>
              <p:nvPr/>
            </p:nvSpPr>
            <p:spPr bwMode="auto">
              <a:xfrm>
                <a:off x="4050" y="1630"/>
                <a:ext cx="831" cy="414"/>
              </a:xfrm>
              <a:custGeom>
                <a:avLst/>
                <a:gdLst>
                  <a:gd name="T0" fmla="*/ 8 w 831"/>
                  <a:gd name="T1" fmla="*/ 56 h 414"/>
                  <a:gd name="T2" fmla="*/ 8 w 831"/>
                  <a:gd name="T3" fmla="*/ 63 h 414"/>
                  <a:gd name="T4" fmla="*/ 24 w 831"/>
                  <a:gd name="T5" fmla="*/ 207 h 414"/>
                  <a:gd name="T6" fmla="*/ 32 w 831"/>
                  <a:gd name="T7" fmla="*/ 223 h 414"/>
                  <a:gd name="T8" fmla="*/ 88 w 831"/>
                  <a:gd name="T9" fmla="*/ 279 h 414"/>
                  <a:gd name="T10" fmla="*/ 136 w 831"/>
                  <a:gd name="T11" fmla="*/ 303 h 414"/>
                  <a:gd name="T12" fmla="*/ 256 w 831"/>
                  <a:gd name="T13" fmla="*/ 311 h 414"/>
                  <a:gd name="T14" fmla="*/ 336 w 831"/>
                  <a:gd name="T15" fmla="*/ 351 h 414"/>
                  <a:gd name="T16" fmla="*/ 392 w 831"/>
                  <a:gd name="T17" fmla="*/ 414 h 414"/>
                  <a:gd name="T18" fmla="*/ 423 w 831"/>
                  <a:gd name="T19" fmla="*/ 359 h 414"/>
                  <a:gd name="T20" fmla="*/ 471 w 831"/>
                  <a:gd name="T21" fmla="*/ 351 h 414"/>
                  <a:gd name="T22" fmla="*/ 511 w 831"/>
                  <a:gd name="T23" fmla="*/ 343 h 414"/>
                  <a:gd name="T24" fmla="*/ 527 w 831"/>
                  <a:gd name="T25" fmla="*/ 335 h 414"/>
                  <a:gd name="T26" fmla="*/ 527 w 831"/>
                  <a:gd name="T27" fmla="*/ 343 h 414"/>
                  <a:gd name="T28" fmla="*/ 607 w 831"/>
                  <a:gd name="T29" fmla="*/ 359 h 414"/>
                  <a:gd name="T30" fmla="*/ 631 w 831"/>
                  <a:gd name="T31" fmla="*/ 414 h 414"/>
                  <a:gd name="T32" fmla="*/ 639 w 831"/>
                  <a:gd name="T33" fmla="*/ 390 h 414"/>
                  <a:gd name="T34" fmla="*/ 631 w 831"/>
                  <a:gd name="T35" fmla="*/ 303 h 414"/>
                  <a:gd name="T36" fmla="*/ 687 w 831"/>
                  <a:gd name="T37" fmla="*/ 247 h 414"/>
                  <a:gd name="T38" fmla="*/ 695 w 831"/>
                  <a:gd name="T39" fmla="*/ 223 h 414"/>
                  <a:gd name="T40" fmla="*/ 679 w 831"/>
                  <a:gd name="T41" fmla="*/ 191 h 414"/>
                  <a:gd name="T42" fmla="*/ 687 w 831"/>
                  <a:gd name="T43" fmla="*/ 183 h 414"/>
                  <a:gd name="T44" fmla="*/ 703 w 831"/>
                  <a:gd name="T45" fmla="*/ 223 h 414"/>
                  <a:gd name="T46" fmla="*/ 703 w 831"/>
                  <a:gd name="T47" fmla="*/ 183 h 414"/>
                  <a:gd name="T48" fmla="*/ 727 w 831"/>
                  <a:gd name="T49" fmla="*/ 159 h 414"/>
                  <a:gd name="T50" fmla="*/ 775 w 831"/>
                  <a:gd name="T51" fmla="*/ 127 h 414"/>
                  <a:gd name="T52" fmla="*/ 831 w 831"/>
                  <a:gd name="T53" fmla="*/ 87 h 414"/>
                  <a:gd name="T54" fmla="*/ 823 w 831"/>
                  <a:gd name="T55" fmla="*/ 71 h 414"/>
                  <a:gd name="T56" fmla="*/ 799 w 831"/>
                  <a:gd name="T57" fmla="*/ 40 h 414"/>
                  <a:gd name="T58" fmla="*/ 703 w 831"/>
                  <a:gd name="T59" fmla="*/ 87 h 414"/>
                  <a:gd name="T60" fmla="*/ 655 w 831"/>
                  <a:gd name="T61" fmla="*/ 119 h 414"/>
                  <a:gd name="T62" fmla="*/ 623 w 831"/>
                  <a:gd name="T63" fmla="*/ 143 h 414"/>
                  <a:gd name="T64" fmla="*/ 591 w 831"/>
                  <a:gd name="T65" fmla="*/ 135 h 414"/>
                  <a:gd name="T66" fmla="*/ 607 w 831"/>
                  <a:gd name="T67" fmla="*/ 119 h 414"/>
                  <a:gd name="T68" fmla="*/ 583 w 831"/>
                  <a:gd name="T69" fmla="*/ 111 h 414"/>
                  <a:gd name="T70" fmla="*/ 567 w 831"/>
                  <a:gd name="T71" fmla="*/ 71 h 414"/>
                  <a:gd name="T72" fmla="*/ 543 w 831"/>
                  <a:gd name="T73" fmla="*/ 135 h 414"/>
                  <a:gd name="T74" fmla="*/ 527 w 831"/>
                  <a:gd name="T75" fmla="*/ 119 h 414"/>
                  <a:gd name="T76" fmla="*/ 527 w 831"/>
                  <a:gd name="T77" fmla="*/ 79 h 414"/>
                  <a:gd name="T78" fmla="*/ 583 w 831"/>
                  <a:gd name="T79" fmla="*/ 63 h 414"/>
                  <a:gd name="T80" fmla="*/ 519 w 831"/>
                  <a:gd name="T81" fmla="*/ 48 h 414"/>
                  <a:gd name="T82" fmla="*/ 495 w 831"/>
                  <a:gd name="T83" fmla="*/ 56 h 414"/>
                  <a:gd name="T84" fmla="*/ 503 w 831"/>
                  <a:gd name="T85" fmla="*/ 24 h 414"/>
                  <a:gd name="T86" fmla="*/ 423 w 831"/>
                  <a:gd name="T87" fmla="*/ 0 h 414"/>
                  <a:gd name="T88" fmla="*/ 24 w 831"/>
                  <a:gd name="T89" fmla="*/ 8 h 414"/>
                  <a:gd name="T90" fmla="*/ 24 w 831"/>
                  <a:gd name="T91" fmla="*/ 40 h 414"/>
                  <a:gd name="T92" fmla="*/ 0 w 831"/>
                  <a:gd name="T93" fmla="*/ 16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31" h="414">
                    <a:moveTo>
                      <a:pt x="0" y="16"/>
                    </a:moveTo>
                    <a:lnTo>
                      <a:pt x="8" y="56"/>
                    </a:lnTo>
                    <a:lnTo>
                      <a:pt x="24" y="63"/>
                    </a:lnTo>
                    <a:lnTo>
                      <a:pt x="8" y="63"/>
                    </a:lnTo>
                    <a:lnTo>
                      <a:pt x="8" y="167"/>
                    </a:lnTo>
                    <a:lnTo>
                      <a:pt x="24" y="207"/>
                    </a:lnTo>
                    <a:lnTo>
                      <a:pt x="40" y="207"/>
                    </a:lnTo>
                    <a:lnTo>
                      <a:pt x="32" y="223"/>
                    </a:lnTo>
                    <a:lnTo>
                      <a:pt x="56" y="271"/>
                    </a:lnTo>
                    <a:lnTo>
                      <a:pt x="88" y="279"/>
                    </a:lnTo>
                    <a:lnTo>
                      <a:pt x="104" y="303"/>
                    </a:lnTo>
                    <a:lnTo>
                      <a:pt x="136" y="303"/>
                    </a:lnTo>
                    <a:lnTo>
                      <a:pt x="200" y="319"/>
                    </a:lnTo>
                    <a:lnTo>
                      <a:pt x="256" y="311"/>
                    </a:lnTo>
                    <a:lnTo>
                      <a:pt x="304" y="359"/>
                    </a:lnTo>
                    <a:lnTo>
                      <a:pt x="336" y="351"/>
                    </a:lnTo>
                    <a:lnTo>
                      <a:pt x="368" y="398"/>
                    </a:lnTo>
                    <a:lnTo>
                      <a:pt x="392" y="414"/>
                    </a:lnTo>
                    <a:lnTo>
                      <a:pt x="392" y="374"/>
                    </a:lnTo>
                    <a:lnTo>
                      <a:pt x="423" y="359"/>
                    </a:lnTo>
                    <a:lnTo>
                      <a:pt x="423" y="351"/>
                    </a:lnTo>
                    <a:lnTo>
                      <a:pt x="471" y="351"/>
                    </a:lnTo>
                    <a:lnTo>
                      <a:pt x="511" y="359"/>
                    </a:lnTo>
                    <a:lnTo>
                      <a:pt x="511" y="343"/>
                    </a:lnTo>
                    <a:lnTo>
                      <a:pt x="495" y="335"/>
                    </a:lnTo>
                    <a:lnTo>
                      <a:pt x="527" y="335"/>
                    </a:lnTo>
                    <a:lnTo>
                      <a:pt x="527" y="327"/>
                    </a:lnTo>
                    <a:lnTo>
                      <a:pt x="527" y="343"/>
                    </a:lnTo>
                    <a:lnTo>
                      <a:pt x="583" y="343"/>
                    </a:lnTo>
                    <a:lnTo>
                      <a:pt x="607" y="359"/>
                    </a:lnTo>
                    <a:lnTo>
                      <a:pt x="607" y="382"/>
                    </a:lnTo>
                    <a:lnTo>
                      <a:pt x="631" y="414"/>
                    </a:lnTo>
                    <a:lnTo>
                      <a:pt x="639" y="414"/>
                    </a:lnTo>
                    <a:lnTo>
                      <a:pt x="639" y="390"/>
                    </a:lnTo>
                    <a:lnTo>
                      <a:pt x="623" y="327"/>
                    </a:lnTo>
                    <a:lnTo>
                      <a:pt x="631" y="303"/>
                    </a:lnTo>
                    <a:lnTo>
                      <a:pt x="703" y="247"/>
                    </a:lnTo>
                    <a:lnTo>
                      <a:pt x="687" y="247"/>
                    </a:lnTo>
                    <a:lnTo>
                      <a:pt x="703" y="247"/>
                    </a:lnTo>
                    <a:lnTo>
                      <a:pt x="695" y="223"/>
                    </a:lnTo>
                    <a:lnTo>
                      <a:pt x="695" y="207"/>
                    </a:lnTo>
                    <a:lnTo>
                      <a:pt x="679" y="191"/>
                    </a:lnTo>
                    <a:lnTo>
                      <a:pt x="695" y="199"/>
                    </a:lnTo>
                    <a:lnTo>
                      <a:pt x="687" y="183"/>
                    </a:lnTo>
                    <a:lnTo>
                      <a:pt x="703" y="183"/>
                    </a:lnTo>
                    <a:lnTo>
                      <a:pt x="703" y="223"/>
                    </a:lnTo>
                    <a:lnTo>
                      <a:pt x="711" y="191"/>
                    </a:lnTo>
                    <a:lnTo>
                      <a:pt x="703" y="183"/>
                    </a:lnTo>
                    <a:lnTo>
                      <a:pt x="719" y="183"/>
                    </a:lnTo>
                    <a:lnTo>
                      <a:pt x="727" y="159"/>
                    </a:lnTo>
                    <a:lnTo>
                      <a:pt x="791" y="135"/>
                    </a:lnTo>
                    <a:lnTo>
                      <a:pt x="775" y="127"/>
                    </a:lnTo>
                    <a:lnTo>
                      <a:pt x="791" y="111"/>
                    </a:lnTo>
                    <a:lnTo>
                      <a:pt x="831" y="87"/>
                    </a:lnTo>
                    <a:lnTo>
                      <a:pt x="831" y="71"/>
                    </a:lnTo>
                    <a:lnTo>
                      <a:pt x="823" y="71"/>
                    </a:lnTo>
                    <a:lnTo>
                      <a:pt x="823" y="48"/>
                    </a:lnTo>
                    <a:lnTo>
                      <a:pt x="799" y="40"/>
                    </a:lnTo>
                    <a:lnTo>
                      <a:pt x="783" y="71"/>
                    </a:lnTo>
                    <a:lnTo>
                      <a:pt x="703" y="87"/>
                    </a:lnTo>
                    <a:lnTo>
                      <a:pt x="695" y="111"/>
                    </a:lnTo>
                    <a:lnTo>
                      <a:pt x="655" y="119"/>
                    </a:lnTo>
                    <a:lnTo>
                      <a:pt x="663" y="127"/>
                    </a:lnTo>
                    <a:lnTo>
                      <a:pt x="623" y="143"/>
                    </a:lnTo>
                    <a:lnTo>
                      <a:pt x="607" y="143"/>
                    </a:lnTo>
                    <a:lnTo>
                      <a:pt x="591" y="135"/>
                    </a:lnTo>
                    <a:lnTo>
                      <a:pt x="607" y="127"/>
                    </a:lnTo>
                    <a:lnTo>
                      <a:pt x="607" y="119"/>
                    </a:lnTo>
                    <a:lnTo>
                      <a:pt x="607" y="95"/>
                    </a:lnTo>
                    <a:lnTo>
                      <a:pt x="583" y="111"/>
                    </a:lnTo>
                    <a:lnTo>
                      <a:pt x="591" y="71"/>
                    </a:lnTo>
                    <a:lnTo>
                      <a:pt x="567" y="71"/>
                    </a:lnTo>
                    <a:lnTo>
                      <a:pt x="551" y="87"/>
                    </a:lnTo>
                    <a:lnTo>
                      <a:pt x="543" y="135"/>
                    </a:lnTo>
                    <a:lnTo>
                      <a:pt x="535" y="135"/>
                    </a:lnTo>
                    <a:lnTo>
                      <a:pt x="527" y="119"/>
                    </a:lnTo>
                    <a:lnTo>
                      <a:pt x="543" y="71"/>
                    </a:lnTo>
                    <a:lnTo>
                      <a:pt x="527" y="79"/>
                    </a:lnTo>
                    <a:lnTo>
                      <a:pt x="543" y="71"/>
                    </a:lnTo>
                    <a:lnTo>
                      <a:pt x="583" y="63"/>
                    </a:lnTo>
                    <a:lnTo>
                      <a:pt x="575" y="56"/>
                    </a:lnTo>
                    <a:lnTo>
                      <a:pt x="519" y="48"/>
                    </a:lnTo>
                    <a:lnTo>
                      <a:pt x="527" y="32"/>
                    </a:lnTo>
                    <a:lnTo>
                      <a:pt x="495" y="56"/>
                    </a:lnTo>
                    <a:lnTo>
                      <a:pt x="471" y="56"/>
                    </a:lnTo>
                    <a:lnTo>
                      <a:pt x="503" y="24"/>
                    </a:lnTo>
                    <a:lnTo>
                      <a:pt x="431" y="16"/>
                    </a:lnTo>
                    <a:lnTo>
                      <a:pt x="423" y="0"/>
                    </a:lnTo>
                    <a:lnTo>
                      <a:pt x="423" y="8"/>
                    </a:lnTo>
                    <a:lnTo>
                      <a:pt x="24" y="8"/>
                    </a:lnTo>
                    <a:lnTo>
                      <a:pt x="32" y="24"/>
                    </a:lnTo>
                    <a:lnTo>
                      <a:pt x="24" y="40"/>
                    </a:lnTo>
                    <a:lnTo>
                      <a:pt x="32" y="24"/>
                    </a:lnTo>
                    <a:lnTo>
                      <a:pt x="0" y="1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97" name="Freeform 621" descr="25%"/>
              <p:cNvSpPr>
                <a:spLocks noChangeAspect="1"/>
              </p:cNvSpPr>
              <p:nvPr/>
            </p:nvSpPr>
            <p:spPr bwMode="auto">
              <a:xfrm>
                <a:off x="5003" y="2906"/>
                <a:ext cx="71" cy="71"/>
              </a:xfrm>
              <a:custGeom>
                <a:avLst/>
                <a:gdLst>
                  <a:gd name="T0" fmla="*/ 0 w 71"/>
                  <a:gd name="T1" fmla="*/ 55 h 71"/>
                  <a:gd name="T2" fmla="*/ 8 w 71"/>
                  <a:gd name="T3" fmla="*/ 0 h 71"/>
                  <a:gd name="T4" fmla="*/ 16 w 71"/>
                  <a:gd name="T5" fmla="*/ 0 h 71"/>
                  <a:gd name="T6" fmla="*/ 63 w 71"/>
                  <a:gd name="T7" fmla="*/ 24 h 71"/>
                  <a:gd name="T8" fmla="*/ 71 w 71"/>
                  <a:gd name="T9" fmla="*/ 39 h 71"/>
                  <a:gd name="T10" fmla="*/ 63 w 71"/>
                  <a:gd name="T11" fmla="*/ 55 h 71"/>
                  <a:gd name="T12" fmla="*/ 48 w 71"/>
                  <a:gd name="T13" fmla="*/ 71 h 71"/>
                  <a:gd name="T14" fmla="*/ 0 w 71"/>
                  <a:gd name="T15" fmla="*/ 5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71">
                    <a:moveTo>
                      <a:pt x="0" y="55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63" y="24"/>
                    </a:lnTo>
                    <a:lnTo>
                      <a:pt x="71" y="39"/>
                    </a:lnTo>
                    <a:lnTo>
                      <a:pt x="63" y="55"/>
                    </a:lnTo>
                    <a:lnTo>
                      <a:pt x="48" y="71"/>
                    </a:lnTo>
                    <a:lnTo>
                      <a:pt x="0" y="55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98" name="Freeform 622" descr="25%"/>
              <p:cNvSpPr>
                <a:spLocks noChangeAspect="1"/>
              </p:cNvSpPr>
              <p:nvPr/>
            </p:nvSpPr>
            <p:spPr bwMode="auto">
              <a:xfrm>
                <a:off x="5003" y="2906"/>
                <a:ext cx="71" cy="71"/>
              </a:xfrm>
              <a:custGeom>
                <a:avLst/>
                <a:gdLst>
                  <a:gd name="T0" fmla="*/ 0 w 71"/>
                  <a:gd name="T1" fmla="*/ 55 h 71"/>
                  <a:gd name="T2" fmla="*/ 8 w 71"/>
                  <a:gd name="T3" fmla="*/ 0 h 71"/>
                  <a:gd name="T4" fmla="*/ 16 w 71"/>
                  <a:gd name="T5" fmla="*/ 0 h 71"/>
                  <a:gd name="T6" fmla="*/ 63 w 71"/>
                  <a:gd name="T7" fmla="*/ 24 h 71"/>
                  <a:gd name="T8" fmla="*/ 71 w 71"/>
                  <a:gd name="T9" fmla="*/ 39 h 71"/>
                  <a:gd name="T10" fmla="*/ 63 w 71"/>
                  <a:gd name="T11" fmla="*/ 55 h 71"/>
                  <a:gd name="T12" fmla="*/ 48 w 71"/>
                  <a:gd name="T13" fmla="*/ 71 h 71"/>
                  <a:gd name="T14" fmla="*/ 0 w 71"/>
                  <a:gd name="T15" fmla="*/ 5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71">
                    <a:moveTo>
                      <a:pt x="0" y="55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63" y="24"/>
                    </a:lnTo>
                    <a:lnTo>
                      <a:pt x="71" y="39"/>
                    </a:lnTo>
                    <a:lnTo>
                      <a:pt x="63" y="55"/>
                    </a:lnTo>
                    <a:lnTo>
                      <a:pt x="48" y="71"/>
                    </a:lnTo>
                    <a:lnTo>
                      <a:pt x="0" y="55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399" name="Freeform 623" descr="25%"/>
              <p:cNvSpPr>
                <a:spLocks noChangeAspect="1"/>
              </p:cNvSpPr>
              <p:nvPr/>
            </p:nvSpPr>
            <p:spPr bwMode="auto">
              <a:xfrm>
                <a:off x="4770" y="2252"/>
                <a:ext cx="204" cy="166"/>
              </a:xfrm>
              <a:custGeom>
                <a:avLst/>
                <a:gdLst>
                  <a:gd name="T0" fmla="*/ 0 w 200"/>
                  <a:gd name="T1" fmla="*/ 48 h 167"/>
                  <a:gd name="T2" fmla="*/ 24 w 200"/>
                  <a:gd name="T3" fmla="*/ 79 h 167"/>
                  <a:gd name="T4" fmla="*/ 56 w 200"/>
                  <a:gd name="T5" fmla="*/ 79 h 167"/>
                  <a:gd name="T6" fmla="*/ 64 w 200"/>
                  <a:gd name="T7" fmla="*/ 87 h 167"/>
                  <a:gd name="T8" fmla="*/ 88 w 200"/>
                  <a:gd name="T9" fmla="*/ 87 h 167"/>
                  <a:gd name="T10" fmla="*/ 88 w 200"/>
                  <a:gd name="T11" fmla="*/ 135 h 167"/>
                  <a:gd name="T12" fmla="*/ 96 w 200"/>
                  <a:gd name="T13" fmla="*/ 167 h 167"/>
                  <a:gd name="T14" fmla="*/ 112 w 200"/>
                  <a:gd name="T15" fmla="*/ 167 h 167"/>
                  <a:gd name="T16" fmla="*/ 144 w 200"/>
                  <a:gd name="T17" fmla="*/ 151 h 167"/>
                  <a:gd name="T18" fmla="*/ 136 w 200"/>
                  <a:gd name="T19" fmla="*/ 143 h 167"/>
                  <a:gd name="T20" fmla="*/ 128 w 200"/>
                  <a:gd name="T21" fmla="*/ 119 h 167"/>
                  <a:gd name="T22" fmla="*/ 152 w 200"/>
                  <a:gd name="T23" fmla="*/ 127 h 167"/>
                  <a:gd name="T24" fmla="*/ 192 w 200"/>
                  <a:gd name="T25" fmla="*/ 103 h 167"/>
                  <a:gd name="T26" fmla="*/ 184 w 200"/>
                  <a:gd name="T27" fmla="*/ 87 h 167"/>
                  <a:gd name="T28" fmla="*/ 192 w 200"/>
                  <a:gd name="T29" fmla="*/ 79 h 167"/>
                  <a:gd name="T30" fmla="*/ 192 w 200"/>
                  <a:gd name="T31" fmla="*/ 71 h 167"/>
                  <a:gd name="T32" fmla="*/ 200 w 200"/>
                  <a:gd name="T33" fmla="*/ 64 h 167"/>
                  <a:gd name="T34" fmla="*/ 184 w 200"/>
                  <a:gd name="T35" fmla="*/ 56 h 167"/>
                  <a:gd name="T36" fmla="*/ 184 w 200"/>
                  <a:gd name="T37" fmla="*/ 48 h 167"/>
                  <a:gd name="T38" fmla="*/ 152 w 200"/>
                  <a:gd name="T39" fmla="*/ 24 h 167"/>
                  <a:gd name="T40" fmla="*/ 176 w 200"/>
                  <a:gd name="T41" fmla="*/ 24 h 167"/>
                  <a:gd name="T42" fmla="*/ 80 w 200"/>
                  <a:gd name="T43" fmla="*/ 24 h 167"/>
                  <a:gd name="T44" fmla="*/ 56 w 200"/>
                  <a:gd name="T45" fmla="*/ 0 h 167"/>
                  <a:gd name="T46" fmla="*/ 56 w 200"/>
                  <a:gd name="T47" fmla="*/ 16 h 167"/>
                  <a:gd name="T48" fmla="*/ 32 w 200"/>
                  <a:gd name="T49" fmla="*/ 24 h 167"/>
                  <a:gd name="T50" fmla="*/ 40 w 200"/>
                  <a:gd name="T51" fmla="*/ 48 h 167"/>
                  <a:gd name="T52" fmla="*/ 32 w 200"/>
                  <a:gd name="T53" fmla="*/ 48 h 167"/>
                  <a:gd name="T54" fmla="*/ 24 w 200"/>
                  <a:gd name="T55" fmla="*/ 32 h 167"/>
                  <a:gd name="T56" fmla="*/ 40 w 200"/>
                  <a:gd name="T57" fmla="*/ 8 h 167"/>
                  <a:gd name="T58" fmla="*/ 0 w 200"/>
                  <a:gd name="T59" fmla="*/ 4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0" h="167">
                    <a:moveTo>
                      <a:pt x="0" y="48"/>
                    </a:moveTo>
                    <a:lnTo>
                      <a:pt x="24" y="79"/>
                    </a:lnTo>
                    <a:lnTo>
                      <a:pt x="56" y="79"/>
                    </a:lnTo>
                    <a:lnTo>
                      <a:pt x="64" y="87"/>
                    </a:lnTo>
                    <a:lnTo>
                      <a:pt x="88" y="87"/>
                    </a:lnTo>
                    <a:lnTo>
                      <a:pt x="88" y="135"/>
                    </a:lnTo>
                    <a:lnTo>
                      <a:pt x="96" y="167"/>
                    </a:lnTo>
                    <a:lnTo>
                      <a:pt x="112" y="167"/>
                    </a:lnTo>
                    <a:lnTo>
                      <a:pt x="144" y="151"/>
                    </a:lnTo>
                    <a:lnTo>
                      <a:pt x="136" y="143"/>
                    </a:lnTo>
                    <a:lnTo>
                      <a:pt x="128" y="119"/>
                    </a:lnTo>
                    <a:lnTo>
                      <a:pt x="152" y="127"/>
                    </a:lnTo>
                    <a:lnTo>
                      <a:pt x="192" y="103"/>
                    </a:lnTo>
                    <a:lnTo>
                      <a:pt x="184" y="87"/>
                    </a:lnTo>
                    <a:lnTo>
                      <a:pt x="192" y="79"/>
                    </a:lnTo>
                    <a:lnTo>
                      <a:pt x="192" y="71"/>
                    </a:lnTo>
                    <a:lnTo>
                      <a:pt x="200" y="64"/>
                    </a:lnTo>
                    <a:lnTo>
                      <a:pt x="184" y="56"/>
                    </a:lnTo>
                    <a:lnTo>
                      <a:pt x="184" y="48"/>
                    </a:lnTo>
                    <a:lnTo>
                      <a:pt x="152" y="24"/>
                    </a:lnTo>
                    <a:lnTo>
                      <a:pt x="176" y="24"/>
                    </a:lnTo>
                    <a:lnTo>
                      <a:pt x="80" y="24"/>
                    </a:lnTo>
                    <a:lnTo>
                      <a:pt x="56" y="0"/>
                    </a:lnTo>
                    <a:lnTo>
                      <a:pt x="56" y="16"/>
                    </a:lnTo>
                    <a:lnTo>
                      <a:pt x="32" y="24"/>
                    </a:lnTo>
                    <a:lnTo>
                      <a:pt x="40" y="48"/>
                    </a:lnTo>
                    <a:lnTo>
                      <a:pt x="32" y="48"/>
                    </a:lnTo>
                    <a:lnTo>
                      <a:pt x="24" y="32"/>
                    </a:lnTo>
                    <a:lnTo>
                      <a:pt x="40" y="8"/>
                    </a:lnTo>
                    <a:lnTo>
                      <a:pt x="0" y="4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00" name="Freeform 624" descr="25%"/>
              <p:cNvSpPr>
                <a:spLocks noChangeAspect="1"/>
              </p:cNvSpPr>
              <p:nvPr/>
            </p:nvSpPr>
            <p:spPr bwMode="auto">
              <a:xfrm>
                <a:off x="4770" y="2252"/>
                <a:ext cx="204" cy="166"/>
              </a:xfrm>
              <a:custGeom>
                <a:avLst/>
                <a:gdLst>
                  <a:gd name="T0" fmla="*/ 0 w 200"/>
                  <a:gd name="T1" fmla="*/ 48 h 167"/>
                  <a:gd name="T2" fmla="*/ 24 w 200"/>
                  <a:gd name="T3" fmla="*/ 79 h 167"/>
                  <a:gd name="T4" fmla="*/ 56 w 200"/>
                  <a:gd name="T5" fmla="*/ 79 h 167"/>
                  <a:gd name="T6" fmla="*/ 64 w 200"/>
                  <a:gd name="T7" fmla="*/ 87 h 167"/>
                  <a:gd name="T8" fmla="*/ 88 w 200"/>
                  <a:gd name="T9" fmla="*/ 87 h 167"/>
                  <a:gd name="T10" fmla="*/ 88 w 200"/>
                  <a:gd name="T11" fmla="*/ 135 h 167"/>
                  <a:gd name="T12" fmla="*/ 96 w 200"/>
                  <a:gd name="T13" fmla="*/ 167 h 167"/>
                  <a:gd name="T14" fmla="*/ 112 w 200"/>
                  <a:gd name="T15" fmla="*/ 167 h 167"/>
                  <a:gd name="T16" fmla="*/ 144 w 200"/>
                  <a:gd name="T17" fmla="*/ 151 h 167"/>
                  <a:gd name="T18" fmla="*/ 136 w 200"/>
                  <a:gd name="T19" fmla="*/ 143 h 167"/>
                  <a:gd name="T20" fmla="*/ 128 w 200"/>
                  <a:gd name="T21" fmla="*/ 119 h 167"/>
                  <a:gd name="T22" fmla="*/ 152 w 200"/>
                  <a:gd name="T23" fmla="*/ 127 h 167"/>
                  <a:gd name="T24" fmla="*/ 192 w 200"/>
                  <a:gd name="T25" fmla="*/ 103 h 167"/>
                  <a:gd name="T26" fmla="*/ 184 w 200"/>
                  <a:gd name="T27" fmla="*/ 87 h 167"/>
                  <a:gd name="T28" fmla="*/ 192 w 200"/>
                  <a:gd name="T29" fmla="*/ 79 h 167"/>
                  <a:gd name="T30" fmla="*/ 192 w 200"/>
                  <a:gd name="T31" fmla="*/ 71 h 167"/>
                  <a:gd name="T32" fmla="*/ 200 w 200"/>
                  <a:gd name="T33" fmla="*/ 64 h 167"/>
                  <a:gd name="T34" fmla="*/ 184 w 200"/>
                  <a:gd name="T35" fmla="*/ 56 h 167"/>
                  <a:gd name="T36" fmla="*/ 184 w 200"/>
                  <a:gd name="T37" fmla="*/ 48 h 167"/>
                  <a:gd name="T38" fmla="*/ 152 w 200"/>
                  <a:gd name="T39" fmla="*/ 24 h 167"/>
                  <a:gd name="T40" fmla="*/ 176 w 200"/>
                  <a:gd name="T41" fmla="*/ 24 h 167"/>
                  <a:gd name="T42" fmla="*/ 80 w 200"/>
                  <a:gd name="T43" fmla="*/ 24 h 167"/>
                  <a:gd name="T44" fmla="*/ 56 w 200"/>
                  <a:gd name="T45" fmla="*/ 0 h 167"/>
                  <a:gd name="T46" fmla="*/ 56 w 200"/>
                  <a:gd name="T47" fmla="*/ 16 h 167"/>
                  <a:gd name="T48" fmla="*/ 32 w 200"/>
                  <a:gd name="T49" fmla="*/ 24 h 167"/>
                  <a:gd name="T50" fmla="*/ 40 w 200"/>
                  <a:gd name="T51" fmla="*/ 48 h 167"/>
                  <a:gd name="T52" fmla="*/ 32 w 200"/>
                  <a:gd name="T53" fmla="*/ 48 h 167"/>
                  <a:gd name="T54" fmla="*/ 24 w 200"/>
                  <a:gd name="T55" fmla="*/ 32 h 167"/>
                  <a:gd name="T56" fmla="*/ 40 w 200"/>
                  <a:gd name="T57" fmla="*/ 8 h 167"/>
                  <a:gd name="T58" fmla="*/ 0 w 200"/>
                  <a:gd name="T59" fmla="*/ 4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0" h="167">
                    <a:moveTo>
                      <a:pt x="0" y="48"/>
                    </a:moveTo>
                    <a:lnTo>
                      <a:pt x="24" y="79"/>
                    </a:lnTo>
                    <a:lnTo>
                      <a:pt x="56" y="79"/>
                    </a:lnTo>
                    <a:lnTo>
                      <a:pt x="64" y="87"/>
                    </a:lnTo>
                    <a:lnTo>
                      <a:pt x="88" y="87"/>
                    </a:lnTo>
                    <a:lnTo>
                      <a:pt x="88" y="135"/>
                    </a:lnTo>
                    <a:lnTo>
                      <a:pt x="96" y="167"/>
                    </a:lnTo>
                    <a:lnTo>
                      <a:pt x="112" y="167"/>
                    </a:lnTo>
                    <a:lnTo>
                      <a:pt x="144" y="151"/>
                    </a:lnTo>
                    <a:lnTo>
                      <a:pt x="136" y="143"/>
                    </a:lnTo>
                    <a:lnTo>
                      <a:pt x="128" y="119"/>
                    </a:lnTo>
                    <a:lnTo>
                      <a:pt x="152" y="127"/>
                    </a:lnTo>
                    <a:lnTo>
                      <a:pt x="192" y="103"/>
                    </a:lnTo>
                    <a:lnTo>
                      <a:pt x="184" y="87"/>
                    </a:lnTo>
                    <a:lnTo>
                      <a:pt x="192" y="79"/>
                    </a:lnTo>
                    <a:lnTo>
                      <a:pt x="192" y="71"/>
                    </a:lnTo>
                    <a:lnTo>
                      <a:pt x="200" y="64"/>
                    </a:lnTo>
                    <a:lnTo>
                      <a:pt x="184" y="56"/>
                    </a:lnTo>
                    <a:lnTo>
                      <a:pt x="184" y="48"/>
                    </a:lnTo>
                    <a:lnTo>
                      <a:pt x="152" y="24"/>
                    </a:lnTo>
                    <a:lnTo>
                      <a:pt x="176" y="24"/>
                    </a:lnTo>
                    <a:lnTo>
                      <a:pt x="80" y="24"/>
                    </a:lnTo>
                    <a:lnTo>
                      <a:pt x="56" y="0"/>
                    </a:lnTo>
                    <a:lnTo>
                      <a:pt x="56" y="16"/>
                    </a:lnTo>
                    <a:lnTo>
                      <a:pt x="32" y="24"/>
                    </a:lnTo>
                    <a:lnTo>
                      <a:pt x="40" y="48"/>
                    </a:lnTo>
                    <a:lnTo>
                      <a:pt x="32" y="48"/>
                    </a:lnTo>
                    <a:lnTo>
                      <a:pt x="24" y="32"/>
                    </a:lnTo>
                    <a:lnTo>
                      <a:pt x="40" y="8"/>
                    </a:lnTo>
                    <a:lnTo>
                      <a:pt x="0" y="4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01" name="Freeform 625" descr="25%"/>
              <p:cNvSpPr>
                <a:spLocks noChangeAspect="1"/>
              </p:cNvSpPr>
              <p:nvPr/>
            </p:nvSpPr>
            <p:spPr bwMode="auto">
              <a:xfrm>
                <a:off x="1231" y="2276"/>
                <a:ext cx="21" cy="24"/>
              </a:xfrm>
              <a:custGeom>
                <a:avLst/>
                <a:gdLst>
                  <a:gd name="T0" fmla="*/ 0 w 24"/>
                  <a:gd name="T1" fmla="*/ 24 h 24"/>
                  <a:gd name="T2" fmla="*/ 16 w 24"/>
                  <a:gd name="T3" fmla="*/ 24 h 24"/>
                  <a:gd name="T4" fmla="*/ 24 w 24"/>
                  <a:gd name="T5" fmla="*/ 16 h 24"/>
                  <a:gd name="T6" fmla="*/ 8 w 24"/>
                  <a:gd name="T7" fmla="*/ 16 h 24"/>
                  <a:gd name="T8" fmla="*/ 24 w 24"/>
                  <a:gd name="T9" fmla="*/ 8 h 24"/>
                  <a:gd name="T10" fmla="*/ 16 w 24"/>
                  <a:gd name="T11" fmla="*/ 0 h 24"/>
                  <a:gd name="T12" fmla="*/ 0 w 2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16" y="24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2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02" name="Freeform 626" descr="25%"/>
              <p:cNvSpPr>
                <a:spLocks noChangeAspect="1"/>
              </p:cNvSpPr>
              <p:nvPr/>
            </p:nvSpPr>
            <p:spPr bwMode="auto">
              <a:xfrm>
                <a:off x="1231" y="2276"/>
                <a:ext cx="21" cy="24"/>
              </a:xfrm>
              <a:custGeom>
                <a:avLst/>
                <a:gdLst>
                  <a:gd name="T0" fmla="*/ 0 w 24"/>
                  <a:gd name="T1" fmla="*/ 24 h 24"/>
                  <a:gd name="T2" fmla="*/ 16 w 24"/>
                  <a:gd name="T3" fmla="*/ 24 h 24"/>
                  <a:gd name="T4" fmla="*/ 24 w 24"/>
                  <a:gd name="T5" fmla="*/ 16 h 24"/>
                  <a:gd name="T6" fmla="*/ 8 w 24"/>
                  <a:gd name="T7" fmla="*/ 16 h 24"/>
                  <a:gd name="T8" fmla="*/ 24 w 24"/>
                  <a:gd name="T9" fmla="*/ 8 h 24"/>
                  <a:gd name="T10" fmla="*/ 16 w 24"/>
                  <a:gd name="T11" fmla="*/ 0 h 24"/>
                  <a:gd name="T12" fmla="*/ 0 w 24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16" y="24"/>
                    </a:lnTo>
                    <a:lnTo>
                      <a:pt x="24" y="16"/>
                    </a:lnTo>
                    <a:lnTo>
                      <a:pt x="8" y="16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2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03" name="Freeform 627" descr="25%"/>
              <p:cNvSpPr>
                <a:spLocks noChangeAspect="1"/>
              </p:cNvSpPr>
              <p:nvPr/>
            </p:nvSpPr>
            <p:spPr bwMode="auto">
              <a:xfrm>
                <a:off x="1103" y="2196"/>
                <a:ext cx="223" cy="215"/>
              </a:xfrm>
              <a:custGeom>
                <a:avLst/>
                <a:gdLst>
                  <a:gd name="T0" fmla="*/ 0 w 223"/>
                  <a:gd name="T1" fmla="*/ 151 h 215"/>
                  <a:gd name="T2" fmla="*/ 16 w 223"/>
                  <a:gd name="T3" fmla="*/ 135 h 215"/>
                  <a:gd name="T4" fmla="*/ 16 w 223"/>
                  <a:gd name="T5" fmla="*/ 112 h 215"/>
                  <a:gd name="T6" fmla="*/ 40 w 223"/>
                  <a:gd name="T7" fmla="*/ 80 h 215"/>
                  <a:gd name="T8" fmla="*/ 48 w 223"/>
                  <a:gd name="T9" fmla="*/ 16 h 215"/>
                  <a:gd name="T10" fmla="*/ 80 w 223"/>
                  <a:gd name="T11" fmla="*/ 0 h 215"/>
                  <a:gd name="T12" fmla="*/ 96 w 223"/>
                  <a:gd name="T13" fmla="*/ 40 h 215"/>
                  <a:gd name="T14" fmla="*/ 144 w 223"/>
                  <a:gd name="T15" fmla="*/ 80 h 215"/>
                  <a:gd name="T16" fmla="*/ 128 w 223"/>
                  <a:gd name="T17" fmla="*/ 104 h 215"/>
                  <a:gd name="T18" fmla="*/ 144 w 223"/>
                  <a:gd name="T19" fmla="*/ 104 h 215"/>
                  <a:gd name="T20" fmla="*/ 160 w 223"/>
                  <a:gd name="T21" fmla="*/ 135 h 215"/>
                  <a:gd name="T22" fmla="*/ 223 w 223"/>
                  <a:gd name="T23" fmla="*/ 143 h 215"/>
                  <a:gd name="T24" fmla="*/ 168 w 223"/>
                  <a:gd name="T25" fmla="*/ 191 h 215"/>
                  <a:gd name="T26" fmla="*/ 128 w 223"/>
                  <a:gd name="T27" fmla="*/ 207 h 215"/>
                  <a:gd name="T28" fmla="*/ 88 w 223"/>
                  <a:gd name="T29" fmla="*/ 215 h 215"/>
                  <a:gd name="T30" fmla="*/ 40 w 223"/>
                  <a:gd name="T31" fmla="*/ 199 h 215"/>
                  <a:gd name="T32" fmla="*/ 24 w 223"/>
                  <a:gd name="T33" fmla="*/ 167 h 215"/>
                  <a:gd name="T34" fmla="*/ 0 w 223"/>
                  <a:gd name="T35" fmla="*/ 15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3" h="215">
                    <a:moveTo>
                      <a:pt x="0" y="151"/>
                    </a:moveTo>
                    <a:lnTo>
                      <a:pt x="16" y="135"/>
                    </a:lnTo>
                    <a:lnTo>
                      <a:pt x="16" y="112"/>
                    </a:lnTo>
                    <a:lnTo>
                      <a:pt x="40" y="80"/>
                    </a:lnTo>
                    <a:lnTo>
                      <a:pt x="48" y="16"/>
                    </a:lnTo>
                    <a:lnTo>
                      <a:pt x="80" y="0"/>
                    </a:lnTo>
                    <a:lnTo>
                      <a:pt x="96" y="40"/>
                    </a:lnTo>
                    <a:lnTo>
                      <a:pt x="144" y="80"/>
                    </a:lnTo>
                    <a:lnTo>
                      <a:pt x="128" y="104"/>
                    </a:lnTo>
                    <a:lnTo>
                      <a:pt x="144" y="104"/>
                    </a:lnTo>
                    <a:lnTo>
                      <a:pt x="160" y="135"/>
                    </a:lnTo>
                    <a:lnTo>
                      <a:pt x="223" y="143"/>
                    </a:lnTo>
                    <a:lnTo>
                      <a:pt x="168" y="191"/>
                    </a:lnTo>
                    <a:lnTo>
                      <a:pt x="128" y="207"/>
                    </a:lnTo>
                    <a:lnTo>
                      <a:pt x="88" y="215"/>
                    </a:lnTo>
                    <a:lnTo>
                      <a:pt x="40" y="199"/>
                    </a:lnTo>
                    <a:lnTo>
                      <a:pt x="24" y="167"/>
                    </a:lnTo>
                    <a:lnTo>
                      <a:pt x="0" y="151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04" name="Freeform 628" descr="25%"/>
              <p:cNvSpPr>
                <a:spLocks noChangeAspect="1"/>
              </p:cNvSpPr>
              <p:nvPr/>
            </p:nvSpPr>
            <p:spPr bwMode="auto">
              <a:xfrm>
                <a:off x="1103" y="2196"/>
                <a:ext cx="223" cy="215"/>
              </a:xfrm>
              <a:custGeom>
                <a:avLst/>
                <a:gdLst>
                  <a:gd name="T0" fmla="*/ 0 w 223"/>
                  <a:gd name="T1" fmla="*/ 151 h 215"/>
                  <a:gd name="T2" fmla="*/ 16 w 223"/>
                  <a:gd name="T3" fmla="*/ 135 h 215"/>
                  <a:gd name="T4" fmla="*/ 16 w 223"/>
                  <a:gd name="T5" fmla="*/ 112 h 215"/>
                  <a:gd name="T6" fmla="*/ 40 w 223"/>
                  <a:gd name="T7" fmla="*/ 80 h 215"/>
                  <a:gd name="T8" fmla="*/ 48 w 223"/>
                  <a:gd name="T9" fmla="*/ 16 h 215"/>
                  <a:gd name="T10" fmla="*/ 80 w 223"/>
                  <a:gd name="T11" fmla="*/ 0 h 215"/>
                  <a:gd name="T12" fmla="*/ 96 w 223"/>
                  <a:gd name="T13" fmla="*/ 40 h 215"/>
                  <a:gd name="T14" fmla="*/ 144 w 223"/>
                  <a:gd name="T15" fmla="*/ 80 h 215"/>
                  <a:gd name="T16" fmla="*/ 128 w 223"/>
                  <a:gd name="T17" fmla="*/ 104 h 215"/>
                  <a:gd name="T18" fmla="*/ 144 w 223"/>
                  <a:gd name="T19" fmla="*/ 104 h 215"/>
                  <a:gd name="T20" fmla="*/ 160 w 223"/>
                  <a:gd name="T21" fmla="*/ 135 h 215"/>
                  <a:gd name="T22" fmla="*/ 223 w 223"/>
                  <a:gd name="T23" fmla="*/ 143 h 215"/>
                  <a:gd name="T24" fmla="*/ 168 w 223"/>
                  <a:gd name="T25" fmla="*/ 191 h 215"/>
                  <a:gd name="T26" fmla="*/ 128 w 223"/>
                  <a:gd name="T27" fmla="*/ 207 h 215"/>
                  <a:gd name="T28" fmla="*/ 88 w 223"/>
                  <a:gd name="T29" fmla="*/ 215 h 215"/>
                  <a:gd name="T30" fmla="*/ 40 w 223"/>
                  <a:gd name="T31" fmla="*/ 199 h 215"/>
                  <a:gd name="T32" fmla="*/ 24 w 223"/>
                  <a:gd name="T33" fmla="*/ 167 h 215"/>
                  <a:gd name="T34" fmla="*/ 0 w 223"/>
                  <a:gd name="T35" fmla="*/ 15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3" h="215">
                    <a:moveTo>
                      <a:pt x="0" y="151"/>
                    </a:moveTo>
                    <a:lnTo>
                      <a:pt x="16" y="135"/>
                    </a:lnTo>
                    <a:lnTo>
                      <a:pt x="16" y="112"/>
                    </a:lnTo>
                    <a:lnTo>
                      <a:pt x="40" y="80"/>
                    </a:lnTo>
                    <a:lnTo>
                      <a:pt x="48" y="16"/>
                    </a:lnTo>
                    <a:lnTo>
                      <a:pt x="80" y="0"/>
                    </a:lnTo>
                    <a:lnTo>
                      <a:pt x="96" y="40"/>
                    </a:lnTo>
                    <a:lnTo>
                      <a:pt x="144" y="80"/>
                    </a:lnTo>
                    <a:lnTo>
                      <a:pt x="128" y="104"/>
                    </a:lnTo>
                    <a:lnTo>
                      <a:pt x="144" y="104"/>
                    </a:lnTo>
                    <a:lnTo>
                      <a:pt x="160" y="135"/>
                    </a:lnTo>
                    <a:lnTo>
                      <a:pt x="223" y="143"/>
                    </a:lnTo>
                    <a:lnTo>
                      <a:pt x="168" y="191"/>
                    </a:lnTo>
                    <a:lnTo>
                      <a:pt x="128" y="207"/>
                    </a:lnTo>
                    <a:lnTo>
                      <a:pt x="88" y="215"/>
                    </a:lnTo>
                    <a:lnTo>
                      <a:pt x="40" y="199"/>
                    </a:lnTo>
                    <a:lnTo>
                      <a:pt x="24" y="167"/>
                    </a:lnTo>
                    <a:lnTo>
                      <a:pt x="0" y="151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05" name="Freeform 629" descr="25%"/>
              <p:cNvSpPr>
                <a:spLocks noChangeAspect="1"/>
              </p:cNvSpPr>
              <p:nvPr/>
            </p:nvSpPr>
            <p:spPr bwMode="auto">
              <a:xfrm>
                <a:off x="1119" y="2395"/>
                <a:ext cx="112" cy="144"/>
              </a:xfrm>
              <a:custGeom>
                <a:avLst/>
                <a:gdLst>
                  <a:gd name="T0" fmla="*/ 0 w 112"/>
                  <a:gd name="T1" fmla="*/ 8 h 144"/>
                  <a:gd name="T2" fmla="*/ 8 w 112"/>
                  <a:gd name="T3" fmla="*/ 40 h 144"/>
                  <a:gd name="T4" fmla="*/ 0 w 112"/>
                  <a:gd name="T5" fmla="*/ 64 h 144"/>
                  <a:gd name="T6" fmla="*/ 8 w 112"/>
                  <a:gd name="T7" fmla="*/ 72 h 144"/>
                  <a:gd name="T8" fmla="*/ 0 w 112"/>
                  <a:gd name="T9" fmla="*/ 80 h 144"/>
                  <a:gd name="T10" fmla="*/ 80 w 112"/>
                  <a:gd name="T11" fmla="*/ 144 h 144"/>
                  <a:gd name="T12" fmla="*/ 104 w 112"/>
                  <a:gd name="T13" fmla="*/ 96 h 144"/>
                  <a:gd name="T14" fmla="*/ 96 w 112"/>
                  <a:gd name="T15" fmla="*/ 80 h 144"/>
                  <a:gd name="T16" fmla="*/ 96 w 112"/>
                  <a:gd name="T17" fmla="*/ 24 h 144"/>
                  <a:gd name="T18" fmla="*/ 112 w 112"/>
                  <a:gd name="T19" fmla="*/ 8 h 144"/>
                  <a:gd name="T20" fmla="*/ 72 w 112"/>
                  <a:gd name="T21" fmla="*/ 16 h 144"/>
                  <a:gd name="T22" fmla="*/ 24 w 112"/>
                  <a:gd name="T23" fmla="*/ 0 h 144"/>
                  <a:gd name="T24" fmla="*/ 0 w 112"/>
                  <a:gd name="T25" fmla="*/ 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44">
                    <a:moveTo>
                      <a:pt x="0" y="8"/>
                    </a:moveTo>
                    <a:lnTo>
                      <a:pt x="8" y="40"/>
                    </a:lnTo>
                    <a:lnTo>
                      <a:pt x="0" y="64"/>
                    </a:lnTo>
                    <a:lnTo>
                      <a:pt x="8" y="72"/>
                    </a:lnTo>
                    <a:lnTo>
                      <a:pt x="0" y="80"/>
                    </a:lnTo>
                    <a:lnTo>
                      <a:pt x="80" y="144"/>
                    </a:lnTo>
                    <a:lnTo>
                      <a:pt x="104" y="96"/>
                    </a:lnTo>
                    <a:lnTo>
                      <a:pt x="96" y="80"/>
                    </a:lnTo>
                    <a:lnTo>
                      <a:pt x="96" y="24"/>
                    </a:lnTo>
                    <a:lnTo>
                      <a:pt x="112" y="8"/>
                    </a:lnTo>
                    <a:lnTo>
                      <a:pt x="72" y="16"/>
                    </a:lnTo>
                    <a:lnTo>
                      <a:pt x="24" y="0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06" name="Freeform 630" descr="25%"/>
              <p:cNvSpPr>
                <a:spLocks noChangeAspect="1"/>
              </p:cNvSpPr>
              <p:nvPr/>
            </p:nvSpPr>
            <p:spPr bwMode="auto">
              <a:xfrm>
                <a:off x="1119" y="2395"/>
                <a:ext cx="112" cy="144"/>
              </a:xfrm>
              <a:custGeom>
                <a:avLst/>
                <a:gdLst>
                  <a:gd name="T0" fmla="*/ 0 w 112"/>
                  <a:gd name="T1" fmla="*/ 8 h 144"/>
                  <a:gd name="T2" fmla="*/ 8 w 112"/>
                  <a:gd name="T3" fmla="*/ 40 h 144"/>
                  <a:gd name="T4" fmla="*/ 0 w 112"/>
                  <a:gd name="T5" fmla="*/ 64 h 144"/>
                  <a:gd name="T6" fmla="*/ 8 w 112"/>
                  <a:gd name="T7" fmla="*/ 72 h 144"/>
                  <a:gd name="T8" fmla="*/ 0 w 112"/>
                  <a:gd name="T9" fmla="*/ 80 h 144"/>
                  <a:gd name="T10" fmla="*/ 80 w 112"/>
                  <a:gd name="T11" fmla="*/ 144 h 144"/>
                  <a:gd name="T12" fmla="*/ 104 w 112"/>
                  <a:gd name="T13" fmla="*/ 96 h 144"/>
                  <a:gd name="T14" fmla="*/ 96 w 112"/>
                  <a:gd name="T15" fmla="*/ 80 h 144"/>
                  <a:gd name="T16" fmla="*/ 96 w 112"/>
                  <a:gd name="T17" fmla="*/ 24 h 144"/>
                  <a:gd name="T18" fmla="*/ 112 w 112"/>
                  <a:gd name="T19" fmla="*/ 8 h 144"/>
                  <a:gd name="T20" fmla="*/ 72 w 112"/>
                  <a:gd name="T21" fmla="*/ 16 h 144"/>
                  <a:gd name="T22" fmla="*/ 24 w 112"/>
                  <a:gd name="T23" fmla="*/ 0 h 144"/>
                  <a:gd name="T24" fmla="*/ 0 w 112"/>
                  <a:gd name="T25" fmla="*/ 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44">
                    <a:moveTo>
                      <a:pt x="0" y="8"/>
                    </a:moveTo>
                    <a:lnTo>
                      <a:pt x="8" y="40"/>
                    </a:lnTo>
                    <a:lnTo>
                      <a:pt x="0" y="64"/>
                    </a:lnTo>
                    <a:lnTo>
                      <a:pt x="8" y="72"/>
                    </a:lnTo>
                    <a:lnTo>
                      <a:pt x="0" y="80"/>
                    </a:lnTo>
                    <a:lnTo>
                      <a:pt x="80" y="144"/>
                    </a:lnTo>
                    <a:lnTo>
                      <a:pt x="104" y="96"/>
                    </a:lnTo>
                    <a:lnTo>
                      <a:pt x="96" y="80"/>
                    </a:lnTo>
                    <a:lnTo>
                      <a:pt x="96" y="24"/>
                    </a:lnTo>
                    <a:lnTo>
                      <a:pt x="112" y="8"/>
                    </a:lnTo>
                    <a:lnTo>
                      <a:pt x="72" y="16"/>
                    </a:lnTo>
                    <a:lnTo>
                      <a:pt x="24" y="0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07" name="Freeform 631" descr="25%"/>
              <p:cNvSpPr>
                <a:spLocks noChangeAspect="1"/>
              </p:cNvSpPr>
              <p:nvPr/>
            </p:nvSpPr>
            <p:spPr bwMode="auto">
              <a:xfrm>
                <a:off x="1247" y="2650"/>
                <a:ext cx="103" cy="208"/>
              </a:xfrm>
              <a:custGeom>
                <a:avLst/>
                <a:gdLst>
                  <a:gd name="T0" fmla="*/ 0 w 103"/>
                  <a:gd name="T1" fmla="*/ 144 h 208"/>
                  <a:gd name="T2" fmla="*/ 8 w 103"/>
                  <a:gd name="T3" fmla="*/ 192 h 208"/>
                  <a:gd name="T4" fmla="*/ 24 w 103"/>
                  <a:gd name="T5" fmla="*/ 208 h 208"/>
                  <a:gd name="T6" fmla="*/ 56 w 103"/>
                  <a:gd name="T7" fmla="*/ 192 h 208"/>
                  <a:gd name="T8" fmla="*/ 95 w 103"/>
                  <a:gd name="T9" fmla="*/ 48 h 208"/>
                  <a:gd name="T10" fmla="*/ 103 w 103"/>
                  <a:gd name="T11" fmla="*/ 48 h 208"/>
                  <a:gd name="T12" fmla="*/ 87 w 103"/>
                  <a:gd name="T13" fmla="*/ 0 h 208"/>
                  <a:gd name="T14" fmla="*/ 64 w 103"/>
                  <a:gd name="T15" fmla="*/ 24 h 208"/>
                  <a:gd name="T16" fmla="*/ 64 w 103"/>
                  <a:gd name="T17" fmla="*/ 32 h 208"/>
                  <a:gd name="T18" fmla="*/ 40 w 103"/>
                  <a:gd name="T19" fmla="*/ 56 h 208"/>
                  <a:gd name="T20" fmla="*/ 16 w 103"/>
                  <a:gd name="T21" fmla="*/ 64 h 208"/>
                  <a:gd name="T22" fmla="*/ 8 w 103"/>
                  <a:gd name="T23" fmla="*/ 80 h 208"/>
                  <a:gd name="T24" fmla="*/ 16 w 103"/>
                  <a:gd name="T25" fmla="*/ 120 h 208"/>
                  <a:gd name="T26" fmla="*/ 0 w 103"/>
                  <a:gd name="T27" fmla="*/ 144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208">
                    <a:moveTo>
                      <a:pt x="0" y="144"/>
                    </a:moveTo>
                    <a:lnTo>
                      <a:pt x="8" y="192"/>
                    </a:lnTo>
                    <a:lnTo>
                      <a:pt x="24" y="208"/>
                    </a:lnTo>
                    <a:lnTo>
                      <a:pt x="56" y="192"/>
                    </a:lnTo>
                    <a:lnTo>
                      <a:pt x="95" y="48"/>
                    </a:lnTo>
                    <a:lnTo>
                      <a:pt x="103" y="48"/>
                    </a:lnTo>
                    <a:lnTo>
                      <a:pt x="87" y="0"/>
                    </a:lnTo>
                    <a:lnTo>
                      <a:pt x="64" y="24"/>
                    </a:lnTo>
                    <a:lnTo>
                      <a:pt x="64" y="32"/>
                    </a:lnTo>
                    <a:lnTo>
                      <a:pt x="40" y="56"/>
                    </a:lnTo>
                    <a:lnTo>
                      <a:pt x="16" y="64"/>
                    </a:lnTo>
                    <a:lnTo>
                      <a:pt x="8" y="80"/>
                    </a:lnTo>
                    <a:lnTo>
                      <a:pt x="16" y="120"/>
                    </a:lnTo>
                    <a:lnTo>
                      <a:pt x="0" y="14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08" name="Freeform 632" descr="25%"/>
              <p:cNvSpPr>
                <a:spLocks noChangeAspect="1"/>
              </p:cNvSpPr>
              <p:nvPr/>
            </p:nvSpPr>
            <p:spPr bwMode="auto">
              <a:xfrm>
                <a:off x="1247" y="2650"/>
                <a:ext cx="103" cy="208"/>
              </a:xfrm>
              <a:custGeom>
                <a:avLst/>
                <a:gdLst>
                  <a:gd name="T0" fmla="*/ 0 w 103"/>
                  <a:gd name="T1" fmla="*/ 144 h 208"/>
                  <a:gd name="T2" fmla="*/ 8 w 103"/>
                  <a:gd name="T3" fmla="*/ 192 h 208"/>
                  <a:gd name="T4" fmla="*/ 24 w 103"/>
                  <a:gd name="T5" fmla="*/ 208 h 208"/>
                  <a:gd name="T6" fmla="*/ 56 w 103"/>
                  <a:gd name="T7" fmla="*/ 192 h 208"/>
                  <a:gd name="T8" fmla="*/ 95 w 103"/>
                  <a:gd name="T9" fmla="*/ 48 h 208"/>
                  <a:gd name="T10" fmla="*/ 103 w 103"/>
                  <a:gd name="T11" fmla="*/ 48 h 208"/>
                  <a:gd name="T12" fmla="*/ 87 w 103"/>
                  <a:gd name="T13" fmla="*/ 0 h 208"/>
                  <a:gd name="T14" fmla="*/ 64 w 103"/>
                  <a:gd name="T15" fmla="*/ 24 h 208"/>
                  <a:gd name="T16" fmla="*/ 64 w 103"/>
                  <a:gd name="T17" fmla="*/ 32 h 208"/>
                  <a:gd name="T18" fmla="*/ 40 w 103"/>
                  <a:gd name="T19" fmla="*/ 56 h 208"/>
                  <a:gd name="T20" fmla="*/ 16 w 103"/>
                  <a:gd name="T21" fmla="*/ 64 h 208"/>
                  <a:gd name="T22" fmla="*/ 8 w 103"/>
                  <a:gd name="T23" fmla="*/ 80 h 208"/>
                  <a:gd name="T24" fmla="*/ 16 w 103"/>
                  <a:gd name="T25" fmla="*/ 120 h 208"/>
                  <a:gd name="T26" fmla="*/ 0 w 103"/>
                  <a:gd name="T27" fmla="*/ 144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208">
                    <a:moveTo>
                      <a:pt x="0" y="144"/>
                    </a:moveTo>
                    <a:lnTo>
                      <a:pt x="8" y="192"/>
                    </a:lnTo>
                    <a:lnTo>
                      <a:pt x="24" y="208"/>
                    </a:lnTo>
                    <a:lnTo>
                      <a:pt x="56" y="192"/>
                    </a:lnTo>
                    <a:lnTo>
                      <a:pt x="95" y="48"/>
                    </a:lnTo>
                    <a:lnTo>
                      <a:pt x="103" y="48"/>
                    </a:lnTo>
                    <a:lnTo>
                      <a:pt x="87" y="0"/>
                    </a:lnTo>
                    <a:lnTo>
                      <a:pt x="64" y="24"/>
                    </a:lnTo>
                    <a:lnTo>
                      <a:pt x="64" y="32"/>
                    </a:lnTo>
                    <a:lnTo>
                      <a:pt x="40" y="56"/>
                    </a:lnTo>
                    <a:lnTo>
                      <a:pt x="16" y="64"/>
                    </a:lnTo>
                    <a:lnTo>
                      <a:pt x="8" y="80"/>
                    </a:lnTo>
                    <a:lnTo>
                      <a:pt x="16" y="120"/>
                    </a:lnTo>
                    <a:lnTo>
                      <a:pt x="0" y="14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09" name="Freeform 633" descr="25%"/>
              <p:cNvSpPr>
                <a:spLocks noChangeAspect="1"/>
              </p:cNvSpPr>
              <p:nvPr/>
            </p:nvSpPr>
            <p:spPr bwMode="auto">
              <a:xfrm>
                <a:off x="1215" y="2284"/>
                <a:ext cx="151" cy="207"/>
              </a:xfrm>
              <a:custGeom>
                <a:avLst/>
                <a:gdLst>
                  <a:gd name="T0" fmla="*/ 0 w 151"/>
                  <a:gd name="T1" fmla="*/ 191 h 207"/>
                  <a:gd name="T2" fmla="*/ 0 w 151"/>
                  <a:gd name="T3" fmla="*/ 135 h 207"/>
                  <a:gd name="T4" fmla="*/ 16 w 151"/>
                  <a:gd name="T5" fmla="*/ 119 h 207"/>
                  <a:gd name="T6" fmla="*/ 56 w 151"/>
                  <a:gd name="T7" fmla="*/ 103 h 207"/>
                  <a:gd name="T8" fmla="*/ 111 w 151"/>
                  <a:gd name="T9" fmla="*/ 55 h 207"/>
                  <a:gd name="T10" fmla="*/ 48 w 151"/>
                  <a:gd name="T11" fmla="*/ 47 h 207"/>
                  <a:gd name="T12" fmla="*/ 32 w 151"/>
                  <a:gd name="T13" fmla="*/ 16 h 207"/>
                  <a:gd name="T14" fmla="*/ 40 w 151"/>
                  <a:gd name="T15" fmla="*/ 8 h 207"/>
                  <a:gd name="T16" fmla="*/ 56 w 151"/>
                  <a:gd name="T17" fmla="*/ 32 h 207"/>
                  <a:gd name="T18" fmla="*/ 143 w 151"/>
                  <a:gd name="T19" fmla="*/ 0 h 207"/>
                  <a:gd name="T20" fmla="*/ 151 w 151"/>
                  <a:gd name="T21" fmla="*/ 32 h 207"/>
                  <a:gd name="T22" fmla="*/ 96 w 151"/>
                  <a:gd name="T23" fmla="*/ 119 h 207"/>
                  <a:gd name="T24" fmla="*/ 8 w 151"/>
                  <a:gd name="T25" fmla="*/ 207 h 207"/>
                  <a:gd name="T26" fmla="*/ 0 w 151"/>
                  <a:gd name="T27" fmla="*/ 19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207">
                    <a:moveTo>
                      <a:pt x="0" y="191"/>
                    </a:moveTo>
                    <a:lnTo>
                      <a:pt x="0" y="135"/>
                    </a:lnTo>
                    <a:lnTo>
                      <a:pt x="16" y="119"/>
                    </a:lnTo>
                    <a:lnTo>
                      <a:pt x="56" y="103"/>
                    </a:lnTo>
                    <a:lnTo>
                      <a:pt x="111" y="55"/>
                    </a:lnTo>
                    <a:lnTo>
                      <a:pt x="48" y="47"/>
                    </a:lnTo>
                    <a:lnTo>
                      <a:pt x="32" y="16"/>
                    </a:lnTo>
                    <a:lnTo>
                      <a:pt x="40" y="8"/>
                    </a:lnTo>
                    <a:lnTo>
                      <a:pt x="56" y="32"/>
                    </a:lnTo>
                    <a:lnTo>
                      <a:pt x="143" y="0"/>
                    </a:lnTo>
                    <a:lnTo>
                      <a:pt x="151" y="32"/>
                    </a:lnTo>
                    <a:lnTo>
                      <a:pt x="96" y="119"/>
                    </a:lnTo>
                    <a:lnTo>
                      <a:pt x="8" y="207"/>
                    </a:lnTo>
                    <a:lnTo>
                      <a:pt x="0" y="191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10" name="Freeform 634" descr="25%"/>
              <p:cNvSpPr>
                <a:spLocks noChangeAspect="1"/>
              </p:cNvSpPr>
              <p:nvPr/>
            </p:nvSpPr>
            <p:spPr bwMode="auto">
              <a:xfrm>
                <a:off x="1215" y="2284"/>
                <a:ext cx="151" cy="207"/>
              </a:xfrm>
              <a:custGeom>
                <a:avLst/>
                <a:gdLst>
                  <a:gd name="T0" fmla="*/ 0 w 151"/>
                  <a:gd name="T1" fmla="*/ 191 h 207"/>
                  <a:gd name="T2" fmla="*/ 0 w 151"/>
                  <a:gd name="T3" fmla="*/ 135 h 207"/>
                  <a:gd name="T4" fmla="*/ 16 w 151"/>
                  <a:gd name="T5" fmla="*/ 119 h 207"/>
                  <a:gd name="T6" fmla="*/ 56 w 151"/>
                  <a:gd name="T7" fmla="*/ 103 h 207"/>
                  <a:gd name="T8" fmla="*/ 111 w 151"/>
                  <a:gd name="T9" fmla="*/ 55 h 207"/>
                  <a:gd name="T10" fmla="*/ 48 w 151"/>
                  <a:gd name="T11" fmla="*/ 47 h 207"/>
                  <a:gd name="T12" fmla="*/ 32 w 151"/>
                  <a:gd name="T13" fmla="*/ 16 h 207"/>
                  <a:gd name="T14" fmla="*/ 40 w 151"/>
                  <a:gd name="T15" fmla="*/ 8 h 207"/>
                  <a:gd name="T16" fmla="*/ 56 w 151"/>
                  <a:gd name="T17" fmla="*/ 32 h 207"/>
                  <a:gd name="T18" fmla="*/ 143 w 151"/>
                  <a:gd name="T19" fmla="*/ 0 h 207"/>
                  <a:gd name="T20" fmla="*/ 151 w 151"/>
                  <a:gd name="T21" fmla="*/ 32 h 207"/>
                  <a:gd name="T22" fmla="*/ 96 w 151"/>
                  <a:gd name="T23" fmla="*/ 119 h 207"/>
                  <a:gd name="T24" fmla="*/ 8 w 151"/>
                  <a:gd name="T25" fmla="*/ 207 h 207"/>
                  <a:gd name="T26" fmla="*/ 0 w 151"/>
                  <a:gd name="T27" fmla="*/ 19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1" h="207">
                    <a:moveTo>
                      <a:pt x="0" y="191"/>
                    </a:moveTo>
                    <a:lnTo>
                      <a:pt x="0" y="135"/>
                    </a:lnTo>
                    <a:lnTo>
                      <a:pt x="16" y="119"/>
                    </a:lnTo>
                    <a:lnTo>
                      <a:pt x="56" y="103"/>
                    </a:lnTo>
                    <a:lnTo>
                      <a:pt x="111" y="55"/>
                    </a:lnTo>
                    <a:lnTo>
                      <a:pt x="48" y="47"/>
                    </a:lnTo>
                    <a:lnTo>
                      <a:pt x="32" y="16"/>
                    </a:lnTo>
                    <a:lnTo>
                      <a:pt x="40" y="8"/>
                    </a:lnTo>
                    <a:lnTo>
                      <a:pt x="56" y="32"/>
                    </a:lnTo>
                    <a:lnTo>
                      <a:pt x="143" y="0"/>
                    </a:lnTo>
                    <a:lnTo>
                      <a:pt x="151" y="32"/>
                    </a:lnTo>
                    <a:lnTo>
                      <a:pt x="96" y="119"/>
                    </a:lnTo>
                    <a:lnTo>
                      <a:pt x="8" y="207"/>
                    </a:lnTo>
                    <a:lnTo>
                      <a:pt x="0" y="191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11" name="Freeform 635" descr="25%"/>
              <p:cNvSpPr>
                <a:spLocks noChangeAspect="1"/>
              </p:cNvSpPr>
              <p:nvPr/>
            </p:nvSpPr>
            <p:spPr bwMode="auto">
              <a:xfrm>
                <a:off x="496" y="1885"/>
                <a:ext cx="295" cy="287"/>
              </a:xfrm>
              <a:custGeom>
                <a:avLst/>
                <a:gdLst>
                  <a:gd name="T0" fmla="*/ 0 w 295"/>
                  <a:gd name="T1" fmla="*/ 159 h 287"/>
                  <a:gd name="T2" fmla="*/ 8 w 295"/>
                  <a:gd name="T3" fmla="*/ 159 h 287"/>
                  <a:gd name="T4" fmla="*/ 56 w 295"/>
                  <a:gd name="T5" fmla="*/ 199 h 287"/>
                  <a:gd name="T6" fmla="*/ 176 w 295"/>
                  <a:gd name="T7" fmla="*/ 271 h 287"/>
                  <a:gd name="T8" fmla="*/ 176 w 295"/>
                  <a:gd name="T9" fmla="*/ 287 h 287"/>
                  <a:gd name="T10" fmla="*/ 184 w 295"/>
                  <a:gd name="T11" fmla="*/ 287 h 287"/>
                  <a:gd name="T12" fmla="*/ 207 w 295"/>
                  <a:gd name="T13" fmla="*/ 279 h 287"/>
                  <a:gd name="T14" fmla="*/ 295 w 295"/>
                  <a:gd name="T15" fmla="*/ 215 h 287"/>
                  <a:gd name="T16" fmla="*/ 263 w 295"/>
                  <a:gd name="T17" fmla="*/ 175 h 287"/>
                  <a:gd name="T18" fmla="*/ 263 w 295"/>
                  <a:gd name="T19" fmla="*/ 112 h 287"/>
                  <a:gd name="T20" fmla="*/ 263 w 295"/>
                  <a:gd name="T21" fmla="*/ 80 h 287"/>
                  <a:gd name="T22" fmla="*/ 239 w 295"/>
                  <a:gd name="T23" fmla="*/ 48 h 287"/>
                  <a:gd name="T24" fmla="*/ 247 w 295"/>
                  <a:gd name="T25" fmla="*/ 48 h 287"/>
                  <a:gd name="T26" fmla="*/ 255 w 295"/>
                  <a:gd name="T27" fmla="*/ 0 h 287"/>
                  <a:gd name="T28" fmla="*/ 152 w 295"/>
                  <a:gd name="T29" fmla="*/ 8 h 287"/>
                  <a:gd name="T30" fmla="*/ 104 w 295"/>
                  <a:gd name="T31" fmla="*/ 32 h 287"/>
                  <a:gd name="T32" fmla="*/ 112 w 295"/>
                  <a:gd name="T33" fmla="*/ 80 h 287"/>
                  <a:gd name="T34" fmla="*/ 88 w 295"/>
                  <a:gd name="T35" fmla="*/ 80 h 287"/>
                  <a:gd name="T36" fmla="*/ 80 w 295"/>
                  <a:gd name="T37" fmla="*/ 88 h 287"/>
                  <a:gd name="T38" fmla="*/ 80 w 295"/>
                  <a:gd name="T39" fmla="*/ 104 h 287"/>
                  <a:gd name="T40" fmla="*/ 8 w 295"/>
                  <a:gd name="T41" fmla="*/ 127 h 287"/>
                  <a:gd name="T42" fmla="*/ 0 w 295"/>
                  <a:gd name="T43" fmla="*/ 159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95" h="287">
                    <a:moveTo>
                      <a:pt x="0" y="159"/>
                    </a:moveTo>
                    <a:lnTo>
                      <a:pt x="8" y="159"/>
                    </a:lnTo>
                    <a:lnTo>
                      <a:pt x="56" y="199"/>
                    </a:lnTo>
                    <a:lnTo>
                      <a:pt x="176" y="271"/>
                    </a:lnTo>
                    <a:lnTo>
                      <a:pt x="176" y="287"/>
                    </a:lnTo>
                    <a:lnTo>
                      <a:pt x="184" y="287"/>
                    </a:lnTo>
                    <a:lnTo>
                      <a:pt x="207" y="279"/>
                    </a:lnTo>
                    <a:lnTo>
                      <a:pt x="295" y="215"/>
                    </a:lnTo>
                    <a:lnTo>
                      <a:pt x="263" y="175"/>
                    </a:lnTo>
                    <a:lnTo>
                      <a:pt x="263" y="112"/>
                    </a:lnTo>
                    <a:lnTo>
                      <a:pt x="263" y="80"/>
                    </a:lnTo>
                    <a:lnTo>
                      <a:pt x="239" y="48"/>
                    </a:lnTo>
                    <a:lnTo>
                      <a:pt x="247" y="48"/>
                    </a:lnTo>
                    <a:lnTo>
                      <a:pt x="255" y="0"/>
                    </a:lnTo>
                    <a:lnTo>
                      <a:pt x="152" y="8"/>
                    </a:lnTo>
                    <a:lnTo>
                      <a:pt x="104" y="32"/>
                    </a:lnTo>
                    <a:lnTo>
                      <a:pt x="112" y="80"/>
                    </a:lnTo>
                    <a:lnTo>
                      <a:pt x="88" y="80"/>
                    </a:lnTo>
                    <a:lnTo>
                      <a:pt x="80" y="88"/>
                    </a:lnTo>
                    <a:lnTo>
                      <a:pt x="80" y="104"/>
                    </a:lnTo>
                    <a:lnTo>
                      <a:pt x="8" y="127"/>
                    </a:lnTo>
                    <a:lnTo>
                      <a:pt x="0" y="159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12" name="Freeform 636" descr="25%"/>
              <p:cNvSpPr>
                <a:spLocks noChangeAspect="1"/>
              </p:cNvSpPr>
              <p:nvPr/>
            </p:nvSpPr>
            <p:spPr bwMode="auto">
              <a:xfrm>
                <a:off x="496" y="1885"/>
                <a:ext cx="295" cy="287"/>
              </a:xfrm>
              <a:custGeom>
                <a:avLst/>
                <a:gdLst>
                  <a:gd name="T0" fmla="*/ 0 w 295"/>
                  <a:gd name="T1" fmla="*/ 159 h 287"/>
                  <a:gd name="T2" fmla="*/ 8 w 295"/>
                  <a:gd name="T3" fmla="*/ 159 h 287"/>
                  <a:gd name="T4" fmla="*/ 56 w 295"/>
                  <a:gd name="T5" fmla="*/ 199 h 287"/>
                  <a:gd name="T6" fmla="*/ 176 w 295"/>
                  <a:gd name="T7" fmla="*/ 271 h 287"/>
                  <a:gd name="T8" fmla="*/ 176 w 295"/>
                  <a:gd name="T9" fmla="*/ 287 h 287"/>
                  <a:gd name="T10" fmla="*/ 184 w 295"/>
                  <a:gd name="T11" fmla="*/ 287 h 287"/>
                  <a:gd name="T12" fmla="*/ 207 w 295"/>
                  <a:gd name="T13" fmla="*/ 279 h 287"/>
                  <a:gd name="T14" fmla="*/ 295 w 295"/>
                  <a:gd name="T15" fmla="*/ 215 h 287"/>
                  <a:gd name="T16" fmla="*/ 263 w 295"/>
                  <a:gd name="T17" fmla="*/ 175 h 287"/>
                  <a:gd name="T18" fmla="*/ 263 w 295"/>
                  <a:gd name="T19" fmla="*/ 112 h 287"/>
                  <a:gd name="T20" fmla="*/ 263 w 295"/>
                  <a:gd name="T21" fmla="*/ 80 h 287"/>
                  <a:gd name="T22" fmla="*/ 239 w 295"/>
                  <a:gd name="T23" fmla="*/ 48 h 287"/>
                  <a:gd name="T24" fmla="*/ 247 w 295"/>
                  <a:gd name="T25" fmla="*/ 48 h 287"/>
                  <a:gd name="T26" fmla="*/ 255 w 295"/>
                  <a:gd name="T27" fmla="*/ 0 h 287"/>
                  <a:gd name="T28" fmla="*/ 152 w 295"/>
                  <a:gd name="T29" fmla="*/ 8 h 287"/>
                  <a:gd name="T30" fmla="*/ 104 w 295"/>
                  <a:gd name="T31" fmla="*/ 32 h 287"/>
                  <a:gd name="T32" fmla="*/ 112 w 295"/>
                  <a:gd name="T33" fmla="*/ 80 h 287"/>
                  <a:gd name="T34" fmla="*/ 88 w 295"/>
                  <a:gd name="T35" fmla="*/ 80 h 287"/>
                  <a:gd name="T36" fmla="*/ 80 w 295"/>
                  <a:gd name="T37" fmla="*/ 88 h 287"/>
                  <a:gd name="T38" fmla="*/ 80 w 295"/>
                  <a:gd name="T39" fmla="*/ 104 h 287"/>
                  <a:gd name="T40" fmla="*/ 8 w 295"/>
                  <a:gd name="T41" fmla="*/ 127 h 287"/>
                  <a:gd name="T42" fmla="*/ 0 w 295"/>
                  <a:gd name="T43" fmla="*/ 159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95" h="287">
                    <a:moveTo>
                      <a:pt x="0" y="159"/>
                    </a:moveTo>
                    <a:lnTo>
                      <a:pt x="8" y="159"/>
                    </a:lnTo>
                    <a:lnTo>
                      <a:pt x="56" y="199"/>
                    </a:lnTo>
                    <a:lnTo>
                      <a:pt x="176" y="271"/>
                    </a:lnTo>
                    <a:lnTo>
                      <a:pt x="176" y="287"/>
                    </a:lnTo>
                    <a:lnTo>
                      <a:pt x="184" y="287"/>
                    </a:lnTo>
                    <a:lnTo>
                      <a:pt x="207" y="279"/>
                    </a:lnTo>
                    <a:lnTo>
                      <a:pt x="295" y="215"/>
                    </a:lnTo>
                    <a:lnTo>
                      <a:pt x="263" y="175"/>
                    </a:lnTo>
                    <a:lnTo>
                      <a:pt x="263" y="112"/>
                    </a:lnTo>
                    <a:lnTo>
                      <a:pt x="263" y="80"/>
                    </a:lnTo>
                    <a:lnTo>
                      <a:pt x="239" y="48"/>
                    </a:lnTo>
                    <a:lnTo>
                      <a:pt x="247" y="48"/>
                    </a:lnTo>
                    <a:lnTo>
                      <a:pt x="255" y="0"/>
                    </a:lnTo>
                    <a:lnTo>
                      <a:pt x="152" y="8"/>
                    </a:lnTo>
                    <a:lnTo>
                      <a:pt x="104" y="32"/>
                    </a:lnTo>
                    <a:lnTo>
                      <a:pt x="112" y="80"/>
                    </a:lnTo>
                    <a:lnTo>
                      <a:pt x="88" y="80"/>
                    </a:lnTo>
                    <a:lnTo>
                      <a:pt x="80" y="88"/>
                    </a:lnTo>
                    <a:lnTo>
                      <a:pt x="80" y="104"/>
                    </a:lnTo>
                    <a:lnTo>
                      <a:pt x="8" y="127"/>
                    </a:lnTo>
                    <a:lnTo>
                      <a:pt x="0" y="159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13" name="Freeform 637" descr="25%"/>
              <p:cNvSpPr>
                <a:spLocks noChangeAspect="1"/>
              </p:cNvSpPr>
              <p:nvPr/>
            </p:nvSpPr>
            <p:spPr bwMode="auto">
              <a:xfrm>
                <a:off x="791" y="2555"/>
                <a:ext cx="184" cy="183"/>
              </a:xfrm>
              <a:custGeom>
                <a:avLst/>
                <a:gdLst>
                  <a:gd name="T0" fmla="*/ 0 w 184"/>
                  <a:gd name="T1" fmla="*/ 175 h 183"/>
                  <a:gd name="T2" fmla="*/ 24 w 184"/>
                  <a:gd name="T3" fmla="*/ 167 h 183"/>
                  <a:gd name="T4" fmla="*/ 144 w 184"/>
                  <a:gd name="T5" fmla="*/ 183 h 183"/>
                  <a:gd name="T6" fmla="*/ 168 w 184"/>
                  <a:gd name="T7" fmla="*/ 175 h 183"/>
                  <a:gd name="T8" fmla="*/ 152 w 184"/>
                  <a:gd name="T9" fmla="*/ 159 h 183"/>
                  <a:gd name="T10" fmla="*/ 152 w 184"/>
                  <a:gd name="T11" fmla="*/ 103 h 183"/>
                  <a:gd name="T12" fmla="*/ 184 w 184"/>
                  <a:gd name="T13" fmla="*/ 103 h 183"/>
                  <a:gd name="T14" fmla="*/ 176 w 184"/>
                  <a:gd name="T15" fmla="*/ 72 h 183"/>
                  <a:gd name="T16" fmla="*/ 152 w 184"/>
                  <a:gd name="T17" fmla="*/ 79 h 183"/>
                  <a:gd name="T18" fmla="*/ 152 w 184"/>
                  <a:gd name="T19" fmla="*/ 24 h 183"/>
                  <a:gd name="T20" fmla="*/ 136 w 184"/>
                  <a:gd name="T21" fmla="*/ 8 h 183"/>
                  <a:gd name="T22" fmla="*/ 120 w 184"/>
                  <a:gd name="T23" fmla="*/ 16 h 183"/>
                  <a:gd name="T24" fmla="*/ 112 w 184"/>
                  <a:gd name="T25" fmla="*/ 32 h 183"/>
                  <a:gd name="T26" fmla="*/ 96 w 184"/>
                  <a:gd name="T27" fmla="*/ 32 h 183"/>
                  <a:gd name="T28" fmla="*/ 64 w 184"/>
                  <a:gd name="T29" fmla="*/ 0 h 183"/>
                  <a:gd name="T30" fmla="*/ 8 w 184"/>
                  <a:gd name="T31" fmla="*/ 8 h 183"/>
                  <a:gd name="T32" fmla="*/ 32 w 184"/>
                  <a:gd name="T33" fmla="*/ 72 h 183"/>
                  <a:gd name="T34" fmla="*/ 0 w 184"/>
                  <a:gd name="T35" fmla="*/ 175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3">
                    <a:moveTo>
                      <a:pt x="0" y="175"/>
                    </a:moveTo>
                    <a:lnTo>
                      <a:pt x="24" y="167"/>
                    </a:lnTo>
                    <a:lnTo>
                      <a:pt x="144" y="183"/>
                    </a:lnTo>
                    <a:lnTo>
                      <a:pt x="168" y="175"/>
                    </a:lnTo>
                    <a:lnTo>
                      <a:pt x="152" y="159"/>
                    </a:lnTo>
                    <a:lnTo>
                      <a:pt x="152" y="103"/>
                    </a:lnTo>
                    <a:lnTo>
                      <a:pt x="184" y="103"/>
                    </a:lnTo>
                    <a:lnTo>
                      <a:pt x="176" y="72"/>
                    </a:lnTo>
                    <a:lnTo>
                      <a:pt x="152" y="79"/>
                    </a:lnTo>
                    <a:lnTo>
                      <a:pt x="152" y="24"/>
                    </a:lnTo>
                    <a:lnTo>
                      <a:pt x="136" y="8"/>
                    </a:lnTo>
                    <a:lnTo>
                      <a:pt x="120" y="16"/>
                    </a:lnTo>
                    <a:lnTo>
                      <a:pt x="112" y="32"/>
                    </a:lnTo>
                    <a:lnTo>
                      <a:pt x="96" y="32"/>
                    </a:lnTo>
                    <a:lnTo>
                      <a:pt x="64" y="0"/>
                    </a:lnTo>
                    <a:lnTo>
                      <a:pt x="8" y="8"/>
                    </a:lnTo>
                    <a:lnTo>
                      <a:pt x="32" y="72"/>
                    </a:lnTo>
                    <a:lnTo>
                      <a:pt x="0" y="175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14" name="Freeform 638" descr="25%"/>
              <p:cNvSpPr>
                <a:spLocks noChangeAspect="1"/>
              </p:cNvSpPr>
              <p:nvPr/>
            </p:nvSpPr>
            <p:spPr bwMode="auto">
              <a:xfrm>
                <a:off x="791" y="2555"/>
                <a:ext cx="184" cy="183"/>
              </a:xfrm>
              <a:custGeom>
                <a:avLst/>
                <a:gdLst>
                  <a:gd name="T0" fmla="*/ 0 w 184"/>
                  <a:gd name="T1" fmla="*/ 175 h 183"/>
                  <a:gd name="T2" fmla="*/ 24 w 184"/>
                  <a:gd name="T3" fmla="*/ 167 h 183"/>
                  <a:gd name="T4" fmla="*/ 144 w 184"/>
                  <a:gd name="T5" fmla="*/ 183 h 183"/>
                  <a:gd name="T6" fmla="*/ 168 w 184"/>
                  <a:gd name="T7" fmla="*/ 175 h 183"/>
                  <a:gd name="T8" fmla="*/ 152 w 184"/>
                  <a:gd name="T9" fmla="*/ 159 h 183"/>
                  <a:gd name="T10" fmla="*/ 152 w 184"/>
                  <a:gd name="T11" fmla="*/ 103 h 183"/>
                  <a:gd name="T12" fmla="*/ 184 w 184"/>
                  <a:gd name="T13" fmla="*/ 103 h 183"/>
                  <a:gd name="T14" fmla="*/ 176 w 184"/>
                  <a:gd name="T15" fmla="*/ 72 h 183"/>
                  <a:gd name="T16" fmla="*/ 152 w 184"/>
                  <a:gd name="T17" fmla="*/ 79 h 183"/>
                  <a:gd name="T18" fmla="*/ 152 w 184"/>
                  <a:gd name="T19" fmla="*/ 24 h 183"/>
                  <a:gd name="T20" fmla="*/ 136 w 184"/>
                  <a:gd name="T21" fmla="*/ 8 h 183"/>
                  <a:gd name="T22" fmla="*/ 120 w 184"/>
                  <a:gd name="T23" fmla="*/ 16 h 183"/>
                  <a:gd name="T24" fmla="*/ 112 w 184"/>
                  <a:gd name="T25" fmla="*/ 32 h 183"/>
                  <a:gd name="T26" fmla="*/ 96 w 184"/>
                  <a:gd name="T27" fmla="*/ 32 h 183"/>
                  <a:gd name="T28" fmla="*/ 64 w 184"/>
                  <a:gd name="T29" fmla="*/ 0 h 183"/>
                  <a:gd name="T30" fmla="*/ 8 w 184"/>
                  <a:gd name="T31" fmla="*/ 8 h 183"/>
                  <a:gd name="T32" fmla="*/ 32 w 184"/>
                  <a:gd name="T33" fmla="*/ 72 h 183"/>
                  <a:gd name="T34" fmla="*/ 0 w 184"/>
                  <a:gd name="T35" fmla="*/ 175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4" h="183">
                    <a:moveTo>
                      <a:pt x="0" y="175"/>
                    </a:moveTo>
                    <a:lnTo>
                      <a:pt x="24" y="167"/>
                    </a:lnTo>
                    <a:lnTo>
                      <a:pt x="144" y="183"/>
                    </a:lnTo>
                    <a:lnTo>
                      <a:pt x="168" y="175"/>
                    </a:lnTo>
                    <a:lnTo>
                      <a:pt x="152" y="159"/>
                    </a:lnTo>
                    <a:lnTo>
                      <a:pt x="152" y="103"/>
                    </a:lnTo>
                    <a:lnTo>
                      <a:pt x="184" y="103"/>
                    </a:lnTo>
                    <a:lnTo>
                      <a:pt x="176" y="72"/>
                    </a:lnTo>
                    <a:lnTo>
                      <a:pt x="152" y="79"/>
                    </a:lnTo>
                    <a:lnTo>
                      <a:pt x="152" y="24"/>
                    </a:lnTo>
                    <a:lnTo>
                      <a:pt x="136" y="8"/>
                    </a:lnTo>
                    <a:lnTo>
                      <a:pt x="120" y="16"/>
                    </a:lnTo>
                    <a:lnTo>
                      <a:pt x="112" y="32"/>
                    </a:lnTo>
                    <a:lnTo>
                      <a:pt x="96" y="32"/>
                    </a:lnTo>
                    <a:lnTo>
                      <a:pt x="64" y="0"/>
                    </a:lnTo>
                    <a:lnTo>
                      <a:pt x="8" y="8"/>
                    </a:lnTo>
                    <a:lnTo>
                      <a:pt x="32" y="72"/>
                    </a:lnTo>
                    <a:lnTo>
                      <a:pt x="0" y="175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15" name="Freeform 639" descr="25%"/>
              <p:cNvSpPr>
                <a:spLocks noChangeAspect="1"/>
              </p:cNvSpPr>
              <p:nvPr/>
            </p:nvSpPr>
            <p:spPr bwMode="auto">
              <a:xfrm>
                <a:off x="799" y="2539"/>
                <a:ext cx="29" cy="16"/>
              </a:xfrm>
              <a:custGeom>
                <a:avLst/>
                <a:gdLst>
                  <a:gd name="T0" fmla="*/ 0 w 16"/>
                  <a:gd name="T1" fmla="*/ 8 h 16"/>
                  <a:gd name="T2" fmla="*/ 0 w 16"/>
                  <a:gd name="T3" fmla="*/ 16 h 16"/>
                  <a:gd name="T4" fmla="*/ 16 w 16"/>
                  <a:gd name="T5" fmla="*/ 0 h 16"/>
                  <a:gd name="T6" fmla="*/ 0 w 16"/>
                  <a:gd name="T7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16" name="Freeform 640" descr="25%"/>
              <p:cNvSpPr>
                <a:spLocks noChangeAspect="1"/>
              </p:cNvSpPr>
              <p:nvPr/>
            </p:nvSpPr>
            <p:spPr bwMode="auto">
              <a:xfrm>
                <a:off x="799" y="2539"/>
                <a:ext cx="29" cy="16"/>
              </a:xfrm>
              <a:custGeom>
                <a:avLst/>
                <a:gdLst>
                  <a:gd name="T0" fmla="*/ 0 w 16"/>
                  <a:gd name="T1" fmla="*/ 8 h 16"/>
                  <a:gd name="T2" fmla="*/ 0 w 16"/>
                  <a:gd name="T3" fmla="*/ 16 h 16"/>
                  <a:gd name="T4" fmla="*/ 16 w 16"/>
                  <a:gd name="T5" fmla="*/ 0 h 16"/>
                  <a:gd name="T6" fmla="*/ 0 w 16"/>
                  <a:gd name="T7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17" name="Freeform 641" descr="25%"/>
              <p:cNvSpPr>
                <a:spLocks noChangeAspect="1"/>
              </p:cNvSpPr>
              <p:nvPr/>
            </p:nvSpPr>
            <p:spPr bwMode="auto">
              <a:xfrm>
                <a:off x="911" y="2730"/>
                <a:ext cx="136" cy="144"/>
              </a:xfrm>
              <a:custGeom>
                <a:avLst/>
                <a:gdLst>
                  <a:gd name="T0" fmla="*/ 0 w 136"/>
                  <a:gd name="T1" fmla="*/ 112 h 144"/>
                  <a:gd name="T2" fmla="*/ 0 w 136"/>
                  <a:gd name="T3" fmla="*/ 64 h 144"/>
                  <a:gd name="T4" fmla="*/ 16 w 136"/>
                  <a:gd name="T5" fmla="*/ 64 h 144"/>
                  <a:gd name="T6" fmla="*/ 16 w 136"/>
                  <a:gd name="T7" fmla="*/ 8 h 144"/>
                  <a:gd name="T8" fmla="*/ 40 w 136"/>
                  <a:gd name="T9" fmla="*/ 8 h 144"/>
                  <a:gd name="T10" fmla="*/ 48 w 136"/>
                  <a:gd name="T11" fmla="*/ 16 h 144"/>
                  <a:gd name="T12" fmla="*/ 72 w 136"/>
                  <a:gd name="T13" fmla="*/ 0 h 144"/>
                  <a:gd name="T14" fmla="*/ 120 w 136"/>
                  <a:gd name="T15" fmla="*/ 56 h 144"/>
                  <a:gd name="T16" fmla="*/ 136 w 136"/>
                  <a:gd name="T17" fmla="*/ 72 h 144"/>
                  <a:gd name="T18" fmla="*/ 80 w 136"/>
                  <a:gd name="T19" fmla="*/ 120 h 144"/>
                  <a:gd name="T20" fmla="*/ 48 w 136"/>
                  <a:gd name="T21" fmla="*/ 120 h 144"/>
                  <a:gd name="T22" fmla="*/ 32 w 136"/>
                  <a:gd name="T23" fmla="*/ 144 h 144"/>
                  <a:gd name="T24" fmla="*/ 16 w 136"/>
                  <a:gd name="T25" fmla="*/ 144 h 144"/>
                  <a:gd name="T26" fmla="*/ 16 w 136"/>
                  <a:gd name="T27" fmla="*/ 128 h 144"/>
                  <a:gd name="T28" fmla="*/ 0 w 136"/>
                  <a:gd name="T29" fmla="*/ 11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6" h="144">
                    <a:moveTo>
                      <a:pt x="0" y="112"/>
                    </a:moveTo>
                    <a:lnTo>
                      <a:pt x="0" y="64"/>
                    </a:lnTo>
                    <a:lnTo>
                      <a:pt x="16" y="64"/>
                    </a:lnTo>
                    <a:lnTo>
                      <a:pt x="16" y="8"/>
                    </a:lnTo>
                    <a:lnTo>
                      <a:pt x="40" y="8"/>
                    </a:lnTo>
                    <a:lnTo>
                      <a:pt x="48" y="16"/>
                    </a:lnTo>
                    <a:lnTo>
                      <a:pt x="72" y="0"/>
                    </a:lnTo>
                    <a:lnTo>
                      <a:pt x="120" y="56"/>
                    </a:lnTo>
                    <a:lnTo>
                      <a:pt x="136" y="72"/>
                    </a:lnTo>
                    <a:lnTo>
                      <a:pt x="80" y="120"/>
                    </a:lnTo>
                    <a:lnTo>
                      <a:pt x="48" y="120"/>
                    </a:lnTo>
                    <a:lnTo>
                      <a:pt x="32" y="144"/>
                    </a:lnTo>
                    <a:lnTo>
                      <a:pt x="16" y="144"/>
                    </a:lnTo>
                    <a:lnTo>
                      <a:pt x="16" y="128"/>
                    </a:lnTo>
                    <a:lnTo>
                      <a:pt x="0" y="11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18" name="Freeform 642" descr="25%"/>
              <p:cNvSpPr>
                <a:spLocks noChangeAspect="1"/>
              </p:cNvSpPr>
              <p:nvPr/>
            </p:nvSpPr>
            <p:spPr bwMode="auto">
              <a:xfrm>
                <a:off x="911" y="2730"/>
                <a:ext cx="136" cy="144"/>
              </a:xfrm>
              <a:custGeom>
                <a:avLst/>
                <a:gdLst>
                  <a:gd name="T0" fmla="*/ 0 w 136"/>
                  <a:gd name="T1" fmla="*/ 112 h 144"/>
                  <a:gd name="T2" fmla="*/ 0 w 136"/>
                  <a:gd name="T3" fmla="*/ 64 h 144"/>
                  <a:gd name="T4" fmla="*/ 16 w 136"/>
                  <a:gd name="T5" fmla="*/ 64 h 144"/>
                  <a:gd name="T6" fmla="*/ 16 w 136"/>
                  <a:gd name="T7" fmla="*/ 8 h 144"/>
                  <a:gd name="T8" fmla="*/ 40 w 136"/>
                  <a:gd name="T9" fmla="*/ 8 h 144"/>
                  <a:gd name="T10" fmla="*/ 48 w 136"/>
                  <a:gd name="T11" fmla="*/ 16 h 144"/>
                  <a:gd name="T12" fmla="*/ 72 w 136"/>
                  <a:gd name="T13" fmla="*/ 0 h 144"/>
                  <a:gd name="T14" fmla="*/ 120 w 136"/>
                  <a:gd name="T15" fmla="*/ 56 h 144"/>
                  <a:gd name="T16" fmla="*/ 136 w 136"/>
                  <a:gd name="T17" fmla="*/ 72 h 144"/>
                  <a:gd name="T18" fmla="*/ 80 w 136"/>
                  <a:gd name="T19" fmla="*/ 120 h 144"/>
                  <a:gd name="T20" fmla="*/ 48 w 136"/>
                  <a:gd name="T21" fmla="*/ 120 h 144"/>
                  <a:gd name="T22" fmla="*/ 32 w 136"/>
                  <a:gd name="T23" fmla="*/ 144 h 144"/>
                  <a:gd name="T24" fmla="*/ 16 w 136"/>
                  <a:gd name="T25" fmla="*/ 144 h 144"/>
                  <a:gd name="T26" fmla="*/ 16 w 136"/>
                  <a:gd name="T27" fmla="*/ 128 h 144"/>
                  <a:gd name="T28" fmla="*/ 0 w 136"/>
                  <a:gd name="T29" fmla="*/ 11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6" h="144">
                    <a:moveTo>
                      <a:pt x="0" y="112"/>
                    </a:moveTo>
                    <a:lnTo>
                      <a:pt x="0" y="64"/>
                    </a:lnTo>
                    <a:lnTo>
                      <a:pt x="16" y="64"/>
                    </a:lnTo>
                    <a:lnTo>
                      <a:pt x="16" y="8"/>
                    </a:lnTo>
                    <a:lnTo>
                      <a:pt x="40" y="8"/>
                    </a:lnTo>
                    <a:lnTo>
                      <a:pt x="48" y="16"/>
                    </a:lnTo>
                    <a:lnTo>
                      <a:pt x="72" y="0"/>
                    </a:lnTo>
                    <a:lnTo>
                      <a:pt x="120" y="56"/>
                    </a:lnTo>
                    <a:lnTo>
                      <a:pt x="136" y="72"/>
                    </a:lnTo>
                    <a:lnTo>
                      <a:pt x="80" y="120"/>
                    </a:lnTo>
                    <a:lnTo>
                      <a:pt x="48" y="120"/>
                    </a:lnTo>
                    <a:lnTo>
                      <a:pt x="32" y="144"/>
                    </a:lnTo>
                    <a:lnTo>
                      <a:pt x="16" y="144"/>
                    </a:lnTo>
                    <a:lnTo>
                      <a:pt x="16" y="128"/>
                    </a:lnTo>
                    <a:lnTo>
                      <a:pt x="0" y="11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19" name="Freeform 643" descr="25%"/>
              <p:cNvSpPr>
                <a:spLocks noChangeAspect="1"/>
              </p:cNvSpPr>
              <p:nvPr/>
            </p:nvSpPr>
            <p:spPr bwMode="auto">
              <a:xfrm>
                <a:off x="1047" y="2499"/>
                <a:ext cx="29" cy="32"/>
              </a:xfrm>
              <a:custGeom>
                <a:avLst/>
                <a:gdLst>
                  <a:gd name="T0" fmla="*/ 0 w 24"/>
                  <a:gd name="T1" fmla="*/ 0 h 32"/>
                  <a:gd name="T2" fmla="*/ 0 w 24"/>
                  <a:gd name="T3" fmla="*/ 16 h 32"/>
                  <a:gd name="T4" fmla="*/ 8 w 24"/>
                  <a:gd name="T5" fmla="*/ 32 h 32"/>
                  <a:gd name="T6" fmla="*/ 24 w 24"/>
                  <a:gd name="T7" fmla="*/ 8 h 32"/>
                  <a:gd name="T8" fmla="*/ 24 w 24"/>
                  <a:gd name="T9" fmla="*/ 0 h 32"/>
                  <a:gd name="T10" fmla="*/ 0 w 24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2">
                    <a:moveTo>
                      <a:pt x="0" y="0"/>
                    </a:moveTo>
                    <a:lnTo>
                      <a:pt x="0" y="16"/>
                    </a:lnTo>
                    <a:lnTo>
                      <a:pt x="8" y="32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20" name="Freeform 644" descr="25%"/>
              <p:cNvSpPr>
                <a:spLocks noChangeAspect="1"/>
              </p:cNvSpPr>
              <p:nvPr/>
            </p:nvSpPr>
            <p:spPr bwMode="auto">
              <a:xfrm>
                <a:off x="1047" y="2499"/>
                <a:ext cx="29" cy="32"/>
              </a:xfrm>
              <a:custGeom>
                <a:avLst/>
                <a:gdLst>
                  <a:gd name="T0" fmla="*/ 0 w 24"/>
                  <a:gd name="T1" fmla="*/ 0 h 32"/>
                  <a:gd name="T2" fmla="*/ 0 w 24"/>
                  <a:gd name="T3" fmla="*/ 16 h 32"/>
                  <a:gd name="T4" fmla="*/ 8 w 24"/>
                  <a:gd name="T5" fmla="*/ 32 h 32"/>
                  <a:gd name="T6" fmla="*/ 24 w 24"/>
                  <a:gd name="T7" fmla="*/ 8 h 32"/>
                  <a:gd name="T8" fmla="*/ 24 w 24"/>
                  <a:gd name="T9" fmla="*/ 0 h 32"/>
                  <a:gd name="T10" fmla="*/ 0 w 24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2">
                    <a:moveTo>
                      <a:pt x="0" y="0"/>
                    </a:moveTo>
                    <a:lnTo>
                      <a:pt x="0" y="16"/>
                    </a:lnTo>
                    <a:lnTo>
                      <a:pt x="8" y="32"/>
                    </a:lnTo>
                    <a:lnTo>
                      <a:pt x="24" y="8"/>
                    </a:lnTo>
                    <a:lnTo>
                      <a:pt x="24" y="0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21" name="Freeform 645" descr="25%"/>
              <p:cNvSpPr>
                <a:spLocks noChangeAspect="1"/>
              </p:cNvSpPr>
              <p:nvPr/>
            </p:nvSpPr>
            <p:spPr bwMode="auto">
              <a:xfrm>
                <a:off x="751" y="2276"/>
                <a:ext cx="104" cy="167"/>
              </a:xfrm>
              <a:custGeom>
                <a:avLst/>
                <a:gdLst>
                  <a:gd name="T0" fmla="*/ 0 w 104"/>
                  <a:gd name="T1" fmla="*/ 111 h 167"/>
                  <a:gd name="T2" fmla="*/ 8 w 104"/>
                  <a:gd name="T3" fmla="*/ 87 h 167"/>
                  <a:gd name="T4" fmla="*/ 40 w 104"/>
                  <a:gd name="T5" fmla="*/ 87 h 167"/>
                  <a:gd name="T6" fmla="*/ 64 w 104"/>
                  <a:gd name="T7" fmla="*/ 24 h 167"/>
                  <a:gd name="T8" fmla="*/ 80 w 104"/>
                  <a:gd name="T9" fmla="*/ 16 h 167"/>
                  <a:gd name="T10" fmla="*/ 72 w 104"/>
                  <a:gd name="T11" fmla="*/ 0 h 167"/>
                  <a:gd name="T12" fmla="*/ 80 w 104"/>
                  <a:gd name="T13" fmla="*/ 0 h 167"/>
                  <a:gd name="T14" fmla="*/ 88 w 104"/>
                  <a:gd name="T15" fmla="*/ 40 h 167"/>
                  <a:gd name="T16" fmla="*/ 72 w 104"/>
                  <a:gd name="T17" fmla="*/ 47 h 167"/>
                  <a:gd name="T18" fmla="*/ 96 w 104"/>
                  <a:gd name="T19" fmla="*/ 79 h 167"/>
                  <a:gd name="T20" fmla="*/ 80 w 104"/>
                  <a:gd name="T21" fmla="*/ 111 h 167"/>
                  <a:gd name="T22" fmla="*/ 104 w 104"/>
                  <a:gd name="T23" fmla="*/ 143 h 167"/>
                  <a:gd name="T24" fmla="*/ 104 w 104"/>
                  <a:gd name="T25" fmla="*/ 167 h 167"/>
                  <a:gd name="T26" fmla="*/ 64 w 104"/>
                  <a:gd name="T27" fmla="*/ 159 h 167"/>
                  <a:gd name="T28" fmla="*/ 40 w 104"/>
                  <a:gd name="T29" fmla="*/ 159 h 167"/>
                  <a:gd name="T30" fmla="*/ 16 w 104"/>
                  <a:gd name="T31" fmla="*/ 159 h 167"/>
                  <a:gd name="T32" fmla="*/ 16 w 104"/>
                  <a:gd name="T33" fmla="*/ 127 h 167"/>
                  <a:gd name="T34" fmla="*/ 0 w 104"/>
                  <a:gd name="T35" fmla="*/ 111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4" h="167">
                    <a:moveTo>
                      <a:pt x="0" y="111"/>
                    </a:moveTo>
                    <a:lnTo>
                      <a:pt x="8" y="87"/>
                    </a:lnTo>
                    <a:lnTo>
                      <a:pt x="40" y="87"/>
                    </a:lnTo>
                    <a:lnTo>
                      <a:pt x="64" y="24"/>
                    </a:lnTo>
                    <a:lnTo>
                      <a:pt x="80" y="16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88" y="40"/>
                    </a:lnTo>
                    <a:lnTo>
                      <a:pt x="72" y="47"/>
                    </a:lnTo>
                    <a:lnTo>
                      <a:pt x="96" y="79"/>
                    </a:lnTo>
                    <a:lnTo>
                      <a:pt x="80" y="111"/>
                    </a:lnTo>
                    <a:lnTo>
                      <a:pt x="104" y="143"/>
                    </a:lnTo>
                    <a:lnTo>
                      <a:pt x="104" y="167"/>
                    </a:lnTo>
                    <a:lnTo>
                      <a:pt x="64" y="159"/>
                    </a:lnTo>
                    <a:lnTo>
                      <a:pt x="40" y="159"/>
                    </a:lnTo>
                    <a:lnTo>
                      <a:pt x="16" y="159"/>
                    </a:lnTo>
                    <a:lnTo>
                      <a:pt x="16" y="127"/>
                    </a:lnTo>
                    <a:lnTo>
                      <a:pt x="0" y="111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22" name="Freeform 646" descr="25%"/>
              <p:cNvSpPr>
                <a:spLocks noChangeAspect="1"/>
              </p:cNvSpPr>
              <p:nvPr/>
            </p:nvSpPr>
            <p:spPr bwMode="auto">
              <a:xfrm>
                <a:off x="751" y="2276"/>
                <a:ext cx="104" cy="167"/>
              </a:xfrm>
              <a:custGeom>
                <a:avLst/>
                <a:gdLst>
                  <a:gd name="T0" fmla="*/ 0 w 104"/>
                  <a:gd name="T1" fmla="*/ 111 h 167"/>
                  <a:gd name="T2" fmla="*/ 8 w 104"/>
                  <a:gd name="T3" fmla="*/ 87 h 167"/>
                  <a:gd name="T4" fmla="*/ 40 w 104"/>
                  <a:gd name="T5" fmla="*/ 87 h 167"/>
                  <a:gd name="T6" fmla="*/ 64 w 104"/>
                  <a:gd name="T7" fmla="*/ 24 h 167"/>
                  <a:gd name="T8" fmla="*/ 80 w 104"/>
                  <a:gd name="T9" fmla="*/ 16 h 167"/>
                  <a:gd name="T10" fmla="*/ 72 w 104"/>
                  <a:gd name="T11" fmla="*/ 0 h 167"/>
                  <a:gd name="T12" fmla="*/ 80 w 104"/>
                  <a:gd name="T13" fmla="*/ 0 h 167"/>
                  <a:gd name="T14" fmla="*/ 88 w 104"/>
                  <a:gd name="T15" fmla="*/ 40 h 167"/>
                  <a:gd name="T16" fmla="*/ 72 w 104"/>
                  <a:gd name="T17" fmla="*/ 47 h 167"/>
                  <a:gd name="T18" fmla="*/ 96 w 104"/>
                  <a:gd name="T19" fmla="*/ 79 h 167"/>
                  <a:gd name="T20" fmla="*/ 80 w 104"/>
                  <a:gd name="T21" fmla="*/ 111 h 167"/>
                  <a:gd name="T22" fmla="*/ 104 w 104"/>
                  <a:gd name="T23" fmla="*/ 143 h 167"/>
                  <a:gd name="T24" fmla="*/ 104 w 104"/>
                  <a:gd name="T25" fmla="*/ 167 h 167"/>
                  <a:gd name="T26" fmla="*/ 64 w 104"/>
                  <a:gd name="T27" fmla="*/ 159 h 167"/>
                  <a:gd name="T28" fmla="*/ 40 w 104"/>
                  <a:gd name="T29" fmla="*/ 159 h 167"/>
                  <a:gd name="T30" fmla="*/ 16 w 104"/>
                  <a:gd name="T31" fmla="*/ 159 h 167"/>
                  <a:gd name="T32" fmla="*/ 16 w 104"/>
                  <a:gd name="T33" fmla="*/ 127 h 167"/>
                  <a:gd name="T34" fmla="*/ 0 w 104"/>
                  <a:gd name="T35" fmla="*/ 111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4" h="167">
                    <a:moveTo>
                      <a:pt x="0" y="111"/>
                    </a:moveTo>
                    <a:lnTo>
                      <a:pt x="8" y="87"/>
                    </a:lnTo>
                    <a:lnTo>
                      <a:pt x="40" y="87"/>
                    </a:lnTo>
                    <a:lnTo>
                      <a:pt x="64" y="24"/>
                    </a:lnTo>
                    <a:lnTo>
                      <a:pt x="80" y="16"/>
                    </a:lnTo>
                    <a:lnTo>
                      <a:pt x="72" y="0"/>
                    </a:lnTo>
                    <a:lnTo>
                      <a:pt x="80" y="0"/>
                    </a:lnTo>
                    <a:lnTo>
                      <a:pt x="88" y="40"/>
                    </a:lnTo>
                    <a:lnTo>
                      <a:pt x="72" y="47"/>
                    </a:lnTo>
                    <a:lnTo>
                      <a:pt x="96" y="79"/>
                    </a:lnTo>
                    <a:lnTo>
                      <a:pt x="80" y="111"/>
                    </a:lnTo>
                    <a:lnTo>
                      <a:pt x="104" y="143"/>
                    </a:lnTo>
                    <a:lnTo>
                      <a:pt x="104" y="167"/>
                    </a:lnTo>
                    <a:lnTo>
                      <a:pt x="64" y="159"/>
                    </a:lnTo>
                    <a:lnTo>
                      <a:pt x="40" y="159"/>
                    </a:lnTo>
                    <a:lnTo>
                      <a:pt x="16" y="159"/>
                    </a:lnTo>
                    <a:lnTo>
                      <a:pt x="16" y="127"/>
                    </a:lnTo>
                    <a:lnTo>
                      <a:pt x="0" y="111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23" name="Freeform 647" descr="25%"/>
              <p:cNvSpPr>
                <a:spLocks noChangeAspect="1"/>
              </p:cNvSpPr>
              <p:nvPr/>
            </p:nvSpPr>
            <p:spPr bwMode="auto">
              <a:xfrm>
                <a:off x="831" y="2300"/>
                <a:ext cx="200" cy="120"/>
              </a:xfrm>
              <a:custGeom>
                <a:avLst/>
                <a:gdLst>
                  <a:gd name="T0" fmla="*/ 0 w 200"/>
                  <a:gd name="T1" fmla="*/ 87 h 119"/>
                  <a:gd name="T2" fmla="*/ 16 w 200"/>
                  <a:gd name="T3" fmla="*/ 55 h 119"/>
                  <a:gd name="T4" fmla="*/ 64 w 200"/>
                  <a:gd name="T5" fmla="*/ 39 h 119"/>
                  <a:gd name="T6" fmla="*/ 72 w 200"/>
                  <a:gd name="T7" fmla="*/ 31 h 119"/>
                  <a:gd name="T8" fmla="*/ 88 w 200"/>
                  <a:gd name="T9" fmla="*/ 31 h 119"/>
                  <a:gd name="T10" fmla="*/ 120 w 200"/>
                  <a:gd name="T11" fmla="*/ 0 h 119"/>
                  <a:gd name="T12" fmla="*/ 128 w 200"/>
                  <a:gd name="T13" fmla="*/ 31 h 119"/>
                  <a:gd name="T14" fmla="*/ 152 w 200"/>
                  <a:gd name="T15" fmla="*/ 39 h 119"/>
                  <a:gd name="T16" fmla="*/ 200 w 200"/>
                  <a:gd name="T17" fmla="*/ 87 h 119"/>
                  <a:gd name="T18" fmla="*/ 104 w 200"/>
                  <a:gd name="T19" fmla="*/ 95 h 119"/>
                  <a:gd name="T20" fmla="*/ 80 w 200"/>
                  <a:gd name="T21" fmla="*/ 87 h 119"/>
                  <a:gd name="T22" fmla="*/ 64 w 200"/>
                  <a:gd name="T23" fmla="*/ 111 h 119"/>
                  <a:gd name="T24" fmla="*/ 40 w 200"/>
                  <a:gd name="T25" fmla="*/ 111 h 119"/>
                  <a:gd name="T26" fmla="*/ 24 w 200"/>
                  <a:gd name="T27" fmla="*/ 119 h 119"/>
                  <a:gd name="T28" fmla="*/ 0 w 200"/>
                  <a:gd name="T29" fmla="*/ 87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0" h="119">
                    <a:moveTo>
                      <a:pt x="0" y="87"/>
                    </a:moveTo>
                    <a:lnTo>
                      <a:pt x="16" y="55"/>
                    </a:lnTo>
                    <a:lnTo>
                      <a:pt x="64" y="39"/>
                    </a:lnTo>
                    <a:lnTo>
                      <a:pt x="72" y="31"/>
                    </a:lnTo>
                    <a:lnTo>
                      <a:pt x="88" y="31"/>
                    </a:lnTo>
                    <a:lnTo>
                      <a:pt x="120" y="0"/>
                    </a:lnTo>
                    <a:lnTo>
                      <a:pt x="128" y="31"/>
                    </a:lnTo>
                    <a:lnTo>
                      <a:pt x="152" y="39"/>
                    </a:lnTo>
                    <a:lnTo>
                      <a:pt x="200" y="87"/>
                    </a:lnTo>
                    <a:lnTo>
                      <a:pt x="104" y="95"/>
                    </a:lnTo>
                    <a:lnTo>
                      <a:pt x="80" y="87"/>
                    </a:lnTo>
                    <a:lnTo>
                      <a:pt x="64" y="111"/>
                    </a:lnTo>
                    <a:lnTo>
                      <a:pt x="40" y="111"/>
                    </a:lnTo>
                    <a:lnTo>
                      <a:pt x="24" y="119"/>
                    </a:lnTo>
                    <a:lnTo>
                      <a:pt x="0" y="87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24" name="Freeform 648" descr="25%"/>
              <p:cNvSpPr>
                <a:spLocks noChangeAspect="1"/>
              </p:cNvSpPr>
              <p:nvPr/>
            </p:nvSpPr>
            <p:spPr bwMode="auto">
              <a:xfrm>
                <a:off x="831" y="2300"/>
                <a:ext cx="200" cy="120"/>
              </a:xfrm>
              <a:custGeom>
                <a:avLst/>
                <a:gdLst>
                  <a:gd name="T0" fmla="*/ 0 w 200"/>
                  <a:gd name="T1" fmla="*/ 87 h 119"/>
                  <a:gd name="T2" fmla="*/ 16 w 200"/>
                  <a:gd name="T3" fmla="*/ 55 h 119"/>
                  <a:gd name="T4" fmla="*/ 64 w 200"/>
                  <a:gd name="T5" fmla="*/ 39 h 119"/>
                  <a:gd name="T6" fmla="*/ 72 w 200"/>
                  <a:gd name="T7" fmla="*/ 31 h 119"/>
                  <a:gd name="T8" fmla="*/ 88 w 200"/>
                  <a:gd name="T9" fmla="*/ 31 h 119"/>
                  <a:gd name="T10" fmla="*/ 120 w 200"/>
                  <a:gd name="T11" fmla="*/ 0 h 119"/>
                  <a:gd name="T12" fmla="*/ 128 w 200"/>
                  <a:gd name="T13" fmla="*/ 31 h 119"/>
                  <a:gd name="T14" fmla="*/ 152 w 200"/>
                  <a:gd name="T15" fmla="*/ 39 h 119"/>
                  <a:gd name="T16" fmla="*/ 200 w 200"/>
                  <a:gd name="T17" fmla="*/ 87 h 119"/>
                  <a:gd name="T18" fmla="*/ 104 w 200"/>
                  <a:gd name="T19" fmla="*/ 95 h 119"/>
                  <a:gd name="T20" fmla="*/ 80 w 200"/>
                  <a:gd name="T21" fmla="*/ 87 h 119"/>
                  <a:gd name="T22" fmla="*/ 64 w 200"/>
                  <a:gd name="T23" fmla="*/ 111 h 119"/>
                  <a:gd name="T24" fmla="*/ 40 w 200"/>
                  <a:gd name="T25" fmla="*/ 111 h 119"/>
                  <a:gd name="T26" fmla="*/ 24 w 200"/>
                  <a:gd name="T27" fmla="*/ 119 h 119"/>
                  <a:gd name="T28" fmla="*/ 0 w 200"/>
                  <a:gd name="T29" fmla="*/ 87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0" h="119">
                    <a:moveTo>
                      <a:pt x="0" y="87"/>
                    </a:moveTo>
                    <a:lnTo>
                      <a:pt x="16" y="55"/>
                    </a:lnTo>
                    <a:lnTo>
                      <a:pt x="64" y="39"/>
                    </a:lnTo>
                    <a:lnTo>
                      <a:pt x="72" y="31"/>
                    </a:lnTo>
                    <a:lnTo>
                      <a:pt x="88" y="31"/>
                    </a:lnTo>
                    <a:lnTo>
                      <a:pt x="120" y="0"/>
                    </a:lnTo>
                    <a:lnTo>
                      <a:pt x="128" y="31"/>
                    </a:lnTo>
                    <a:lnTo>
                      <a:pt x="152" y="39"/>
                    </a:lnTo>
                    <a:lnTo>
                      <a:pt x="200" y="87"/>
                    </a:lnTo>
                    <a:lnTo>
                      <a:pt x="104" y="95"/>
                    </a:lnTo>
                    <a:lnTo>
                      <a:pt x="80" y="87"/>
                    </a:lnTo>
                    <a:lnTo>
                      <a:pt x="64" y="111"/>
                    </a:lnTo>
                    <a:lnTo>
                      <a:pt x="40" y="111"/>
                    </a:lnTo>
                    <a:lnTo>
                      <a:pt x="24" y="119"/>
                    </a:lnTo>
                    <a:lnTo>
                      <a:pt x="0" y="87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25" name="Freeform 649" descr="25%"/>
              <p:cNvSpPr>
                <a:spLocks noChangeAspect="1"/>
              </p:cNvSpPr>
              <p:nvPr/>
            </p:nvSpPr>
            <p:spPr bwMode="auto">
              <a:xfrm>
                <a:off x="815" y="2100"/>
                <a:ext cx="145" cy="255"/>
              </a:xfrm>
              <a:custGeom>
                <a:avLst/>
                <a:gdLst>
                  <a:gd name="T0" fmla="*/ 0 w 152"/>
                  <a:gd name="T1" fmla="*/ 152 h 255"/>
                  <a:gd name="T2" fmla="*/ 24 w 152"/>
                  <a:gd name="T3" fmla="*/ 160 h 255"/>
                  <a:gd name="T4" fmla="*/ 16 w 152"/>
                  <a:gd name="T5" fmla="*/ 176 h 255"/>
                  <a:gd name="T6" fmla="*/ 24 w 152"/>
                  <a:gd name="T7" fmla="*/ 216 h 255"/>
                  <a:gd name="T8" fmla="*/ 8 w 152"/>
                  <a:gd name="T9" fmla="*/ 223 h 255"/>
                  <a:gd name="T10" fmla="*/ 32 w 152"/>
                  <a:gd name="T11" fmla="*/ 255 h 255"/>
                  <a:gd name="T12" fmla="*/ 80 w 152"/>
                  <a:gd name="T13" fmla="*/ 239 h 255"/>
                  <a:gd name="T14" fmla="*/ 88 w 152"/>
                  <a:gd name="T15" fmla="*/ 231 h 255"/>
                  <a:gd name="T16" fmla="*/ 104 w 152"/>
                  <a:gd name="T17" fmla="*/ 231 h 255"/>
                  <a:gd name="T18" fmla="*/ 136 w 152"/>
                  <a:gd name="T19" fmla="*/ 200 h 255"/>
                  <a:gd name="T20" fmla="*/ 128 w 152"/>
                  <a:gd name="T21" fmla="*/ 176 h 255"/>
                  <a:gd name="T22" fmla="*/ 136 w 152"/>
                  <a:gd name="T23" fmla="*/ 128 h 255"/>
                  <a:gd name="T24" fmla="*/ 152 w 152"/>
                  <a:gd name="T25" fmla="*/ 120 h 255"/>
                  <a:gd name="T26" fmla="*/ 152 w 152"/>
                  <a:gd name="T27" fmla="*/ 64 h 255"/>
                  <a:gd name="T28" fmla="*/ 40 w 152"/>
                  <a:gd name="T29" fmla="*/ 0 h 255"/>
                  <a:gd name="T30" fmla="*/ 24 w 152"/>
                  <a:gd name="T31" fmla="*/ 8 h 255"/>
                  <a:gd name="T32" fmla="*/ 24 w 152"/>
                  <a:gd name="T33" fmla="*/ 40 h 255"/>
                  <a:gd name="T34" fmla="*/ 40 w 152"/>
                  <a:gd name="T35" fmla="*/ 56 h 255"/>
                  <a:gd name="T36" fmla="*/ 32 w 152"/>
                  <a:gd name="T37" fmla="*/ 112 h 255"/>
                  <a:gd name="T38" fmla="*/ 0 w 152"/>
                  <a:gd name="T39" fmla="*/ 15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2" h="255">
                    <a:moveTo>
                      <a:pt x="0" y="152"/>
                    </a:moveTo>
                    <a:lnTo>
                      <a:pt x="24" y="160"/>
                    </a:lnTo>
                    <a:lnTo>
                      <a:pt x="16" y="176"/>
                    </a:lnTo>
                    <a:lnTo>
                      <a:pt x="24" y="216"/>
                    </a:lnTo>
                    <a:lnTo>
                      <a:pt x="8" y="223"/>
                    </a:lnTo>
                    <a:lnTo>
                      <a:pt x="32" y="255"/>
                    </a:lnTo>
                    <a:lnTo>
                      <a:pt x="80" y="239"/>
                    </a:lnTo>
                    <a:lnTo>
                      <a:pt x="88" y="231"/>
                    </a:lnTo>
                    <a:lnTo>
                      <a:pt x="104" y="231"/>
                    </a:lnTo>
                    <a:lnTo>
                      <a:pt x="136" y="200"/>
                    </a:lnTo>
                    <a:lnTo>
                      <a:pt x="128" y="176"/>
                    </a:lnTo>
                    <a:lnTo>
                      <a:pt x="136" y="128"/>
                    </a:lnTo>
                    <a:lnTo>
                      <a:pt x="152" y="120"/>
                    </a:lnTo>
                    <a:lnTo>
                      <a:pt x="152" y="64"/>
                    </a:lnTo>
                    <a:lnTo>
                      <a:pt x="40" y="0"/>
                    </a:lnTo>
                    <a:lnTo>
                      <a:pt x="24" y="8"/>
                    </a:lnTo>
                    <a:lnTo>
                      <a:pt x="24" y="40"/>
                    </a:lnTo>
                    <a:lnTo>
                      <a:pt x="40" y="56"/>
                    </a:lnTo>
                    <a:lnTo>
                      <a:pt x="32" y="112"/>
                    </a:lnTo>
                    <a:lnTo>
                      <a:pt x="0" y="15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26" name="Freeform 650" descr="25%"/>
              <p:cNvSpPr>
                <a:spLocks noChangeAspect="1"/>
              </p:cNvSpPr>
              <p:nvPr/>
            </p:nvSpPr>
            <p:spPr bwMode="auto">
              <a:xfrm>
                <a:off x="815" y="2100"/>
                <a:ext cx="145" cy="255"/>
              </a:xfrm>
              <a:custGeom>
                <a:avLst/>
                <a:gdLst>
                  <a:gd name="T0" fmla="*/ 0 w 152"/>
                  <a:gd name="T1" fmla="*/ 152 h 255"/>
                  <a:gd name="T2" fmla="*/ 24 w 152"/>
                  <a:gd name="T3" fmla="*/ 160 h 255"/>
                  <a:gd name="T4" fmla="*/ 16 w 152"/>
                  <a:gd name="T5" fmla="*/ 176 h 255"/>
                  <a:gd name="T6" fmla="*/ 24 w 152"/>
                  <a:gd name="T7" fmla="*/ 216 h 255"/>
                  <a:gd name="T8" fmla="*/ 8 w 152"/>
                  <a:gd name="T9" fmla="*/ 223 h 255"/>
                  <a:gd name="T10" fmla="*/ 32 w 152"/>
                  <a:gd name="T11" fmla="*/ 255 h 255"/>
                  <a:gd name="T12" fmla="*/ 80 w 152"/>
                  <a:gd name="T13" fmla="*/ 239 h 255"/>
                  <a:gd name="T14" fmla="*/ 88 w 152"/>
                  <a:gd name="T15" fmla="*/ 231 h 255"/>
                  <a:gd name="T16" fmla="*/ 104 w 152"/>
                  <a:gd name="T17" fmla="*/ 231 h 255"/>
                  <a:gd name="T18" fmla="*/ 136 w 152"/>
                  <a:gd name="T19" fmla="*/ 200 h 255"/>
                  <a:gd name="T20" fmla="*/ 128 w 152"/>
                  <a:gd name="T21" fmla="*/ 176 h 255"/>
                  <a:gd name="T22" fmla="*/ 136 w 152"/>
                  <a:gd name="T23" fmla="*/ 128 h 255"/>
                  <a:gd name="T24" fmla="*/ 152 w 152"/>
                  <a:gd name="T25" fmla="*/ 120 h 255"/>
                  <a:gd name="T26" fmla="*/ 152 w 152"/>
                  <a:gd name="T27" fmla="*/ 64 h 255"/>
                  <a:gd name="T28" fmla="*/ 40 w 152"/>
                  <a:gd name="T29" fmla="*/ 0 h 255"/>
                  <a:gd name="T30" fmla="*/ 24 w 152"/>
                  <a:gd name="T31" fmla="*/ 8 h 255"/>
                  <a:gd name="T32" fmla="*/ 24 w 152"/>
                  <a:gd name="T33" fmla="*/ 40 h 255"/>
                  <a:gd name="T34" fmla="*/ 40 w 152"/>
                  <a:gd name="T35" fmla="*/ 56 h 255"/>
                  <a:gd name="T36" fmla="*/ 32 w 152"/>
                  <a:gd name="T37" fmla="*/ 112 h 255"/>
                  <a:gd name="T38" fmla="*/ 0 w 152"/>
                  <a:gd name="T39" fmla="*/ 15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2" h="255">
                    <a:moveTo>
                      <a:pt x="0" y="152"/>
                    </a:moveTo>
                    <a:lnTo>
                      <a:pt x="24" y="160"/>
                    </a:lnTo>
                    <a:lnTo>
                      <a:pt x="16" y="176"/>
                    </a:lnTo>
                    <a:lnTo>
                      <a:pt x="24" y="216"/>
                    </a:lnTo>
                    <a:lnTo>
                      <a:pt x="8" y="223"/>
                    </a:lnTo>
                    <a:lnTo>
                      <a:pt x="32" y="255"/>
                    </a:lnTo>
                    <a:lnTo>
                      <a:pt x="80" y="239"/>
                    </a:lnTo>
                    <a:lnTo>
                      <a:pt x="88" y="231"/>
                    </a:lnTo>
                    <a:lnTo>
                      <a:pt x="104" y="231"/>
                    </a:lnTo>
                    <a:lnTo>
                      <a:pt x="136" y="200"/>
                    </a:lnTo>
                    <a:lnTo>
                      <a:pt x="128" y="176"/>
                    </a:lnTo>
                    <a:lnTo>
                      <a:pt x="136" y="128"/>
                    </a:lnTo>
                    <a:lnTo>
                      <a:pt x="152" y="120"/>
                    </a:lnTo>
                    <a:lnTo>
                      <a:pt x="152" y="64"/>
                    </a:lnTo>
                    <a:lnTo>
                      <a:pt x="40" y="0"/>
                    </a:lnTo>
                    <a:lnTo>
                      <a:pt x="24" y="8"/>
                    </a:lnTo>
                    <a:lnTo>
                      <a:pt x="24" y="40"/>
                    </a:lnTo>
                    <a:lnTo>
                      <a:pt x="40" y="56"/>
                    </a:lnTo>
                    <a:lnTo>
                      <a:pt x="32" y="112"/>
                    </a:lnTo>
                    <a:lnTo>
                      <a:pt x="0" y="15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27" name="Freeform 651" descr="25%"/>
              <p:cNvSpPr>
                <a:spLocks noChangeAspect="1"/>
              </p:cNvSpPr>
              <p:nvPr/>
            </p:nvSpPr>
            <p:spPr bwMode="auto">
              <a:xfrm>
                <a:off x="783" y="2411"/>
                <a:ext cx="112" cy="135"/>
              </a:xfrm>
              <a:custGeom>
                <a:avLst/>
                <a:gdLst>
                  <a:gd name="T0" fmla="*/ 0 w 112"/>
                  <a:gd name="T1" fmla="*/ 112 h 136"/>
                  <a:gd name="T2" fmla="*/ 16 w 112"/>
                  <a:gd name="T3" fmla="*/ 136 h 136"/>
                  <a:gd name="T4" fmla="*/ 32 w 112"/>
                  <a:gd name="T5" fmla="*/ 128 h 136"/>
                  <a:gd name="T6" fmla="*/ 48 w 112"/>
                  <a:gd name="T7" fmla="*/ 128 h 136"/>
                  <a:gd name="T8" fmla="*/ 64 w 112"/>
                  <a:gd name="T9" fmla="*/ 112 h 136"/>
                  <a:gd name="T10" fmla="*/ 72 w 112"/>
                  <a:gd name="T11" fmla="*/ 88 h 136"/>
                  <a:gd name="T12" fmla="*/ 96 w 112"/>
                  <a:gd name="T13" fmla="*/ 64 h 136"/>
                  <a:gd name="T14" fmla="*/ 112 w 112"/>
                  <a:gd name="T15" fmla="*/ 0 h 136"/>
                  <a:gd name="T16" fmla="*/ 88 w 112"/>
                  <a:gd name="T17" fmla="*/ 0 h 136"/>
                  <a:gd name="T18" fmla="*/ 72 w 112"/>
                  <a:gd name="T19" fmla="*/ 8 h 136"/>
                  <a:gd name="T20" fmla="*/ 72 w 112"/>
                  <a:gd name="T21" fmla="*/ 32 h 136"/>
                  <a:gd name="T22" fmla="*/ 32 w 112"/>
                  <a:gd name="T23" fmla="*/ 24 h 136"/>
                  <a:gd name="T24" fmla="*/ 32 w 112"/>
                  <a:gd name="T25" fmla="*/ 32 h 136"/>
                  <a:gd name="T26" fmla="*/ 48 w 112"/>
                  <a:gd name="T27" fmla="*/ 32 h 136"/>
                  <a:gd name="T28" fmla="*/ 40 w 112"/>
                  <a:gd name="T29" fmla="*/ 88 h 136"/>
                  <a:gd name="T30" fmla="*/ 24 w 112"/>
                  <a:gd name="T31" fmla="*/ 80 h 136"/>
                  <a:gd name="T32" fmla="*/ 0 w 112"/>
                  <a:gd name="T33" fmla="*/ 11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2" h="136">
                    <a:moveTo>
                      <a:pt x="0" y="112"/>
                    </a:moveTo>
                    <a:lnTo>
                      <a:pt x="16" y="136"/>
                    </a:lnTo>
                    <a:lnTo>
                      <a:pt x="32" y="128"/>
                    </a:lnTo>
                    <a:lnTo>
                      <a:pt x="48" y="128"/>
                    </a:lnTo>
                    <a:lnTo>
                      <a:pt x="64" y="112"/>
                    </a:lnTo>
                    <a:lnTo>
                      <a:pt x="72" y="88"/>
                    </a:lnTo>
                    <a:lnTo>
                      <a:pt x="96" y="64"/>
                    </a:lnTo>
                    <a:lnTo>
                      <a:pt x="112" y="0"/>
                    </a:lnTo>
                    <a:lnTo>
                      <a:pt x="88" y="0"/>
                    </a:lnTo>
                    <a:lnTo>
                      <a:pt x="72" y="8"/>
                    </a:lnTo>
                    <a:lnTo>
                      <a:pt x="72" y="32"/>
                    </a:lnTo>
                    <a:lnTo>
                      <a:pt x="32" y="24"/>
                    </a:lnTo>
                    <a:lnTo>
                      <a:pt x="32" y="32"/>
                    </a:lnTo>
                    <a:lnTo>
                      <a:pt x="48" y="32"/>
                    </a:lnTo>
                    <a:lnTo>
                      <a:pt x="40" y="88"/>
                    </a:lnTo>
                    <a:lnTo>
                      <a:pt x="24" y="80"/>
                    </a:lnTo>
                    <a:lnTo>
                      <a:pt x="0" y="11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28" name="Freeform 652" descr="25%"/>
              <p:cNvSpPr>
                <a:spLocks noChangeAspect="1"/>
              </p:cNvSpPr>
              <p:nvPr/>
            </p:nvSpPr>
            <p:spPr bwMode="auto">
              <a:xfrm>
                <a:off x="783" y="2411"/>
                <a:ext cx="112" cy="135"/>
              </a:xfrm>
              <a:custGeom>
                <a:avLst/>
                <a:gdLst>
                  <a:gd name="T0" fmla="*/ 0 w 112"/>
                  <a:gd name="T1" fmla="*/ 112 h 136"/>
                  <a:gd name="T2" fmla="*/ 16 w 112"/>
                  <a:gd name="T3" fmla="*/ 136 h 136"/>
                  <a:gd name="T4" fmla="*/ 32 w 112"/>
                  <a:gd name="T5" fmla="*/ 128 h 136"/>
                  <a:gd name="T6" fmla="*/ 48 w 112"/>
                  <a:gd name="T7" fmla="*/ 128 h 136"/>
                  <a:gd name="T8" fmla="*/ 64 w 112"/>
                  <a:gd name="T9" fmla="*/ 112 h 136"/>
                  <a:gd name="T10" fmla="*/ 72 w 112"/>
                  <a:gd name="T11" fmla="*/ 88 h 136"/>
                  <a:gd name="T12" fmla="*/ 96 w 112"/>
                  <a:gd name="T13" fmla="*/ 64 h 136"/>
                  <a:gd name="T14" fmla="*/ 112 w 112"/>
                  <a:gd name="T15" fmla="*/ 0 h 136"/>
                  <a:gd name="T16" fmla="*/ 88 w 112"/>
                  <a:gd name="T17" fmla="*/ 0 h 136"/>
                  <a:gd name="T18" fmla="*/ 72 w 112"/>
                  <a:gd name="T19" fmla="*/ 8 h 136"/>
                  <a:gd name="T20" fmla="*/ 72 w 112"/>
                  <a:gd name="T21" fmla="*/ 32 h 136"/>
                  <a:gd name="T22" fmla="*/ 32 w 112"/>
                  <a:gd name="T23" fmla="*/ 24 h 136"/>
                  <a:gd name="T24" fmla="*/ 32 w 112"/>
                  <a:gd name="T25" fmla="*/ 32 h 136"/>
                  <a:gd name="T26" fmla="*/ 48 w 112"/>
                  <a:gd name="T27" fmla="*/ 32 h 136"/>
                  <a:gd name="T28" fmla="*/ 40 w 112"/>
                  <a:gd name="T29" fmla="*/ 88 h 136"/>
                  <a:gd name="T30" fmla="*/ 24 w 112"/>
                  <a:gd name="T31" fmla="*/ 80 h 136"/>
                  <a:gd name="T32" fmla="*/ 0 w 112"/>
                  <a:gd name="T33" fmla="*/ 11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2" h="136">
                    <a:moveTo>
                      <a:pt x="0" y="112"/>
                    </a:moveTo>
                    <a:lnTo>
                      <a:pt x="16" y="136"/>
                    </a:lnTo>
                    <a:lnTo>
                      <a:pt x="32" y="128"/>
                    </a:lnTo>
                    <a:lnTo>
                      <a:pt x="48" y="128"/>
                    </a:lnTo>
                    <a:lnTo>
                      <a:pt x="64" y="112"/>
                    </a:lnTo>
                    <a:lnTo>
                      <a:pt x="72" y="88"/>
                    </a:lnTo>
                    <a:lnTo>
                      <a:pt x="96" y="64"/>
                    </a:lnTo>
                    <a:lnTo>
                      <a:pt x="112" y="0"/>
                    </a:lnTo>
                    <a:lnTo>
                      <a:pt x="88" y="0"/>
                    </a:lnTo>
                    <a:lnTo>
                      <a:pt x="72" y="8"/>
                    </a:lnTo>
                    <a:lnTo>
                      <a:pt x="72" y="32"/>
                    </a:lnTo>
                    <a:lnTo>
                      <a:pt x="32" y="24"/>
                    </a:lnTo>
                    <a:lnTo>
                      <a:pt x="32" y="32"/>
                    </a:lnTo>
                    <a:lnTo>
                      <a:pt x="48" y="32"/>
                    </a:lnTo>
                    <a:lnTo>
                      <a:pt x="40" y="88"/>
                    </a:lnTo>
                    <a:lnTo>
                      <a:pt x="24" y="80"/>
                    </a:lnTo>
                    <a:lnTo>
                      <a:pt x="0" y="11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29" name="Freeform 653" descr="25%"/>
              <p:cNvSpPr>
                <a:spLocks noChangeAspect="1"/>
              </p:cNvSpPr>
              <p:nvPr/>
            </p:nvSpPr>
            <p:spPr bwMode="auto">
              <a:xfrm>
                <a:off x="799" y="2387"/>
                <a:ext cx="280" cy="279"/>
              </a:xfrm>
              <a:custGeom>
                <a:avLst/>
                <a:gdLst>
                  <a:gd name="T0" fmla="*/ 0 w 280"/>
                  <a:gd name="T1" fmla="*/ 168 h 279"/>
                  <a:gd name="T2" fmla="*/ 0 w 280"/>
                  <a:gd name="T3" fmla="*/ 176 h 279"/>
                  <a:gd name="T4" fmla="*/ 56 w 280"/>
                  <a:gd name="T5" fmla="*/ 168 h 279"/>
                  <a:gd name="T6" fmla="*/ 88 w 280"/>
                  <a:gd name="T7" fmla="*/ 200 h 279"/>
                  <a:gd name="T8" fmla="*/ 104 w 280"/>
                  <a:gd name="T9" fmla="*/ 200 h 279"/>
                  <a:gd name="T10" fmla="*/ 112 w 280"/>
                  <a:gd name="T11" fmla="*/ 184 h 279"/>
                  <a:gd name="T12" fmla="*/ 128 w 280"/>
                  <a:gd name="T13" fmla="*/ 176 h 279"/>
                  <a:gd name="T14" fmla="*/ 144 w 280"/>
                  <a:gd name="T15" fmla="*/ 192 h 279"/>
                  <a:gd name="T16" fmla="*/ 144 w 280"/>
                  <a:gd name="T17" fmla="*/ 247 h 279"/>
                  <a:gd name="T18" fmla="*/ 168 w 280"/>
                  <a:gd name="T19" fmla="*/ 240 h 279"/>
                  <a:gd name="T20" fmla="*/ 256 w 280"/>
                  <a:gd name="T21" fmla="*/ 279 h 279"/>
                  <a:gd name="T22" fmla="*/ 256 w 280"/>
                  <a:gd name="T23" fmla="*/ 263 h 279"/>
                  <a:gd name="T24" fmla="*/ 240 w 280"/>
                  <a:gd name="T25" fmla="*/ 255 h 279"/>
                  <a:gd name="T26" fmla="*/ 248 w 280"/>
                  <a:gd name="T27" fmla="*/ 216 h 279"/>
                  <a:gd name="T28" fmla="*/ 264 w 280"/>
                  <a:gd name="T29" fmla="*/ 200 h 279"/>
                  <a:gd name="T30" fmla="*/ 256 w 280"/>
                  <a:gd name="T31" fmla="*/ 176 h 279"/>
                  <a:gd name="T32" fmla="*/ 248 w 280"/>
                  <a:gd name="T33" fmla="*/ 128 h 279"/>
                  <a:gd name="T34" fmla="*/ 248 w 280"/>
                  <a:gd name="T35" fmla="*/ 112 h 279"/>
                  <a:gd name="T36" fmla="*/ 256 w 280"/>
                  <a:gd name="T37" fmla="*/ 96 h 279"/>
                  <a:gd name="T38" fmla="*/ 264 w 280"/>
                  <a:gd name="T39" fmla="*/ 56 h 279"/>
                  <a:gd name="T40" fmla="*/ 280 w 280"/>
                  <a:gd name="T41" fmla="*/ 48 h 279"/>
                  <a:gd name="T42" fmla="*/ 272 w 280"/>
                  <a:gd name="T43" fmla="*/ 24 h 279"/>
                  <a:gd name="T44" fmla="*/ 232 w 280"/>
                  <a:gd name="T45" fmla="*/ 0 h 279"/>
                  <a:gd name="T46" fmla="*/ 136 w 280"/>
                  <a:gd name="T47" fmla="*/ 8 h 279"/>
                  <a:gd name="T48" fmla="*/ 112 w 280"/>
                  <a:gd name="T49" fmla="*/ 0 h 279"/>
                  <a:gd name="T50" fmla="*/ 96 w 280"/>
                  <a:gd name="T51" fmla="*/ 24 h 279"/>
                  <a:gd name="T52" fmla="*/ 80 w 280"/>
                  <a:gd name="T53" fmla="*/ 88 h 279"/>
                  <a:gd name="T54" fmla="*/ 56 w 280"/>
                  <a:gd name="T55" fmla="*/ 112 h 279"/>
                  <a:gd name="T56" fmla="*/ 48 w 280"/>
                  <a:gd name="T57" fmla="*/ 136 h 279"/>
                  <a:gd name="T58" fmla="*/ 32 w 280"/>
                  <a:gd name="T59" fmla="*/ 152 h 279"/>
                  <a:gd name="T60" fmla="*/ 16 w 280"/>
                  <a:gd name="T61" fmla="*/ 152 h 279"/>
                  <a:gd name="T62" fmla="*/ 0 w 280"/>
                  <a:gd name="T63" fmla="*/ 16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0" h="279">
                    <a:moveTo>
                      <a:pt x="0" y="168"/>
                    </a:moveTo>
                    <a:lnTo>
                      <a:pt x="0" y="176"/>
                    </a:lnTo>
                    <a:lnTo>
                      <a:pt x="56" y="168"/>
                    </a:lnTo>
                    <a:lnTo>
                      <a:pt x="88" y="200"/>
                    </a:lnTo>
                    <a:lnTo>
                      <a:pt x="104" y="200"/>
                    </a:lnTo>
                    <a:lnTo>
                      <a:pt x="112" y="184"/>
                    </a:lnTo>
                    <a:lnTo>
                      <a:pt x="128" y="176"/>
                    </a:lnTo>
                    <a:lnTo>
                      <a:pt x="144" y="192"/>
                    </a:lnTo>
                    <a:lnTo>
                      <a:pt x="144" y="247"/>
                    </a:lnTo>
                    <a:lnTo>
                      <a:pt x="168" y="240"/>
                    </a:lnTo>
                    <a:lnTo>
                      <a:pt x="256" y="279"/>
                    </a:lnTo>
                    <a:lnTo>
                      <a:pt x="256" y="263"/>
                    </a:lnTo>
                    <a:lnTo>
                      <a:pt x="240" y="255"/>
                    </a:lnTo>
                    <a:lnTo>
                      <a:pt x="248" y="216"/>
                    </a:lnTo>
                    <a:lnTo>
                      <a:pt x="264" y="200"/>
                    </a:lnTo>
                    <a:lnTo>
                      <a:pt x="256" y="176"/>
                    </a:lnTo>
                    <a:lnTo>
                      <a:pt x="248" y="128"/>
                    </a:lnTo>
                    <a:lnTo>
                      <a:pt x="248" y="112"/>
                    </a:lnTo>
                    <a:lnTo>
                      <a:pt x="256" y="96"/>
                    </a:lnTo>
                    <a:lnTo>
                      <a:pt x="264" y="56"/>
                    </a:lnTo>
                    <a:lnTo>
                      <a:pt x="280" y="48"/>
                    </a:lnTo>
                    <a:lnTo>
                      <a:pt x="272" y="24"/>
                    </a:lnTo>
                    <a:lnTo>
                      <a:pt x="232" y="0"/>
                    </a:lnTo>
                    <a:lnTo>
                      <a:pt x="136" y="8"/>
                    </a:lnTo>
                    <a:lnTo>
                      <a:pt x="112" y="0"/>
                    </a:lnTo>
                    <a:lnTo>
                      <a:pt x="96" y="24"/>
                    </a:lnTo>
                    <a:lnTo>
                      <a:pt x="80" y="88"/>
                    </a:lnTo>
                    <a:lnTo>
                      <a:pt x="56" y="112"/>
                    </a:lnTo>
                    <a:lnTo>
                      <a:pt x="48" y="136"/>
                    </a:lnTo>
                    <a:lnTo>
                      <a:pt x="32" y="152"/>
                    </a:lnTo>
                    <a:lnTo>
                      <a:pt x="16" y="152"/>
                    </a:lnTo>
                    <a:lnTo>
                      <a:pt x="0" y="16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30" name="Freeform 654" descr="25%"/>
              <p:cNvSpPr>
                <a:spLocks noChangeAspect="1"/>
              </p:cNvSpPr>
              <p:nvPr/>
            </p:nvSpPr>
            <p:spPr bwMode="auto">
              <a:xfrm>
                <a:off x="799" y="2387"/>
                <a:ext cx="280" cy="279"/>
              </a:xfrm>
              <a:custGeom>
                <a:avLst/>
                <a:gdLst>
                  <a:gd name="T0" fmla="*/ 0 w 280"/>
                  <a:gd name="T1" fmla="*/ 168 h 279"/>
                  <a:gd name="T2" fmla="*/ 0 w 280"/>
                  <a:gd name="T3" fmla="*/ 176 h 279"/>
                  <a:gd name="T4" fmla="*/ 56 w 280"/>
                  <a:gd name="T5" fmla="*/ 168 h 279"/>
                  <a:gd name="T6" fmla="*/ 88 w 280"/>
                  <a:gd name="T7" fmla="*/ 200 h 279"/>
                  <a:gd name="T8" fmla="*/ 104 w 280"/>
                  <a:gd name="T9" fmla="*/ 200 h 279"/>
                  <a:gd name="T10" fmla="*/ 112 w 280"/>
                  <a:gd name="T11" fmla="*/ 184 h 279"/>
                  <a:gd name="T12" fmla="*/ 128 w 280"/>
                  <a:gd name="T13" fmla="*/ 176 h 279"/>
                  <a:gd name="T14" fmla="*/ 144 w 280"/>
                  <a:gd name="T15" fmla="*/ 192 h 279"/>
                  <a:gd name="T16" fmla="*/ 144 w 280"/>
                  <a:gd name="T17" fmla="*/ 247 h 279"/>
                  <a:gd name="T18" fmla="*/ 168 w 280"/>
                  <a:gd name="T19" fmla="*/ 240 h 279"/>
                  <a:gd name="T20" fmla="*/ 256 w 280"/>
                  <a:gd name="T21" fmla="*/ 279 h 279"/>
                  <a:gd name="T22" fmla="*/ 256 w 280"/>
                  <a:gd name="T23" fmla="*/ 263 h 279"/>
                  <a:gd name="T24" fmla="*/ 240 w 280"/>
                  <a:gd name="T25" fmla="*/ 255 h 279"/>
                  <a:gd name="T26" fmla="*/ 248 w 280"/>
                  <a:gd name="T27" fmla="*/ 216 h 279"/>
                  <a:gd name="T28" fmla="*/ 264 w 280"/>
                  <a:gd name="T29" fmla="*/ 200 h 279"/>
                  <a:gd name="T30" fmla="*/ 256 w 280"/>
                  <a:gd name="T31" fmla="*/ 176 h 279"/>
                  <a:gd name="T32" fmla="*/ 248 w 280"/>
                  <a:gd name="T33" fmla="*/ 128 h 279"/>
                  <a:gd name="T34" fmla="*/ 248 w 280"/>
                  <a:gd name="T35" fmla="*/ 112 h 279"/>
                  <a:gd name="T36" fmla="*/ 256 w 280"/>
                  <a:gd name="T37" fmla="*/ 96 h 279"/>
                  <a:gd name="T38" fmla="*/ 264 w 280"/>
                  <a:gd name="T39" fmla="*/ 56 h 279"/>
                  <a:gd name="T40" fmla="*/ 280 w 280"/>
                  <a:gd name="T41" fmla="*/ 48 h 279"/>
                  <a:gd name="T42" fmla="*/ 272 w 280"/>
                  <a:gd name="T43" fmla="*/ 24 h 279"/>
                  <a:gd name="T44" fmla="*/ 232 w 280"/>
                  <a:gd name="T45" fmla="*/ 0 h 279"/>
                  <a:gd name="T46" fmla="*/ 136 w 280"/>
                  <a:gd name="T47" fmla="*/ 8 h 279"/>
                  <a:gd name="T48" fmla="*/ 112 w 280"/>
                  <a:gd name="T49" fmla="*/ 0 h 279"/>
                  <a:gd name="T50" fmla="*/ 96 w 280"/>
                  <a:gd name="T51" fmla="*/ 24 h 279"/>
                  <a:gd name="T52" fmla="*/ 80 w 280"/>
                  <a:gd name="T53" fmla="*/ 88 h 279"/>
                  <a:gd name="T54" fmla="*/ 56 w 280"/>
                  <a:gd name="T55" fmla="*/ 112 h 279"/>
                  <a:gd name="T56" fmla="*/ 48 w 280"/>
                  <a:gd name="T57" fmla="*/ 136 h 279"/>
                  <a:gd name="T58" fmla="*/ 32 w 280"/>
                  <a:gd name="T59" fmla="*/ 152 h 279"/>
                  <a:gd name="T60" fmla="*/ 16 w 280"/>
                  <a:gd name="T61" fmla="*/ 152 h 279"/>
                  <a:gd name="T62" fmla="*/ 0 w 280"/>
                  <a:gd name="T63" fmla="*/ 168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0" h="279">
                    <a:moveTo>
                      <a:pt x="0" y="168"/>
                    </a:moveTo>
                    <a:lnTo>
                      <a:pt x="0" y="176"/>
                    </a:lnTo>
                    <a:lnTo>
                      <a:pt x="56" y="168"/>
                    </a:lnTo>
                    <a:lnTo>
                      <a:pt x="88" y="200"/>
                    </a:lnTo>
                    <a:lnTo>
                      <a:pt x="104" y="200"/>
                    </a:lnTo>
                    <a:lnTo>
                      <a:pt x="112" y="184"/>
                    </a:lnTo>
                    <a:lnTo>
                      <a:pt x="128" y="176"/>
                    </a:lnTo>
                    <a:lnTo>
                      <a:pt x="144" y="192"/>
                    </a:lnTo>
                    <a:lnTo>
                      <a:pt x="144" y="247"/>
                    </a:lnTo>
                    <a:lnTo>
                      <a:pt x="168" y="240"/>
                    </a:lnTo>
                    <a:lnTo>
                      <a:pt x="256" y="279"/>
                    </a:lnTo>
                    <a:lnTo>
                      <a:pt x="256" y="263"/>
                    </a:lnTo>
                    <a:lnTo>
                      <a:pt x="240" y="255"/>
                    </a:lnTo>
                    <a:lnTo>
                      <a:pt x="248" y="216"/>
                    </a:lnTo>
                    <a:lnTo>
                      <a:pt x="264" y="200"/>
                    </a:lnTo>
                    <a:lnTo>
                      <a:pt x="256" y="176"/>
                    </a:lnTo>
                    <a:lnTo>
                      <a:pt x="248" y="128"/>
                    </a:lnTo>
                    <a:lnTo>
                      <a:pt x="248" y="112"/>
                    </a:lnTo>
                    <a:lnTo>
                      <a:pt x="256" y="96"/>
                    </a:lnTo>
                    <a:lnTo>
                      <a:pt x="264" y="56"/>
                    </a:lnTo>
                    <a:lnTo>
                      <a:pt x="280" y="48"/>
                    </a:lnTo>
                    <a:lnTo>
                      <a:pt x="272" y="24"/>
                    </a:lnTo>
                    <a:lnTo>
                      <a:pt x="232" y="0"/>
                    </a:lnTo>
                    <a:lnTo>
                      <a:pt x="136" y="8"/>
                    </a:lnTo>
                    <a:lnTo>
                      <a:pt x="112" y="0"/>
                    </a:lnTo>
                    <a:lnTo>
                      <a:pt x="96" y="24"/>
                    </a:lnTo>
                    <a:lnTo>
                      <a:pt x="80" y="88"/>
                    </a:lnTo>
                    <a:lnTo>
                      <a:pt x="56" y="112"/>
                    </a:lnTo>
                    <a:lnTo>
                      <a:pt x="48" y="136"/>
                    </a:lnTo>
                    <a:lnTo>
                      <a:pt x="32" y="152"/>
                    </a:lnTo>
                    <a:lnTo>
                      <a:pt x="16" y="152"/>
                    </a:lnTo>
                    <a:lnTo>
                      <a:pt x="0" y="16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31" name="Freeform 655" descr="25%"/>
              <p:cNvSpPr>
                <a:spLocks noChangeAspect="1"/>
              </p:cNvSpPr>
              <p:nvPr/>
            </p:nvSpPr>
            <p:spPr bwMode="auto">
              <a:xfrm>
                <a:off x="641" y="2276"/>
                <a:ext cx="29" cy="95"/>
              </a:xfrm>
              <a:custGeom>
                <a:avLst/>
                <a:gdLst>
                  <a:gd name="T0" fmla="*/ 0 w 32"/>
                  <a:gd name="T1" fmla="*/ 24 h 95"/>
                  <a:gd name="T2" fmla="*/ 16 w 32"/>
                  <a:gd name="T3" fmla="*/ 95 h 95"/>
                  <a:gd name="T4" fmla="*/ 24 w 32"/>
                  <a:gd name="T5" fmla="*/ 95 h 95"/>
                  <a:gd name="T6" fmla="*/ 32 w 32"/>
                  <a:gd name="T7" fmla="*/ 16 h 95"/>
                  <a:gd name="T8" fmla="*/ 24 w 32"/>
                  <a:gd name="T9" fmla="*/ 0 h 95"/>
                  <a:gd name="T10" fmla="*/ 16 w 32"/>
                  <a:gd name="T11" fmla="*/ 8 h 95"/>
                  <a:gd name="T12" fmla="*/ 0 w 32"/>
                  <a:gd name="T13" fmla="*/ 2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5">
                    <a:moveTo>
                      <a:pt x="0" y="24"/>
                    </a:moveTo>
                    <a:lnTo>
                      <a:pt x="16" y="95"/>
                    </a:lnTo>
                    <a:lnTo>
                      <a:pt x="24" y="95"/>
                    </a:lnTo>
                    <a:lnTo>
                      <a:pt x="32" y="16"/>
                    </a:lnTo>
                    <a:lnTo>
                      <a:pt x="24" y="0"/>
                    </a:lnTo>
                    <a:lnTo>
                      <a:pt x="16" y="8"/>
                    </a:lnTo>
                    <a:lnTo>
                      <a:pt x="0" y="2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32" name="Freeform 656" descr="25%"/>
              <p:cNvSpPr>
                <a:spLocks noChangeAspect="1"/>
              </p:cNvSpPr>
              <p:nvPr/>
            </p:nvSpPr>
            <p:spPr bwMode="auto">
              <a:xfrm>
                <a:off x="641" y="2276"/>
                <a:ext cx="29" cy="95"/>
              </a:xfrm>
              <a:custGeom>
                <a:avLst/>
                <a:gdLst>
                  <a:gd name="T0" fmla="*/ 0 w 32"/>
                  <a:gd name="T1" fmla="*/ 24 h 95"/>
                  <a:gd name="T2" fmla="*/ 16 w 32"/>
                  <a:gd name="T3" fmla="*/ 95 h 95"/>
                  <a:gd name="T4" fmla="*/ 24 w 32"/>
                  <a:gd name="T5" fmla="*/ 95 h 95"/>
                  <a:gd name="T6" fmla="*/ 32 w 32"/>
                  <a:gd name="T7" fmla="*/ 16 h 95"/>
                  <a:gd name="T8" fmla="*/ 24 w 32"/>
                  <a:gd name="T9" fmla="*/ 0 h 95"/>
                  <a:gd name="T10" fmla="*/ 16 w 32"/>
                  <a:gd name="T11" fmla="*/ 8 h 95"/>
                  <a:gd name="T12" fmla="*/ 0 w 32"/>
                  <a:gd name="T13" fmla="*/ 2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5">
                    <a:moveTo>
                      <a:pt x="0" y="24"/>
                    </a:moveTo>
                    <a:lnTo>
                      <a:pt x="16" y="95"/>
                    </a:lnTo>
                    <a:lnTo>
                      <a:pt x="24" y="95"/>
                    </a:lnTo>
                    <a:lnTo>
                      <a:pt x="32" y="16"/>
                    </a:lnTo>
                    <a:lnTo>
                      <a:pt x="24" y="0"/>
                    </a:lnTo>
                    <a:lnTo>
                      <a:pt x="16" y="8"/>
                    </a:lnTo>
                    <a:lnTo>
                      <a:pt x="0" y="2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33" name="Freeform 657" descr="25%"/>
              <p:cNvSpPr>
                <a:spLocks noChangeAspect="1"/>
              </p:cNvSpPr>
              <p:nvPr/>
            </p:nvSpPr>
            <p:spPr bwMode="auto">
              <a:xfrm>
                <a:off x="759" y="2435"/>
                <a:ext cx="29" cy="17"/>
              </a:xfrm>
              <a:custGeom>
                <a:avLst/>
                <a:gdLst>
                  <a:gd name="T0" fmla="*/ 0 w 32"/>
                  <a:gd name="T1" fmla="*/ 16 h 16"/>
                  <a:gd name="T2" fmla="*/ 8 w 32"/>
                  <a:gd name="T3" fmla="*/ 0 h 16"/>
                  <a:gd name="T4" fmla="*/ 32 w 32"/>
                  <a:gd name="T5" fmla="*/ 0 h 16"/>
                  <a:gd name="T6" fmla="*/ 32 w 32"/>
                  <a:gd name="T7" fmla="*/ 8 h 16"/>
                  <a:gd name="T8" fmla="*/ 0 w 32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6"/>
                    </a:moveTo>
                    <a:lnTo>
                      <a:pt x="8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0" y="1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34" name="Freeform 658" descr="25%"/>
              <p:cNvSpPr>
                <a:spLocks noChangeAspect="1"/>
              </p:cNvSpPr>
              <p:nvPr/>
            </p:nvSpPr>
            <p:spPr bwMode="auto">
              <a:xfrm>
                <a:off x="759" y="2435"/>
                <a:ext cx="29" cy="17"/>
              </a:xfrm>
              <a:custGeom>
                <a:avLst/>
                <a:gdLst>
                  <a:gd name="T0" fmla="*/ 0 w 32"/>
                  <a:gd name="T1" fmla="*/ 16 h 16"/>
                  <a:gd name="T2" fmla="*/ 8 w 32"/>
                  <a:gd name="T3" fmla="*/ 0 h 16"/>
                  <a:gd name="T4" fmla="*/ 32 w 32"/>
                  <a:gd name="T5" fmla="*/ 0 h 16"/>
                  <a:gd name="T6" fmla="*/ 32 w 32"/>
                  <a:gd name="T7" fmla="*/ 8 h 16"/>
                  <a:gd name="T8" fmla="*/ 0 w 32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6">
                    <a:moveTo>
                      <a:pt x="0" y="16"/>
                    </a:moveTo>
                    <a:lnTo>
                      <a:pt x="8" y="0"/>
                    </a:lnTo>
                    <a:lnTo>
                      <a:pt x="32" y="0"/>
                    </a:lnTo>
                    <a:lnTo>
                      <a:pt x="32" y="8"/>
                    </a:lnTo>
                    <a:lnTo>
                      <a:pt x="0" y="1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35" name="Freeform 659" descr="25%"/>
              <p:cNvSpPr>
                <a:spLocks noChangeAspect="1"/>
              </p:cNvSpPr>
              <p:nvPr/>
            </p:nvSpPr>
            <p:spPr bwMode="auto">
              <a:xfrm>
                <a:off x="751" y="2435"/>
                <a:ext cx="87" cy="89"/>
              </a:xfrm>
              <a:custGeom>
                <a:avLst/>
                <a:gdLst>
                  <a:gd name="T0" fmla="*/ 0 w 80"/>
                  <a:gd name="T1" fmla="*/ 40 h 88"/>
                  <a:gd name="T2" fmla="*/ 8 w 80"/>
                  <a:gd name="T3" fmla="*/ 24 h 88"/>
                  <a:gd name="T4" fmla="*/ 16 w 80"/>
                  <a:gd name="T5" fmla="*/ 24 h 88"/>
                  <a:gd name="T6" fmla="*/ 8 w 80"/>
                  <a:gd name="T7" fmla="*/ 16 h 88"/>
                  <a:gd name="T8" fmla="*/ 40 w 80"/>
                  <a:gd name="T9" fmla="*/ 8 h 88"/>
                  <a:gd name="T10" fmla="*/ 40 w 80"/>
                  <a:gd name="T11" fmla="*/ 0 h 88"/>
                  <a:gd name="T12" fmla="*/ 64 w 80"/>
                  <a:gd name="T13" fmla="*/ 0 h 88"/>
                  <a:gd name="T14" fmla="*/ 64 w 80"/>
                  <a:gd name="T15" fmla="*/ 8 h 88"/>
                  <a:gd name="T16" fmla="*/ 80 w 80"/>
                  <a:gd name="T17" fmla="*/ 8 h 88"/>
                  <a:gd name="T18" fmla="*/ 72 w 80"/>
                  <a:gd name="T19" fmla="*/ 64 h 88"/>
                  <a:gd name="T20" fmla="*/ 56 w 80"/>
                  <a:gd name="T21" fmla="*/ 56 h 88"/>
                  <a:gd name="T22" fmla="*/ 32 w 80"/>
                  <a:gd name="T23" fmla="*/ 88 h 88"/>
                  <a:gd name="T24" fmla="*/ 0 w 80"/>
                  <a:gd name="T25" fmla="*/ 4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88">
                    <a:moveTo>
                      <a:pt x="0" y="40"/>
                    </a:moveTo>
                    <a:lnTo>
                      <a:pt x="8" y="24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64" y="0"/>
                    </a:lnTo>
                    <a:lnTo>
                      <a:pt x="64" y="8"/>
                    </a:lnTo>
                    <a:lnTo>
                      <a:pt x="80" y="8"/>
                    </a:lnTo>
                    <a:lnTo>
                      <a:pt x="72" y="64"/>
                    </a:lnTo>
                    <a:lnTo>
                      <a:pt x="56" y="56"/>
                    </a:lnTo>
                    <a:lnTo>
                      <a:pt x="32" y="88"/>
                    </a:lnTo>
                    <a:lnTo>
                      <a:pt x="0" y="4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36" name="Freeform 660" descr="25%"/>
              <p:cNvSpPr>
                <a:spLocks noChangeAspect="1"/>
              </p:cNvSpPr>
              <p:nvPr/>
            </p:nvSpPr>
            <p:spPr bwMode="auto">
              <a:xfrm>
                <a:off x="751" y="2435"/>
                <a:ext cx="87" cy="89"/>
              </a:xfrm>
              <a:custGeom>
                <a:avLst/>
                <a:gdLst>
                  <a:gd name="T0" fmla="*/ 0 w 80"/>
                  <a:gd name="T1" fmla="*/ 40 h 88"/>
                  <a:gd name="T2" fmla="*/ 8 w 80"/>
                  <a:gd name="T3" fmla="*/ 24 h 88"/>
                  <a:gd name="T4" fmla="*/ 16 w 80"/>
                  <a:gd name="T5" fmla="*/ 24 h 88"/>
                  <a:gd name="T6" fmla="*/ 8 w 80"/>
                  <a:gd name="T7" fmla="*/ 16 h 88"/>
                  <a:gd name="T8" fmla="*/ 40 w 80"/>
                  <a:gd name="T9" fmla="*/ 8 h 88"/>
                  <a:gd name="T10" fmla="*/ 40 w 80"/>
                  <a:gd name="T11" fmla="*/ 0 h 88"/>
                  <a:gd name="T12" fmla="*/ 64 w 80"/>
                  <a:gd name="T13" fmla="*/ 0 h 88"/>
                  <a:gd name="T14" fmla="*/ 64 w 80"/>
                  <a:gd name="T15" fmla="*/ 8 h 88"/>
                  <a:gd name="T16" fmla="*/ 80 w 80"/>
                  <a:gd name="T17" fmla="*/ 8 h 88"/>
                  <a:gd name="T18" fmla="*/ 72 w 80"/>
                  <a:gd name="T19" fmla="*/ 64 h 88"/>
                  <a:gd name="T20" fmla="*/ 56 w 80"/>
                  <a:gd name="T21" fmla="*/ 56 h 88"/>
                  <a:gd name="T22" fmla="*/ 32 w 80"/>
                  <a:gd name="T23" fmla="*/ 88 h 88"/>
                  <a:gd name="T24" fmla="*/ 0 w 80"/>
                  <a:gd name="T25" fmla="*/ 4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" h="88">
                    <a:moveTo>
                      <a:pt x="0" y="40"/>
                    </a:moveTo>
                    <a:lnTo>
                      <a:pt x="8" y="24"/>
                    </a:lnTo>
                    <a:lnTo>
                      <a:pt x="16" y="24"/>
                    </a:lnTo>
                    <a:lnTo>
                      <a:pt x="8" y="16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64" y="0"/>
                    </a:lnTo>
                    <a:lnTo>
                      <a:pt x="64" y="8"/>
                    </a:lnTo>
                    <a:lnTo>
                      <a:pt x="80" y="8"/>
                    </a:lnTo>
                    <a:lnTo>
                      <a:pt x="72" y="64"/>
                    </a:lnTo>
                    <a:lnTo>
                      <a:pt x="56" y="56"/>
                    </a:lnTo>
                    <a:lnTo>
                      <a:pt x="32" y="88"/>
                    </a:lnTo>
                    <a:lnTo>
                      <a:pt x="0" y="4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37" name="Freeform 661" descr="25%"/>
              <p:cNvSpPr>
                <a:spLocks noChangeAspect="1"/>
              </p:cNvSpPr>
              <p:nvPr/>
            </p:nvSpPr>
            <p:spPr bwMode="auto">
              <a:xfrm>
                <a:off x="376" y="2260"/>
                <a:ext cx="48" cy="16"/>
              </a:xfrm>
              <a:custGeom>
                <a:avLst/>
                <a:gdLst>
                  <a:gd name="T0" fmla="*/ 0 w 48"/>
                  <a:gd name="T1" fmla="*/ 16 h 16"/>
                  <a:gd name="T2" fmla="*/ 8 w 48"/>
                  <a:gd name="T3" fmla="*/ 0 h 16"/>
                  <a:gd name="T4" fmla="*/ 48 w 48"/>
                  <a:gd name="T5" fmla="*/ 8 h 16"/>
                  <a:gd name="T6" fmla="*/ 0 w 48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6">
                    <a:moveTo>
                      <a:pt x="0" y="16"/>
                    </a:moveTo>
                    <a:lnTo>
                      <a:pt x="8" y="0"/>
                    </a:lnTo>
                    <a:lnTo>
                      <a:pt x="48" y="8"/>
                    </a:lnTo>
                    <a:lnTo>
                      <a:pt x="0" y="1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38" name="Freeform 662" descr="25%"/>
              <p:cNvSpPr>
                <a:spLocks noChangeAspect="1"/>
              </p:cNvSpPr>
              <p:nvPr/>
            </p:nvSpPr>
            <p:spPr bwMode="auto">
              <a:xfrm>
                <a:off x="376" y="2260"/>
                <a:ext cx="48" cy="16"/>
              </a:xfrm>
              <a:custGeom>
                <a:avLst/>
                <a:gdLst>
                  <a:gd name="T0" fmla="*/ 0 w 48"/>
                  <a:gd name="T1" fmla="*/ 16 h 16"/>
                  <a:gd name="T2" fmla="*/ 8 w 48"/>
                  <a:gd name="T3" fmla="*/ 0 h 16"/>
                  <a:gd name="T4" fmla="*/ 48 w 48"/>
                  <a:gd name="T5" fmla="*/ 8 h 16"/>
                  <a:gd name="T6" fmla="*/ 0 w 48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6">
                    <a:moveTo>
                      <a:pt x="0" y="16"/>
                    </a:moveTo>
                    <a:lnTo>
                      <a:pt x="8" y="0"/>
                    </a:lnTo>
                    <a:lnTo>
                      <a:pt x="48" y="8"/>
                    </a:lnTo>
                    <a:lnTo>
                      <a:pt x="0" y="1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39" name="Freeform 663" descr="25%"/>
              <p:cNvSpPr>
                <a:spLocks noChangeAspect="1"/>
              </p:cNvSpPr>
              <p:nvPr/>
            </p:nvSpPr>
            <p:spPr bwMode="auto">
              <a:xfrm>
                <a:off x="584" y="2300"/>
                <a:ext cx="56" cy="87"/>
              </a:xfrm>
              <a:custGeom>
                <a:avLst/>
                <a:gdLst>
                  <a:gd name="T0" fmla="*/ 0 w 56"/>
                  <a:gd name="T1" fmla="*/ 87 h 87"/>
                  <a:gd name="T2" fmla="*/ 8 w 56"/>
                  <a:gd name="T3" fmla="*/ 23 h 87"/>
                  <a:gd name="T4" fmla="*/ 0 w 56"/>
                  <a:gd name="T5" fmla="*/ 0 h 87"/>
                  <a:gd name="T6" fmla="*/ 40 w 56"/>
                  <a:gd name="T7" fmla="*/ 0 h 87"/>
                  <a:gd name="T8" fmla="*/ 56 w 56"/>
                  <a:gd name="T9" fmla="*/ 71 h 87"/>
                  <a:gd name="T10" fmla="*/ 16 w 56"/>
                  <a:gd name="T11" fmla="*/ 87 h 87"/>
                  <a:gd name="T12" fmla="*/ 0 w 56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87">
                    <a:moveTo>
                      <a:pt x="0" y="87"/>
                    </a:moveTo>
                    <a:lnTo>
                      <a:pt x="8" y="2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56" y="71"/>
                    </a:lnTo>
                    <a:lnTo>
                      <a:pt x="16" y="87"/>
                    </a:lnTo>
                    <a:lnTo>
                      <a:pt x="0" y="87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40" name="Freeform 664" descr="25%"/>
              <p:cNvSpPr>
                <a:spLocks noChangeAspect="1"/>
              </p:cNvSpPr>
              <p:nvPr/>
            </p:nvSpPr>
            <p:spPr bwMode="auto">
              <a:xfrm>
                <a:off x="584" y="2300"/>
                <a:ext cx="56" cy="87"/>
              </a:xfrm>
              <a:custGeom>
                <a:avLst/>
                <a:gdLst>
                  <a:gd name="T0" fmla="*/ 0 w 56"/>
                  <a:gd name="T1" fmla="*/ 87 h 87"/>
                  <a:gd name="T2" fmla="*/ 8 w 56"/>
                  <a:gd name="T3" fmla="*/ 23 h 87"/>
                  <a:gd name="T4" fmla="*/ 0 w 56"/>
                  <a:gd name="T5" fmla="*/ 0 h 87"/>
                  <a:gd name="T6" fmla="*/ 40 w 56"/>
                  <a:gd name="T7" fmla="*/ 0 h 87"/>
                  <a:gd name="T8" fmla="*/ 56 w 56"/>
                  <a:gd name="T9" fmla="*/ 71 h 87"/>
                  <a:gd name="T10" fmla="*/ 16 w 56"/>
                  <a:gd name="T11" fmla="*/ 87 h 87"/>
                  <a:gd name="T12" fmla="*/ 0 w 56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87">
                    <a:moveTo>
                      <a:pt x="0" y="87"/>
                    </a:moveTo>
                    <a:lnTo>
                      <a:pt x="8" y="23"/>
                    </a:lnTo>
                    <a:lnTo>
                      <a:pt x="0" y="0"/>
                    </a:lnTo>
                    <a:lnTo>
                      <a:pt x="40" y="0"/>
                    </a:lnTo>
                    <a:lnTo>
                      <a:pt x="56" y="71"/>
                    </a:lnTo>
                    <a:lnTo>
                      <a:pt x="16" y="87"/>
                    </a:lnTo>
                    <a:lnTo>
                      <a:pt x="0" y="87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41" name="Freeform 665" descr="25%"/>
              <p:cNvSpPr>
                <a:spLocks noChangeAspect="1"/>
              </p:cNvSpPr>
              <p:nvPr/>
            </p:nvSpPr>
            <p:spPr bwMode="auto">
              <a:xfrm>
                <a:off x="400" y="2276"/>
                <a:ext cx="103" cy="79"/>
              </a:xfrm>
              <a:custGeom>
                <a:avLst/>
                <a:gdLst>
                  <a:gd name="T0" fmla="*/ 0 w 112"/>
                  <a:gd name="T1" fmla="*/ 24 h 79"/>
                  <a:gd name="T2" fmla="*/ 24 w 112"/>
                  <a:gd name="T3" fmla="*/ 16 h 79"/>
                  <a:gd name="T4" fmla="*/ 32 w 112"/>
                  <a:gd name="T5" fmla="*/ 0 h 79"/>
                  <a:gd name="T6" fmla="*/ 64 w 112"/>
                  <a:gd name="T7" fmla="*/ 0 h 79"/>
                  <a:gd name="T8" fmla="*/ 72 w 112"/>
                  <a:gd name="T9" fmla="*/ 8 h 79"/>
                  <a:gd name="T10" fmla="*/ 96 w 112"/>
                  <a:gd name="T11" fmla="*/ 0 h 79"/>
                  <a:gd name="T12" fmla="*/ 112 w 112"/>
                  <a:gd name="T13" fmla="*/ 40 h 79"/>
                  <a:gd name="T14" fmla="*/ 112 w 112"/>
                  <a:gd name="T15" fmla="*/ 63 h 79"/>
                  <a:gd name="T16" fmla="*/ 104 w 112"/>
                  <a:gd name="T17" fmla="*/ 55 h 79"/>
                  <a:gd name="T18" fmla="*/ 104 w 112"/>
                  <a:gd name="T19" fmla="*/ 71 h 79"/>
                  <a:gd name="T20" fmla="*/ 88 w 112"/>
                  <a:gd name="T21" fmla="*/ 79 h 79"/>
                  <a:gd name="T22" fmla="*/ 88 w 112"/>
                  <a:gd name="T23" fmla="*/ 63 h 79"/>
                  <a:gd name="T24" fmla="*/ 80 w 112"/>
                  <a:gd name="T25" fmla="*/ 63 h 79"/>
                  <a:gd name="T26" fmla="*/ 64 w 112"/>
                  <a:gd name="T27" fmla="*/ 40 h 79"/>
                  <a:gd name="T28" fmla="*/ 32 w 112"/>
                  <a:gd name="T29" fmla="*/ 55 h 79"/>
                  <a:gd name="T30" fmla="*/ 0 w 112"/>
                  <a:gd name="T31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2" h="79">
                    <a:moveTo>
                      <a:pt x="0" y="24"/>
                    </a:moveTo>
                    <a:lnTo>
                      <a:pt x="24" y="16"/>
                    </a:lnTo>
                    <a:lnTo>
                      <a:pt x="32" y="0"/>
                    </a:lnTo>
                    <a:lnTo>
                      <a:pt x="64" y="0"/>
                    </a:lnTo>
                    <a:lnTo>
                      <a:pt x="72" y="8"/>
                    </a:lnTo>
                    <a:lnTo>
                      <a:pt x="96" y="0"/>
                    </a:lnTo>
                    <a:lnTo>
                      <a:pt x="112" y="40"/>
                    </a:lnTo>
                    <a:lnTo>
                      <a:pt x="112" y="63"/>
                    </a:lnTo>
                    <a:lnTo>
                      <a:pt x="104" y="55"/>
                    </a:lnTo>
                    <a:lnTo>
                      <a:pt x="104" y="71"/>
                    </a:lnTo>
                    <a:lnTo>
                      <a:pt x="88" y="79"/>
                    </a:lnTo>
                    <a:lnTo>
                      <a:pt x="88" y="63"/>
                    </a:lnTo>
                    <a:lnTo>
                      <a:pt x="80" y="63"/>
                    </a:lnTo>
                    <a:lnTo>
                      <a:pt x="64" y="40"/>
                    </a:lnTo>
                    <a:lnTo>
                      <a:pt x="32" y="55"/>
                    </a:lnTo>
                    <a:lnTo>
                      <a:pt x="0" y="2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42" name="Freeform 666" descr="25%"/>
              <p:cNvSpPr>
                <a:spLocks noChangeAspect="1"/>
              </p:cNvSpPr>
              <p:nvPr/>
            </p:nvSpPr>
            <p:spPr bwMode="auto">
              <a:xfrm>
                <a:off x="400" y="2276"/>
                <a:ext cx="103" cy="79"/>
              </a:xfrm>
              <a:custGeom>
                <a:avLst/>
                <a:gdLst>
                  <a:gd name="T0" fmla="*/ 0 w 112"/>
                  <a:gd name="T1" fmla="*/ 24 h 79"/>
                  <a:gd name="T2" fmla="*/ 24 w 112"/>
                  <a:gd name="T3" fmla="*/ 16 h 79"/>
                  <a:gd name="T4" fmla="*/ 32 w 112"/>
                  <a:gd name="T5" fmla="*/ 0 h 79"/>
                  <a:gd name="T6" fmla="*/ 64 w 112"/>
                  <a:gd name="T7" fmla="*/ 0 h 79"/>
                  <a:gd name="T8" fmla="*/ 72 w 112"/>
                  <a:gd name="T9" fmla="*/ 8 h 79"/>
                  <a:gd name="T10" fmla="*/ 96 w 112"/>
                  <a:gd name="T11" fmla="*/ 0 h 79"/>
                  <a:gd name="T12" fmla="*/ 112 w 112"/>
                  <a:gd name="T13" fmla="*/ 40 h 79"/>
                  <a:gd name="T14" fmla="*/ 112 w 112"/>
                  <a:gd name="T15" fmla="*/ 63 h 79"/>
                  <a:gd name="T16" fmla="*/ 104 w 112"/>
                  <a:gd name="T17" fmla="*/ 55 h 79"/>
                  <a:gd name="T18" fmla="*/ 104 w 112"/>
                  <a:gd name="T19" fmla="*/ 71 h 79"/>
                  <a:gd name="T20" fmla="*/ 88 w 112"/>
                  <a:gd name="T21" fmla="*/ 79 h 79"/>
                  <a:gd name="T22" fmla="*/ 88 w 112"/>
                  <a:gd name="T23" fmla="*/ 63 h 79"/>
                  <a:gd name="T24" fmla="*/ 80 w 112"/>
                  <a:gd name="T25" fmla="*/ 63 h 79"/>
                  <a:gd name="T26" fmla="*/ 64 w 112"/>
                  <a:gd name="T27" fmla="*/ 40 h 79"/>
                  <a:gd name="T28" fmla="*/ 32 w 112"/>
                  <a:gd name="T29" fmla="*/ 55 h 79"/>
                  <a:gd name="T30" fmla="*/ 0 w 112"/>
                  <a:gd name="T31" fmla="*/ 2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2" h="79">
                    <a:moveTo>
                      <a:pt x="0" y="24"/>
                    </a:moveTo>
                    <a:lnTo>
                      <a:pt x="24" y="16"/>
                    </a:lnTo>
                    <a:lnTo>
                      <a:pt x="32" y="0"/>
                    </a:lnTo>
                    <a:lnTo>
                      <a:pt x="64" y="0"/>
                    </a:lnTo>
                    <a:lnTo>
                      <a:pt x="72" y="8"/>
                    </a:lnTo>
                    <a:lnTo>
                      <a:pt x="96" y="0"/>
                    </a:lnTo>
                    <a:lnTo>
                      <a:pt x="112" y="40"/>
                    </a:lnTo>
                    <a:lnTo>
                      <a:pt x="112" y="63"/>
                    </a:lnTo>
                    <a:lnTo>
                      <a:pt x="104" y="55"/>
                    </a:lnTo>
                    <a:lnTo>
                      <a:pt x="104" y="71"/>
                    </a:lnTo>
                    <a:lnTo>
                      <a:pt x="88" y="79"/>
                    </a:lnTo>
                    <a:lnTo>
                      <a:pt x="88" y="63"/>
                    </a:lnTo>
                    <a:lnTo>
                      <a:pt x="80" y="63"/>
                    </a:lnTo>
                    <a:lnTo>
                      <a:pt x="64" y="40"/>
                    </a:lnTo>
                    <a:lnTo>
                      <a:pt x="32" y="55"/>
                    </a:lnTo>
                    <a:lnTo>
                      <a:pt x="0" y="2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43" name="Freeform 667" descr="25%"/>
              <p:cNvSpPr>
                <a:spLocks noChangeAspect="1"/>
              </p:cNvSpPr>
              <p:nvPr/>
            </p:nvSpPr>
            <p:spPr bwMode="auto">
              <a:xfrm>
                <a:off x="504" y="2308"/>
                <a:ext cx="88" cy="86"/>
              </a:xfrm>
              <a:custGeom>
                <a:avLst/>
                <a:gdLst>
                  <a:gd name="T0" fmla="*/ 0 w 88"/>
                  <a:gd name="T1" fmla="*/ 55 h 87"/>
                  <a:gd name="T2" fmla="*/ 0 w 88"/>
                  <a:gd name="T3" fmla="*/ 39 h 87"/>
                  <a:gd name="T4" fmla="*/ 0 w 88"/>
                  <a:gd name="T5" fmla="*/ 23 h 87"/>
                  <a:gd name="T6" fmla="*/ 8 w 88"/>
                  <a:gd name="T7" fmla="*/ 31 h 87"/>
                  <a:gd name="T8" fmla="*/ 8 w 88"/>
                  <a:gd name="T9" fmla="*/ 8 h 87"/>
                  <a:gd name="T10" fmla="*/ 24 w 88"/>
                  <a:gd name="T11" fmla="*/ 0 h 87"/>
                  <a:gd name="T12" fmla="*/ 40 w 88"/>
                  <a:gd name="T13" fmla="*/ 8 h 87"/>
                  <a:gd name="T14" fmla="*/ 48 w 88"/>
                  <a:gd name="T15" fmla="*/ 15 h 87"/>
                  <a:gd name="T16" fmla="*/ 88 w 88"/>
                  <a:gd name="T17" fmla="*/ 15 h 87"/>
                  <a:gd name="T18" fmla="*/ 80 w 88"/>
                  <a:gd name="T19" fmla="*/ 79 h 87"/>
                  <a:gd name="T20" fmla="*/ 8 w 88"/>
                  <a:gd name="T21" fmla="*/ 87 h 87"/>
                  <a:gd name="T22" fmla="*/ 8 w 88"/>
                  <a:gd name="T23" fmla="*/ 71 h 87"/>
                  <a:gd name="T24" fmla="*/ 0 w 88"/>
                  <a:gd name="T25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0" y="55"/>
                    </a:moveTo>
                    <a:lnTo>
                      <a:pt x="0" y="39"/>
                    </a:lnTo>
                    <a:lnTo>
                      <a:pt x="0" y="23"/>
                    </a:lnTo>
                    <a:lnTo>
                      <a:pt x="8" y="31"/>
                    </a:lnTo>
                    <a:lnTo>
                      <a:pt x="8" y="8"/>
                    </a:lnTo>
                    <a:lnTo>
                      <a:pt x="24" y="0"/>
                    </a:lnTo>
                    <a:lnTo>
                      <a:pt x="40" y="8"/>
                    </a:lnTo>
                    <a:lnTo>
                      <a:pt x="48" y="15"/>
                    </a:lnTo>
                    <a:lnTo>
                      <a:pt x="88" y="15"/>
                    </a:lnTo>
                    <a:lnTo>
                      <a:pt x="80" y="79"/>
                    </a:lnTo>
                    <a:lnTo>
                      <a:pt x="8" y="87"/>
                    </a:lnTo>
                    <a:lnTo>
                      <a:pt x="8" y="71"/>
                    </a:lnTo>
                    <a:lnTo>
                      <a:pt x="0" y="55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44" name="Freeform 668" descr="25%"/>
              <p:cNvSpPr>
                <a:spLocks noChangeAspect="1"/>
              </p:cNvSpPr>
              <p:nvPr/>
            </p:nvSpPr>
            <p:spPr bwMode="auto">
              <a:xfrm>
                <a:off x="504" y="2308"/>
                <a:ext cx="88" cy="86"/>
              </a:xfrm>
              <a:custGeom>
                <a:avLst/>
                <a:gdLst>
                  <a:gd name="T0" fmla="*/ 0 w 88"/>
                  <a:gd name="T1" fmla="*/ 55 h 87"/>
                  <a:gd name="T2" fmla="*/ 0 w 88"/>
                  <a:gd name="T3" fmla="*/ 39 h 87"/>
                  <a:gd name="T4" fmla="*/ 0 w 88"/>
                  <a:gd name="T5" fmla="*/ 23 h 87"/>
                  <a:gd name="T6" fmla="*/ 8 w 88"/>
                  <a:gd name="T7" fmla="*/ 31 h 87"/>
                  <a:gd name="T8" fmla="*/ 8 w 88"/>
                  <a:gd name="T9" fmla="*/ 8 h 87"/>
                  <a:gd name="T10" fmla="*/ 24 w 88"/>
                  <a:gd name="T11" fmla="*/ 0 h 87"/>
                  <a:gd name="T12" fmla="*/ 40 w 88"/>
                  <a:gd name="T13" fmla="*/ 8 h 87"/>
                  <a:gd name="T14" fmla="*/ 48 w 88"/>
                  <a:gd name="T15" fmla="*/ 15 h 87"/>
                  <a:gd name="T16" fmla="*/ 88 w 88"/>
                  <a:gd name="T17" fmla="*/ 15 h 87"/>
                  <a:gd name="T18" fmla="*/ 80 w 88"/>
                  <a:gd name="T19" fmla="*/ 79 h 87"/>
                  <a:gd name="T20" fmla="*/ 8 w 88"/>
                  <a:gd name="T21" fmla="*/ 87 h 87"/>
                  <a:gd name="T22" fmla="*/ 8 w 88"/>
                  <a:gd name="T23" fmla="*/ 71 h 87"/>
                  <a:gd name="T24" fmla="*/ 0 w 88"/>
                  <a:gd name="T25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7">
                    <a:moveTo>
                      <a:pt x="0" y="55"/>
                    </a:moveTo>
                    <a:lnTo>
                      <a:pt x="0" y="39"/>
                    </a:lnTo>
                    <a:lnTo>
                      <a:pt x="0" y="23"/>
                    </a:lnTo>
                    <a:lnTo>
                      <a:pt x="8" y="31"/>
                    </a:lnTo>
                    <a:lnTo>
                      <a:pt x="8" y="8"/>
                    </a:lnTo>
                    <a:lnTo>
                      <a:pt x="24" y="0"/>
                    </a:lnTo>
                    <a:lnTo>
                      <a:pt x="40" y="8"/>
                    </a:lnTo>
                    <a:lnTo>
                      <a:pt x="48" y="15"/>
                    </a:lnTo>
                    <a:lnTo>
                      <a:pt x="88" y="15"/>
                    </a:lnTo>
                    <a:lnTo>
                      <a:pt x="80" y="79"/>
                    </a:lnTo>
                    <a:lnTo>
                      <a:pt x="8" y="87"/>
                    </a:lnTo>
                    <a:lnTo>
                      <a:pt x="8" y="71"/>
                    </a:lnTo>
                    <a:lnTo>
                      <a:pt x="0" y="55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45" name="Freeform 669" descr="25%"/>
              <p:cNvSpPr>
                <a:spLocks noChangeAspect="1"/>
              </p:cNvSpPr>
              <p:nvPr/>
            </p:nvSpPr>
            <p:spPr bwMode="auto">
              <a:xfrm>
                <a:off x="466" y="2339"/>
                <a:ext cx="29" cy="56"/>
              </a:xfrm>
              <a:custGeom>
                <a:avLst/>
                <a:gdLst>
                  <a:gd name="T0" fmla="*/ 0 w 48"/>
                  <a:gd name="T1" fmla="*/ 24 h 56"/>
                  <a:gd name="T2" fmla="*/ 16 w 48"/>
                  <a:gd name="T3" fmla="*/ 0 h 56"/>
                  <a:gd name="T4" fmla="*/ 24 w 48"/>
                  <a:gd name="T5" fmla="*/ 0 h 56"/>
                  <a:gd name="T6" fmla="*/ 24 w 48"/>
                  <a:gd name="T7" fmla="*/ 16 h 56"/>
                  <a:gd name="T8" fmla="*/ 40 w 48"/>
                  <a:gd name="T9" fmla="*/ 8 h 56"/>
                  <a:gd name="T10" fmla="*/ 40 w 48"/>
                  <a:gd name="T11" fmla="*/ 24 h 56"/>
                  <a:gd name="T12" fmla="*/ 48 w 48"/>
                  <a:gd name="T13" fmla="*/ 40 h 56"/>
                  <a:gd name="T14" fmla="*/ 48 w 48"/>
                  <a:gd name="T15" fmla="*/ 56 h 56"/>
                  <a:gd name="T16" fmla="*/ 0 w 48"/>
                  <a:gd name="T17" fmla="*/ 2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0" y="24"/>
                    </a:moveTo>
                    <a:lnTo>
                      <a:pt x="16" y="0"/>
                    </a:lnTo>
                    <a:lnTo>
                      <a:pt x="24" y="0"/>
                    </a:lnTo>
                    <a:lnTo>
                      <a:pt x="24" y="16"/>
                    </a:lnTo>
                    <a:lnTo>
                      <a:pt x="40" y="8"/>
                    </a:lnTo>
                    <a:lnTo>
                      <a:pt x="40" y="24"/>
                    </a:lnTo>
                    <a:lnTo>
                      <a:pt x="48" y="40"/>
                    </a:lnTo>
                    <a:lnTo>
                      <a:pt x="48" y="56"/>
                    </a:lnTo>
                    <a:lnTo>
                      <a:pt x="0" y="2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46" name="Freeform 670" descr="25%"/>
              <p:cNvSpPr>
                <a:spLocks noChangeAspect="1"/>
              </p:cNvSpPr>
              <p:nvPr/>
            </p:nvSpPr>
            <p:spPr bwMode="auto">
              <a:xfrm>
                <a:off x="466" y="2339"/>
                <a:ext cx="29" cy="56"/>
              </a:xfrm>
              <a:custGeom>
                <a:avLst/>
                <a:gdLst>
                  <a:gd name="T0" fmla="*/ 0 w 48"/>
                  <a:gd name="T1" fmla="*/ 24 h 56"/>
                  <a:gd name="T2" fmla="*/ 16 w 48"/>
                  <a:gd name="T3" fmla="*/ 0 h 56"/>
                  <a:gd name="T4" fmla="*/ 24 w 48"/>
                  <a:gd name="T5" fmla="*/ 0 h 56"/>
                  <a:gd name="T6" fmla="*/ 24 w 48"/>
                  <a:gd name="T7" fmla="*/ 16 h 56"/>
                  <a:gd name="T8" fmla="*/ 40 w 48"/>
                  <a:gd name="T9" fmla="*/ 8 h 56"/>
                  <a:gd name="T10" fmla="*/ 40 w 48"/>
                  <a:gd name="T11" fmla="*/ 24 h 56"/>
                  <a:gd name="T12" fmla="*/ 48 w 48"/>
                  <a:gd name="T13" fmla="*/ 40 h 56"/>
                  <a:gd name="T14" fmla="*/ 48 w 48"/>
                  <a:gd name="T15" fmla="*/ 56 h 56"/>
                  <a:gd name="T16" fmla="*/ 0 w 48"/>
                  <a:gd name="T17" fmla="*/ 2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56">
                    <a:moveTo>
                      <a:pt x="0" y="24"/>
                    </a:moveTo>
                    <a:lnTo>
                      <a:pt x="16" y="0"/>
                    </a:lnTo>
                    <a:lnTo>
                      <a:pt x="24" y="0"/>
                    </a:lnTo>
                    <a:lnTo>
                      <a:pt x="24" y="16"/>
                    </a:lnTo>
                    <a:lnTo>
                      <a:pt x="40" y="8"/>
                    </a:lnTo>
                    <a:lnTo>
                      <a:pt x="40" y="24"/>
                    </a:lnTo>
                    <a:lnTo>
                      <a:pt x="48" y="40"/>
                    </a:lnTo>
                    <a:lnTo>
                      <a:pt x="48" y="56"/>
                    </a:lnTo>
                    <a:lnTo>
                      <a:pt x="0" y="2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47" name="Freeform 671" descr="25%"/>
              <p:cNvSpPr>
                <a:spLocks noChangeAspect="1"/>
              </p:cNvSpPr>
              <p:nvPr/>
            </p:nvSpPr>
            <p:spPr bwMode="auto">
              <a:xfrm>
                <a:off x="759" y="1949"/>
                <a:ext cx="204" cy="215"/>
              </a:xfrm>
              <a:custGeom>
                <a:avLst/>
                <a:gdLst>
                  <a:gd name="T0" fmla="*/ 0 w 224"/>
                  <a:gd name="T1" fmla="*/ 111 h 215"/>
                  <a:gd name="T2" fmla="*/ 0 w 224"/>
                  <a:gd name="T3" fmla="*/ 48 h 215"/>
                  <a:gd name="T4" fmla="*/ 32 w 224"/>
                  <a:gd name="T5" fmla="*/ 0 h 215"/>
                  <a:gd name="T6" fmla="*/ 80 w 224"/>
                  <a:gd name="T7" fmla="*/ 16 h 215"/>
                  <a:gd name="T8" fmla="*/ 88 w 224"/>
                  <a:gd name="T9" fmla="*/ 32 h 215"/>
                  <a:gd name="T10" fmla="*/ 144 w 224"/>
                  <a:gd name="T11" fmla="*/ 48 h 215"/>
                  <a:gd name="T12" fmla="*/ 152 w 224"/>
                  <a:gd name="T13" fmla="*/ 40 h 215"/>
                  <a:gd name="T14" fmla="*/ 152 w 224"/>
                  <a:gd name="T15" fmla="*/ 24 h 215"/>
                  <a:gd name="T16" fmla="*/ 168 w 224"/>
                  <a:gd name="T17" fmla="*/ 8 h 215"/>
                  <a:gd name="T18" fmla="*/ 224 w 224"/>
                  <a:gd name="T19" fmla="*/ 32 h 215"/>
                  <a:gd name="T20" fmla="*/ 216 w 224"/>
                  <a:gd name="T21" fmla="*/ 48 h 215"/>
                  <a:gd name="T22" fmla="*/ 224 w 224"/>
                  <a:gd name="T23" fmla="*/ 183 h 215"/>
                  <a:gd name="T24" fmla="*/ 224 w 224"/>
                  <a:gd name="T25" fmla="*/ 207 h 215"/>
                  <a:gd name="T26" fmla="*/ 208 w 224"/>
                  <a:gd name="T27" fmla="*/ 207 h 215"/>
                  <a:gd name="T28" fmla="*/ 208 w 224"/>
                  <a:gd name="T29" fmla="*/ 215 h 215"/>
                  <a:gd name="T30" fmla="*/ 96 w 224"/>
                  <a:gd name="T31" fmla="*/ 151 h 215"/>
                  <a:gd name="T32" fmla="*/ 80 w 224"/>
                  <a:gd name="T33" fmla="*/ 159 h 215"/>
                  <a:gd name="T34" fmla="*/ 32 w 224"/>
                  <a:gd name="T35" fmla="*/ 151 h 215"/>
                  <a:gd name="T36" fmla="*/ 0 w 224"/>
                  <a:gd name="T37" fmla="*/ 1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4" h="215">
                    <a:moveTo>
                      <a:pt x="0" y="111"/>
                    </a:moveTo>
                    <a:lnTo>
                      <a:pt x="0" y="48"/>
                    </a:lnTo>
                    <a:lnTo>
                      <a:pt x="32" y="0"/>
                    </a:lnTo>
                    <a:lnTo>
                      <a:pt x="80" y="16"/>
                    </a:lnTo>
                    <a:lnTo>
                      <a:pt x="88" y="32"/>
                    </a:lnTo>
                    <a:lnTo>
                      <a:pt x="144" y="48"/>
                    </a:lnTo>
                    <a:lnTo>
                      <a:pt x="152" y="40"/>
                    </a:lnTo>
                    <a:lnTo>
                      <a:pt x="152" y="24"/>
                    </a:lnTo>
                    <a:lnTo>
                      <a:pt x="168" y="8"/>
                    </a:lnTo>
                    <a:lnTo>
                      <a:pt x="224" y="32"/>
                    </a:lnTo>
                    <a:lnTo>
                      <a:pt x="216" y="48"/>
                    </a:lnTo>
                    <a:lnTo>
                      <a:pt x="224" y="183"/>
                    </a:lnTo>
                    <a:lnTo>
                      <a:pt x="224" y="207"/>
                    </a:lnTo>
                    <a:lnTo>
                      <a:pt x="208" y="207"/>
                    </a:lnTo>
                    <a:lnTo>
                      <a:pt x="208" y="215"/>
                    </a:lnTo>
                    <a:lnTo>
                      <a:pt x="96" y="151"/>
                    </a:lnTo>
                    <a:lnTo>
                      <a:pt x="80" y="159"/>
                    </a:lnTo>
                    <a:lnTo>
                      <a:pt x="32" y="151"/>
                    </a:lnTo>
                    <a:lnTo>
                      <a:pt x="0" y="111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48" name="Freeform 672" descr="25%"/>
              <p:cNvSpPr>
                <a:spLocks noChangeAspect="1"/>
              </p:cNvSpPr>
              <p:nvPr/>
            </p:nvSpPr>
            <p:spPr bwMode="auto">
              <a:xfrm>
                <a:off x="759" y="1949"/>
                <a:ext cx="204" cy="215"/>
              </a:xfrm>
              <a:custGeom>
                <a:avLst/>
                <a:gdLst>
                  <a:gd name="T0" fmla="*/ 0 w 224"/>
                  <a:gd name="T1" fmla="*/ 111 h 215"/>
                  <a:gd name="T2" fmla="*/ 0 w 224"/>
                  <a:gd name="T3" fmla="*/ 48 h 215"/>
                  <a:gd name="T4" fmla="*/ 32 w 224"/>
                  <a:gd name="T5" fmla="*/ 0 h 215"/>
                  <a:gd name="T6" fmla="*/ 80 w 224"/>
                  <a:gd name="T7" fmla="*/ 16 h 215"/>
                  <a:gd name="T8" fmla="*/ 88 w 224"/>
                  <a:gd name="T9" fmla="*/ 32 h 215"/>
                  <a:gd name="T10" fmla="*/ 144 w 224"/>
                  <a:gd name="T11" fmla="*/ 48 h 215"/>
                  <a:gd name="T12" fmla="*/ 152 w 224"/>
                  <a:gd name="T13" fmla="*/ 40 h 215"/>
                  <a:gd name="T14" fmla="*/ 152 w 224"/>
                  <a:gd name="T15" fmla="*/ 24 h 215"/>
                  <a:gd name="T16" fmla="*/ 168 w 224"/>
                  <a:gd name="T17" fmla="*/ 8 h 215"/>
                  <a:gd name="T18" fmla="*/ 224 w 224"/>
                  <a:gd name="T19" fmla="*/ 32 h 215"/>
                  <a:gd name="T20" fmla="*/ 216 w 224"/>
                  <a:gd name="T21" fmla="*/ 48 h 215"/>
                  <a:gd name="T22" fmla="*/ 224 w 224"/>
                  <a:gd name="T23" fmla="*/ 183 h 215"/>
                  <a:gd name="T24" fmla="*/ 224 w 224"/>
                  <a:gd name="T25" fmla="*/ 207 h 215"/>
                  <a:gd name="T26" fmla="*/ 208 w 224"/>
                  <a:gd name="T27" fmla="*/ 207 h 215"/>
                  <a:gd name="T28" fmla="*/ 208 w 224"/>
                  <a:gd name="T29" fmla="*/ 215 h 215"/>
                  <a:gd name="T30" fmla="*/ 96 w 224"/>
                  <a:gd name="T31" fmla="*/ 151 h 215"/>
                  <a:gd name="T32" fmla="*/ 80 w 224"/>
                  <a:gd name="T33" fmla="*/ 159 h 215"/>
                  <a:gd name="T34" fmla="*/ 32 w 224"/>
                  <a:gd name="T35" fmla="*/ 151 h 215"/>
                  <a:gd name="T36" fmla="*/ 0 w 224"/>
                  <a:gd name="T37" fmla="*/ 1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4" h="215">
                    <a:moveTo>
                      <a:pt x="0" y="111"/>
                    </a:moveTo>
                    <a:lnTo>
                      <a:pt x="0" y="48"/>
                    </a:lnTo>
                    <a:lnTo>
                      <a:pt x="32" y="0"/>
                    </a:lnTo>
                    <a:lnTo>
                      <a:pt x="80" y="16"/>
                    </a:lnTo>
                    <a:lnTo>
                      <a:pt x="88" y="32"/>
                    </a:lnTo>
                    <a:lnTo>
                      <a:pt x="144" y="48"/>
                    </a:lnTo>
                    <a:lnTo>
                      <a:pt x="152" y="40"/>
                    </a:lnTo>
                    <a:lnTo>
                      <a:pt x="152" y="24"/>
                    </a:lnTo>
                    <a:lnTo>
                      <a:pt x="168" y="8"/>
                    </a:lnTo>
                    <a:lnTo>
                      <a:pt x="224" y="32"/>
                    </a:lnTo>
                    <a:lnTo>
                      <a:pt x="216" y="48"/>
                    </a:lnTo>
                    <a:lnTo>
                      <a:pt x="224" y="183"/>
                    </a:lnTo>
                    <a:lnTo>
                      <a:pt x="224" y="207"/>
                    </a:lnTo>
                    <a:lnTo>
                      <a:pt x="208" y="207"/>
                    </a:lnTo>
                    <a:lnTo>
                      <a:pt x="208" y="215"/>
                    </a:lnTo>
                    <a:lnTo>
                      <a:pt x="96" y="151"/>
                    </a:lnTo>
                    <a:lnTo>
                      <a:pt x="80" y="159"/>
                    </a:lnTo>
                    <a:lnTo>
                      <a:pt x="32" y="151"/>
                    </a:lnTo>
                    <a:lnTo>
                      <a:pt x="0" y="111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49" name="Freeform 673" descr="25%"/>
              <p:cNvSpPr>
                <a:spLocks noChangeAspect="1"/>
              </p:cNvSpPr>
              <p:nvPr/>
            </p:nvSpPr>
            <p:spPr bwMode="auto">
              <a:xfrm>
                <a:off x="1095" y="2611"/>
                <a:ext cx="62" cy="119"/>
              </a:xfrm>
              <a:custGeom>
                <a:avLst/>
                <a:gdLst>
                  <a:gd name="T0" fmla="*/ 0 w 48"/>
                  <a:gd name="T1" fmla="*/ 63 h 119"/>
                  <a:gd name="T2" fmla="*/ 8 w 48"/>
                  <a:gd name="T3" fmla="*/ 63 h 119"/>
                  <a:gd name="T4" fmla="*/ 24 w 48"/>
                  <a:gd name="T5" fmla="*/ 71 h 119"/>
                  <a:gd name="T6" fmla="*/ 24 w 48"/>
                  <a:gd name="T7" fmla="*/ 95 h 119"/>
                  <a:gd name="T8" fmla="*/ 40 w 48"/>
                  <a:gd name="T9" fmla="*/ 119 h 119"/>
                  <a:gd name="T10" fmla="*/ 48 w 48"/>
                  <a:gd name="T11" fmla="*/ 79 h 119"/>
                  <a:gd name="T12" fmla="*/ 32 w 48"/>
                  <a:gd name="T13" fmla="*/ 63 h 119"/>
                  <a:gd name="T14" fmla="*/ 32 w 48"/>
                  <a:gd name="T15" fmla="*/ 71 h 119"/>
                  <a:gd name="T16" fmla="*/ 24 w 48"/>
                  <a:gd name="T17" fmla="*/ 39 h 119"/>
                  <a:gd name="T18" fmla="*/ 16 w 48"/>
                  <a:gd name="T19" fmla="*/ 0 h 119"/>
                  <a:gd name="T20" fmla="*/ 8 w 48"/>
                  <a:gd name="T21" fmla="*/ 0 h 119"/>
                  <a:gd name="T22" fmla="*/ 16 w 48"/>
                  <a:gd name="T23" fmla="*/ 16 h 119"/>
                  <a:gd name="T24" fmla="*/ 0 w 48"/>
                  <a:gd name="T25" fmla="*/ 63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119">
                    <a:moveTo>
                      <a:pt x="0" y="63"/>
                    </a:moveTo>
                    <a:lnTo>
                      <a:pt x="8" y="63"/>
                    </a:lnTo>
                    <a:lnTo>
                      <a:pt x="24" y="71"/>
                    </a:lnTo>
                    <a:lnTo>
                      <a:pt x="24" y="95"/>
                    </a:lnTo>
                    <a:lnTo>
                      <a:pt x="40" y="119"/>
                    </a:lnTo>
                    <a:lnTo>
                      <a:pt x="48" y="79"/>
                    </a:lnTo>
                    <a:lnTo>
                      <a:pt x="32" y="63"/>
                    </a:lnTo>
                    <a:lnTo>
                      <a:pt x="32" y="71"/>
                    </a:lnTo>
                    <a:lnTo>
                      <a:pt x="24" y="39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16" y="16"/>
                    </a:lnTo>
                    <a:lnTo>
                      <a:pt x="0" y="63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50" name="Freeform 674" descr="25%"/>
              <p:cNvSpPr>
                <a:spLocks noChangeAspect="1"/>
              </p:cNvSpPr>
              <p:nvPr/>
            </p:nvSpPr>
            <p:spPr bwMode="auto">
              <a:xfrm>
                <a:off x="1095" y="2611"/>
                <a:ext cx="62" cy="119"/>
              </a:xfrm>
              <a:custGeom>
                <a:avLst/>
                <a:gdLst>
                  <a:gd name="T0" fmla="*/ 0 w 48"/>
                  <a:gd name="T1" fmla="*/ 63 h 119"/>
                  <a:gd name="T2" fmla="*/ 8 w 48"/>
                  <a:gd name="T3" fmla="*/ 63 h 119"/>
                  <a:gd name="T4" fmla="*/ 24 w 48"/>
                  <a:gd name="T5" fmla="*/ 71 h 119"/>
                  <a:gd name="T6" fmla="*/ 24 w 48"/>
                  <a:gd name="T7" fmla="*/ 95 h 119"/>
                  <a:gd name="T8" fmla="*/ 40 w 48"/>
                  <a:gd name="T9" fmla="*/ 119 h 119"/>
                  <a:gd name="T10" fmla="*/ 48 w 48"/>
                  <a:gd name="T11" fmla="*/ 79 h 119"/>
                  <a:gd name="T12" fmla="*/ 32 w 48"/>
                  <a:gd name="T13" fmla="*/ 63 h 119"/>
                  <a:gd name="T14" fmla="*/ 32 w 48"/>
                  <a:gd name="T15" fmla="*/ 71 h 119"/>
                  <a:gd name="T16" fmla="*/ 24 w 48"/>
                  <a:gd name="T17" fmla="*/ 39 h 119"/>
                  <a:gd name="T18" fmla="*/ 16 w 48"/>
                  <a:gd name="T19" fmla="*/ 0 h 119"/>
                  <a:gd name="T20" fmla="*/ 8 w 48"/>
                  <a:gd name="T21" fmla="*/ 0 h 119"/>
                  <a:gd name="T22" fmla="*/ 16 w 48"/>
                  <a:gd name="T23" fmla="*/ 16 h 119"/>
                  <a:gd name="T24" fmla="*/ 0 w 48"/>
                  <a:gd name="T25" fmla="*/ 63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119">
                    <a:moveTo>
                      <a:pt x="0" y="63"/>
                    </a:moveTo>
                    <a:lnTo>
                      <a:pt x="8" y="63"/>
                    </a:lnTo>
                    <a:lnTo>
                      <a:pt x="24" y="71"/>
                    </a:lnTo>
                    <a:lnTo>
                      <a:pt x="24" y="95"/>
                    </a:lnTo>
                    <a:lnTo>
                      <a:pt x="40" y="119"/>
                    </a:lnTo>
                    <a:lnTo>
                      <a:pt x="48" y="79"/>
                    </a:lnTo>
                    <a:lnTo>
                      <a:pt x="32" y="63"/>
                    </a:lnTo>
                    <a:lnTo>
                      <a:pt x="32" y="71"/>
                    </a:lnTo>
                    <a:lnTo>
                      <a:pt x="24" y="39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16" y="16"/>
                    </a:lnTo>
                    <a:lnTo>
                      <a:pt x="0" y="63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51" name="Freeform 675" descr="25%"/>
              <p:cNvSpPr>
                <a:spLocks noChangeAspect="1"/>
              </p:cNvSpPr>
              <p:nvPr/>
            </p:nvSpPr>
            <p:spPr bwMode="auto">
              <a:xfrm>
                <a:off x="448" y="2084"/>
                <a:ext cx="228" cy="232"/>
              </a:xfrm>
              <a:custGeom>
                <a:avLst/>
                <a:gdLst>
                  <a:gd name="T0" fmla="*/ 0 w 232"/>
                  <a:gd name="T1" fmla="*/ 160 h 232"/>
                  <a:gd name="T2" fmla="*/ 16 w 232"/>
                  <a:gd name="T3" fmla="*/ 136 h 232"/>
                  <a:gd name="T4" fmla="*/ 24 w 232"/>
                  <a:gd name="T5" fmla="*/ 152 h 232"/>
                  <a:gd name="T6" fmla="*/ 96 w 232"/>
                  <a:gd name="T7" fmla="*/ 144 h 232"/>
                  <a:gd name="T8" fmla="*/ 80 w 232"/>
                  <a:gd name="T9" fmla="*/ 0 h 232"/>
                  <a:gd name="T10" fmla="*/ 104 w 232"/>
                  <a:gd name="T11" fmla="*/ 0 h 232"/>
                  <a:gd name="T12" fmla="*/ 224 w 232"/>
                  <a:gd name="T13" fmla="*/ 72 h 232"/>
                  <a:gd name="T14" fmla="*/ 224 w 232"/>
                  <a:gd name="T15" fmla="*/ 88 h 232"/>
                  <a:gd name="T16" fmla="*/ 232 w 232"/>
                  <a:gd name="T17" fmla="*/ 88 h 232"/>
                  <a:gd name="T18" fmla="*/ 232 w 232"/>
                  <a:gd name="T19" fmla="*/ 136 h 232"/>
                  <a:gd name="T20" fmla="*/ 224 w 232"/>
                  <a:gd name="T21" fmla="*/ 144 h 232"/>
                  <a:gd name="T22" fmla="*/ 184 w 232"/>
                  <a:gd name="T23" fmla="*/ 152 h 232"/>
                  <a:gd name="T24" fmla="*/ 120 w 232"/>
                  <a:gd name="T25" fmla="*/ 184 h 232"/>
                  <a:gd name="T26" fmla="*/ 96 w 232"/>
                  <a:gd name="T27" fmla="*/ 232 h 232"/>
                  <a:gd name="T28" fmla="*/ 80 w 232"/>
                  <a:gd name="T29" fmla="*/ 224 h 232"/>
                  <a:gd name="T30" fmla="*/ 64 w 232"/>
                  <a:gd name="T31" fmla="*/ 232 h 232"/>
                  <a:gd name="T32" fmla="*/ 48 w 232"/>
                  <a:gd name="T33" fmla="*/ 192 h 232"/>
                  <a:gd name="T34" fmla="*/ 24 w 232"/>
                  <a:gd name="T35" fmla="*/ 200 h 232"/>
                  <a:gd name="T36" fmla="*/ 16 w 232"/>
                  <a:gd name="T37" fmla="*/ 192 h 232"/>
                  <a:gd name="T38" fmla="*/ 0 w 232"/>
                  <a:gd name="T39" fmla="*/ 16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2" h="232">
                    <a:moveTo>
                      <a:pt x="0" y="160"/>
                    </a:moveTo>
                    <a:lnTo>
                      <a:pt x="16" y="136"/>
                    </a:lnTo>
                    <a:lnTo>
                      <a:pt x="24" y="152"/>
                    </a:lnTo>
                    <a:lnTo>
                      <a:pt x="96" y="144"/>
                    </a:lnTo>
                    <a:lnTo>
                      <a:pt x="80" y="0"/>
                    </a:lnTo>
                    <a:lnTo>
                      <a:pt x="104" y="0"/>
                    </a:lnTo>
                    <a:lnTo>
                      <a:pt x="224" y="72"/>
                    </a:lnTo>
                    <a:lnTo>
                      <a:pt x="224" y="88"/>
                    </a:lnTo>
                    <a:lnTo>
                      <a:pt x="232" y="88"/>
                    </a:lnTo>
                    <a:lnTo>
                      <a:pt x="232" y="136"/>
                    </a:lnTo>
                    <a:lnTo>
                      <a:pt x="224" y="144"/>
                    </a:lnTo>
                    <a:lnTo>
                      <a:pt x="184" y="152"/>
                    </a:lnTo>
                    <a:lnTo>
                      <a:pt x="120" y="184"/>
                    </a:lnTo>
                    <a:lnTo>
                      <a:pt x="96" y="232"/>
                    </a:lnTo>
                    <a:lnTo>
                      <a:pt x="80" y="224"/>
                    </a:lnTo>
                    <a:lnTo>
                      <a:pt x="64" y="232"/>
                    </a:lnTo>
                    <a:lnTo>
                      <a:pt x="48" y="192"/>
                    </a:lnTo>
                    <a:lnTo>
                      <a:pt x="24" y="200"/>
                    </a:lnTo>
                    <a:lnTo>
                      <a:pt x="16" y="192"/>
                    </a:lnTo>
                    <a:lnTo>
                      <a:pt x="0" y="16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52" name="Freeform 676" descr="25%"/>
              <p:cNvSpPr>
                <a:spLocks noChangeAspect="1"/>
              </p:cNvSpPr>
              <p:nvPr/>
            </p:nvSpPr>
            <p:spPr bwMode="auto">
              <a:xfrm>
                <a:off x="448" y="2084"/>
                <a:ext cx="228" cy="232"/>
              </a:xfrm>
              <a:custGeom>
                <a:avLst/>
                <a:gdLst>
                  <a:gd name="T0" fmla="*/ 0 w 232"/>
                  <a:gd name="T1" fmla="*/ 160 h 232"/>
                  <a:gd name="T2" fmla="*/ 16 w 232"/>
                  <a:gd name="T3" fmla="*/ 136 h 232"/>
                  <a:gd name="T4" fmla="*/ 24 w 232"/>
                  <a:gd name="T5" fmla="*/ 152 h 232"/>
                  <a:gd name="T6" fmla="*/ 96 w 232"/>
                  <a:gd name="T7" fmla="*/ 144 h 232"/>
                  <a:gd name="T8" fmla="*/ 80 w 232"/>
                  <a:gd name="T9" fmla="*/ 0 h 232"/>
                  <a:gd name="T10" fmla="*/ 104 w 232"/>
                  <a:gd name="T11" fmla="*/ 0 h 232"/>
                  <a:gd name="T12" fmla="*/ 224 w 232"/>
                  <a:gd name="T13" fmla="*/ 72 h 232"/>
                  <a:gd name="T14" fmla="*/ 224 w 232"/>
                  <a:gd name="T15" fmla="*/ 88 h 232"/>
                  <a:gd name="T16" fmla="*/ 232 w 232"/>
                  <a:gd name="T17" fmla="*/ 88 h 232"/>
                  <a:gd name="T18" fmla="*/ 232 w 232"/>
                  <a:gd name="T19" fmla="*/ 136 h 232"/>
                  <a:gd name="T20" fmla="*/ 224 w 232"/>
                  <a:gd name="T21" fmla="*/ 144 h 232"/>
                  <a:gd name="T22" fmla="*/ 184 w 232"/>
                  <a:gd name="T23" fmla="*/ 152 h 232"/>
                  <a:gd name="T24" fmla="*/ 120 w 232"/>
                  <a:gd name="T25" fmla="*/ 184 h 232"/>
                  <a:gd name="T26" fmla="*/ 96 w 232"/>
                  <a:gd name="T27" fmla="*/ 232 h 232"/>
                  <a:gd name="T28" fmla="*/ 80 w 232"/>
                  <a:gd name="T29" fmla="*/ 224 h 232"/>
                  <a:gd name="T30" fmla="*/ 64 w 232"/>
                  <a:gd name="T31" fmla="*/ 232 h 232"/>
                  <a:gd name="T32" fmla="*/ 48 w 232"/>
                  <a:gd name="T33" fmla="*/ 192 h 232"/>
                  <a:gd name="T34" fmla="*/ 24 w 232"/>
                  <a:gd name="T35" fmla="*/ 200 h 232"/>
                  <a:gd name="T36" fmla="*/ 16 w 232"/>
                  <a:gd name="T37" fmla="*/ 192 h 232"/>
                  <a:gd name="T38" fmla="*/ 0 w 232"/>
                  <a:gd name="T39" fmla="*/ 16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2" h="232">
                    <a:moveTo>
                      <a:pt x="0" y="160"/>
                    </a:moveTo>
                    <a:lnTo>
                      <a:pt x="16" y="136"/>
                    </a:lnTo>
                    <a:lnTo>
                      <a:pt x="24" y="152"/>
                    </a:lnTo>
                    <a:lnTo>
                      <a:pt x="96" y="144"/>
                    </a:lnTo>
                    <a:lnTo>
                      <a:pt x="80" y="0"/>
                    </a:lnTo>
                    <a:lnTo>
                      <a:pt x="104" y="0"/>
                    </a:lnTo>
                    <a:lnTo>
                      <a:pt x="224" y="72"/>
                    </a:lnTo>
                    <a:lnTo>
                      <a:pt x="224" y="88"/>
                    </a:lnTo>
                    <a:lnTo>
                      <a:pt x="232" y="88"/>
                    </a:lnTo>
                    <a:lnTo>
                      <a:pt x="232" y="136"/>
                    </a:lnTo>
                    <a:lnTo>
                      <a:pt x="224" y="144"/>
                    </a:lnTo>
                    <a:lnTo>
                      <a:pt x="184" y="152"/>
                    </a:lnTo>
                    <a:lnTo>
                      <a:pt x="120" y="184"/>
                    </a:lnTo>
                    <a:lnTo>
                      <a:pt x="96" y="232"/>
                    </a:lnTo>
                    <a:lnTo>
                      <a:pt x="80" y="224"/>
                    </a:lnTo>
                    <a:lnTo>
                      <a:pt x="64" y="232"/>
                    </a:lnTo>
                    <a:lnTo>
                      <a:pt x="48" y="192"/>
                    </a:lnTo>
                    <a:lnTo>
                      <a:pt x="24" y="200"/>
                    </a:lnTo>
                    <a:lnTo>
                      <a:pt x="16" y="192"/>
                    </a:lnTo>
                    <a:lnTo>
                      <a:pt x="0" y="16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53" name="Freeform 677" descr="25%"/>
              <p:cNvSpPr>
                <a:spLocks noChangeAspect="1"/>
              </p:cNvSpPr>
              <p:nvPr/>
            </p:nvSpPr>
            <p:spPr bwMode="auto">
              <a:xfrm>
                <a:off x="376" y="2044"/>
                <a:ext cx="176" cy="201"/>
              </a:xfrm>
              <a:custGeom>
                <a:avLst/>
                <a:gdLst>
                  <a:gd name="T0" fmla="*/ 0 w 176"/>
                  <a:gd name="T1" fmla="*/ 104 h 200"/>
                  <a:gd name="T2" fmla="*/ 8 w 176"/>
                  <a:gd name="T3" fmla="*/ 112 h 200"/>
                  <a:gd name="T4" fmla="*/ 16 w 176"/>
                  <a:gd name="T5" fmla="*/ 144 h 200"/>
                  <a:gd name="T6" fmla="*/ 8 w 176"/>
                  <a:gd name="T7" fmla="*/ 176 h 200"/>
                  <a:gd name="T8" fmla="*/ 40 w 176"/>
                  <a:gd name="T9" fmla="*/ 176 h 200"/>
                  <a:gd name="T10" fmla="*/ 72 w 176"/>
                  <a:gd name="T11" fmla="*/ 200 h 200"/>
                  <a:gd name="T12" fmla="*/ 88 w 176"/>
                  <a:gd name="T13" fmla="*/ 176 h 200"/>
                  <a:gd name="T14" fmla="*/ 96 w 176"/>
                  <a:gd name="T15" fmla="*/ 192 h 200"/>
                  <a:gd name="T16" fmla="*/ 168 w 176"/>
                  <a:gd name="T17" fmla="*/ 184 h 200"/>
                  <a:gd name="T18" fmla="*/ 152 w 176"/>
                  <a:gd name="T19" fmla="*/ 40 h 200"/>
                  <a:gd name="T20" fmla="*/ 176 w 176"/>
                  <a:gd name="T21" fmla="*/ 40 h 200"/>
                  <a:gd name="T22" fmla="*/ 128 w 176"/>
                  <a:gd name="T23" fmla="*/ 0 h 200"/>
                  <a:gd name="T24" fmla="*/ 120 w 176"/>
                  <a:gd name="T25" fmla="*/ 24 h 200"/>
                  <a:gd name="T26" fmla="*/ 80 w 176"/>
                  <a:gd name="T27" fmla="*/ 16 h 200"/>
                  <a:gd name="T28" fmla="*/ 80 w 176"/>
                  <a:gd name="T29" fmla="*/ 56 h 200"/>
                  <a:gd name="T30" fmla="*/ 64 w 176"/>
                  <a:gd name="T31" fmla="*/ 64 h 200"/>
                  <a:gd name="T32" fmla="*/ 64 w 176"/>
                  <a:gd name="T33" fmla="*/ 96 h 200"/>
                  <a:gd name="T34" fmla="*/ 0 w 176"/>
                  <a:gd name="T35" fmla="*/ 10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200">
                    <a:moveTo>
                      <a:pt x="0" y="104"/>
                    </a:moveTo>
                    <a:lnTo>
                      <a:pt x="8" y="112"/>
                    </a:lnTo>
                    <a:lnTo>
                      <a:pt x="16" y="144"/>
                    </a:lnTo>
                    <a:lnTo>
                      <a:pt x="8" y="176"/>
                    </a:lnTo>
                    <a:lnTo>
                      <a:pt x="40" y="176"/>
                    </a:lnTo>
                    <a:lnTo>
                      <a:pt x="72" y="200"/>
                    </a:lnTo>
                    <a:lnTo>
                      <a:pt x="88" y="176"/>
                    </a:lnTo>
                    <a:lnTo>
                      <a:pt x="96" y="192"/>
                    </a:lnTo>
                    <a:lnTo>
                      <a:pt x="168" y="184"/>
                    </a:lnTo>
                    <a:lnTo>
                      <a:pt x="152" y="40"/>
                    </a:lnTo>
                    <a:lnTo>
                      <a:pt x="176" y="40"/>
                    </a:lnTo>
                    <a:lnTo>
                      <a:pt x="128" y="0"/>
                    </a:lnTo>
                    <a:lnTo>
                      <a:pt x="120" y="24"/>
                    </a:lnTo>
                    <a:lnTo>
                      <a:pt x="80" y="16"/>
                    </a:lnTo>
                    <a:lnTo>
                      <a:pt x="80" y="56"/>
                    </a:lnTo>
                    <a:lnTo>
                      <a:pt x="64" y="64"/>
                    </a:lnTo>
                    <a:lnTo>
                      <a:pt x="64" y="96"/>
                    </a:lnTo>
                    <a:lnTo>
                      <a:pt x="0" y="10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54" name="Freeform 678" descr="25%"/>
              <p:cNvSpPr>
                <a:spLocks noChangeAspect="1"/>
              </p:cNvSpPr>
              <p:nvPr/>
            </p:nvSpPr>
            <p:spPr bwMode="auto">
              <a:xfrm>
                <a:off x="376" y="2044"/>
                <a:ext cx="176" cy="201"/>
              </a:xfrm>
              <a:custGeom>
                <a:avLst/>
                <a:gdLst>
                  <a:gd name="T0" fmla="*/ 0 w 176"/>
                  <a:gd name="T1" fmla="*/ 104 h 200"/>
                  <a:gd name="T2" fmla="*/ 8 w 176"/>
                  <a:gd name="T3" fmla="*/ 112 h 200"/>
                  <a:gd name="T4" fmla="*/ 16 w 176"/>
                  <a:gd name="T5" fmla="*/ 144 h 200"/>
                  <a:gd name="T6" fmla="*/ 8 w 176"/>
                  <a:gd name="T7" fmla="*/ 176 h 200"/>
                  <a:gd name="T8" fmla="*/ 40 w 176"/>
                  <a:gd name="T9" fmla="*/ 176 h 200"/>
                  <a:gd name="T10" fmla="*/ 72 w 176"/>
                  <a:gd name="T11" fmla="*/ 200 h 200"/>
                  <a:gd name="T12" fmla="*/ 88 w 176"/>
                  <a:gd name="T13" fmla="*/ 176 h 200"/>
                  <a:gd name="T14" fmla="*/ 96 w 176"/>
                  <a:gd name="T15" fmla="*/ 192 h 200"/>
                  <a:gd name="T16" fmla="*/ 168 w 176"/>
                  <a:gd name="T17" fmla="*/ 184 h 200"/>
                  <a:gd name="T18" fmla="*/ 152 w 176"/>
                  <a:gd name="T19" fmla="*/ 40 h 200"/>
                  <a:gd name="T20" fmla="*/ 176 w 176"/>
                  <a:gd name="T21" fmla="*/ 40 h 200"/>
                  <a:gd name="T22" fmla="*/ 128 w 176"/>
                  <a:gd name="T23" fmla="*/ 0 h 200"/>
                  <a:gd name="T24" fmla="*/ 120 w 176"/>
                  <a:gd name="T25" fmla="*/ 24 h 200"/>
                  <a:gd name="T26" fmla="*/ 80 w 176"/>
                  <a:gd name="T27" fmla="*/ 16 h 200"/>
                  <a:gd name="T28" fmla="*/ 80 w 176"/>
                  <a:gd name="T29" fmla="*/ 56 h 200"/>
                  <a:gd name="T30" fmla="*/ 64 w 176"/>
                  <a:gd name="T31" fmla="*/ 64 h 200"/>
                  <a:gd name="T32" fmla="*/ 64 w 176"/>
                  <a:gd name="T33" fmla="*/ 96 h 200"/>
                  <a:gd name="T34" fmla="*/ 0 w 176"/>
                  <a:gd name="T35" fmla="*/ 10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6" h="200">
                    <a:moveTo>
                      <a:pt x="0" y="104"/>
                    </a:moveTo>
                    <a:lnTo>
                      <a:pt x="8" y="112"/>
                    </a:lnTo>
                    <a:lnTo>
                      <a:pt x="16" y="144"/>
                    </a:lnTo>
                    <a:lnTo>
                      <a:pt x="8" y="176"/>
                    </a:lnTo>
                    <a:lnTo>
                      <a:pt x="40" y="176"/>
                    </a:lnTo>
                    <a:lnTo>
                      <a:pt x="72" y="200"/>
                    </a:lnTo>
                    <a:lnTo>
                      <a:pt x="88" y="176"/>
                    </a:lnTo>
                    <a:lnTo>
                      <a:pt x="96" y="192"/>
                    </a:lnTo>
                    <a:lnTo>
                      <a:pt x="168" y="184"/>
                    </a:lnTo>
                    <a:lnTo>
                      <a:pt x="152" y="40"/>
                    </a:lnTo>
                    <a:lnTo>
                      <a:pt x="176" y="40"/>
                    </a:lnTo>
                    <a:lnTo>
                      <a:pt x="128" y="0"/>
                    </a:lnTo>
                    <a:lnTo>
                      <a:pt x="120" y="24"/>
                    </a:lnTo>
                    <a:lnTo>
                      <a:pt x="80" y="16"/>
                    </a:lnTo>
                    <a:lnTo>
                      <a:pt x="80" y="56"/>
                    </a:lnTo>
                    <a:lnTo>
                      <a:pt x="64" y="64"/>
                    </a:lnTo>
                    <a:lnTo>
                      <a:pt x="64" y="96"/>
                    </a:lnTo>
                    <a:lnTo>
                      <a:pt x="0" y="10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55" name="Freeform 679" descr="25%"/>
              <p:cNvSpPr>
                <a:spLocks noChangeAspect="1"/>
              </p:cNvSpPr>
              <p:nvPr/>
            </p:nvSpPr>
            <p:spPr bwMode="auto">
              <a:xfrm>
                <a:off x="440" y="1909"/>
                <a:ext cx="168" cy="135"/>
              </a:xfrm>
              <a:custGeom>
                <a:avLst/>
                <a:gdLst>
                  <a:gd name="T0" fmla="*/ 0 w 168"/>
                  <a:gd name="T1" fmla="*/ 135 h 135"/>
                  <a:gd name="T2" fmla="*/ 40 w 168"/>
                  <a:gd name="T3" fmla="*/ 103 h 135"/>
                  <a:gd name="T4" fmla="*/ 56 w 168"/>
                  <a:gd name="T5" fmla="*/ 56 h 135"/>
                  <a:gd name="T6" fmla="*/ 88 w 168"/>
                  <a:gd name="T7" fmla="*/ 24 h 135"/>
                  <a:gd name="T8" fmla="*/ 96 w 168"/>
                  <a:gd name="T9" fmla="*/ 0 h 135"/>
                  <a:gd name="T10" fmla="*/ 160 w 168"/>
                  <a:gd name="T11" fmla="*/ 8 h 135"/>
                  <a:gd name="T12" fmla="*/ 168 w 168"/>
                  <a:gd name="T13" fmla="*/ 56 h 135"/>
                  <a:gd name="T14" fmla="*/ 144 w 168"/>
                  <a:gd name="T15" fmla="*/ 56 h 135"/>
                  <a:gd name="T16" fmla="*/ 136 w 168"/>
                  <a:gd name="T17" fmla="*/ 64 h 135"/>
                  <a:gd name="T18" fmla="*/ 136 w 168"/>
                  <a:gd name="T19" fmla="*/ 80 h 135"/>
                  <a:gd name="T20" fmla="*/ 64 w 168"/>
                  <a:gd name="T21" fmla="*/ 103 h 135"/>
                  <a:gd name="T22" fmla="*/ 56 w 168"/>
                  <a:gd name="T23" fmla="*/ 135 h 135"/>
                  <a:gd name="T24" fmla="*/ 0 w 168"/>
                  <a:gd name="T2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8" h="135">
                    <a:moveTo>
                      <a:pt x="0" y="135"/>
                    </a:moveTo>
                    <a:lnTo>
                      <a:pt x="40" y="103"/>
                    </a:lnTo>
                    <a:lnTo>
                      <a:pt x="56" y="56"/>
                    </a:lnTo>
                    <a:lnTo>
                      <a:pt x="88" y="24"/>
                    </a:lnTo>
                    <a:lnTo>
                      <a:pt x="96" y="0"/>
                    </a:lnTo>
                    <a:lnTo>
                      <a:pt x="160" y="8"/>
                    </a:lnTo>
                    <a:lnTo>
                      <a:pt x="168" y="56"/>
                    </a:lnTo>
                    <a:lnTo>
                      <a:pt x="144" y="56"/>
                    </a:lnTo>
                    <a:lnTo>
                      <a:pt x="136" y="64"/>
                    </a:lnTo>
                    <a:lnTo>
                      <a:pt x="136" y="80"/>
                    </a:lnTo>
                    <a:lnTo>
                      <a:pt x="64" y="103"/>
                    </a:lnTo>
                    <a:lnTo>
                      <a:pt x="56" y="135"/>
                    </a:lnTo>
                    <a:lnTo>
                      <a:pt x="0" y="135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56" name="Freeform 680" descr="25%"/>
              <p:cNvSpPr>
                <a:spLocks noChangeAspect="1"/>
              </p:cNvSpPr>
              <p:nvPr/>
            </p:nvSpPr>
            <p:spPr bwMode="auto">
              <a:xfrm>
                <a:off x="440" y="1909"/>
                <a:ext cx="168" cy="135"/>
              </a:xfrm>
              <a:custGeom>
                <a:avLst/>
                <a:gdLst>
                  <a:gd name="T0" fmla="*/ 0 w 168"/>
                  <a:gd name="T1" fmla="*/ 135 h 135"/>
                  <a:gd name="T2" fmla="*/ 40 w 168"/>
                  <a:gd name="T3" fmla="*/ 103 h 135"/>
                  <a:gd name="T4" fmla="*/ 56 w 168"/>
                  <a:gd name="T5" fmla="*/ 56 h 135"/>
                  <a:gd name="T6" fmla="*/ 88 w 168"/>
                  <a:gd name="T7" fmla="*/ 24 h 135"/>
                  <a:gd name="T8" fmla="*/ 96 w 168"/>
                  <a:gd name="T9" fmla="*/ 0 h 135"/>
                  <a:gd name="T10" fmla="*/ 160 w 168"/>
                  <a:gd name="T11" fmla="*/ 8 h 135"/>
                  <a:gd name="T12" fmla="*/ 168 w 168"/>
                  <a:gd name="T13" fmla="*/ 56 h 135"/>
                  <a:gd name="T14" fmla="*/ 144 w 168"/>
                  <a:gd name="T15" fmla="*/ 56 h 135"/>
                  <a:gd name="T16" fmla="*/ 136 w 168"/>
                  <a:gd name="T17" fmla="*/ 64 h 135"/>
                  <a:gd name="T18" fmla="*/ 136 w 168"/>
                  <a:gd name="T19" fmla="*/ 80 h 135"/>
                  <a:gd name="T20" fmla="*/ 64 w 168"/>
                  <a:gd name="T21" fmla="*/ 103 h 135"/>
                  <a:gd name="T22" fmla="*/ 56 w 168"/>
                  <a:gd name="T23" fmla="*/ 135 h 135"/>
                  <a:gd name="T24" fmla="*/ 0 w 168"/>
                  <a:gd name="T25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8" h="135">
                    <a:moveTo>
                      <a:pt x="0" y="135"/>
                    </a:moveTo>
                    <a:lnTo>
                      <a:pt x="40" y="103"/>
                    </a:lnTo>
                    <a:lnTo>
                      <a:pt x="56" y="56"/>
                    </a:lnTo>
                    <a:lnTo>
                      <a:pt x="88" y="24"/>
                    </a:lnTo>
                    <a:lnTo>
                      <a:pt x="96" y="0"/>
                    </a:lnTo>
                    <a:lnTo>
                      <a:pt x="160" y="8"/>
                    </a:lnTo>
                    <a:lnTo>
                      <a:pt x="168" y="56"/>
                    </a:lnTo>
                    <a:lnTo>
                      <a:pt x="144" y="56"/>
                    </a:lnTo>
                    <a:lnTo>
                      <a:pt x="136" y="64"/>
                    </a:lnTo>
                    <a:lnTo>
                      <a:pt x="136" y="80"/>
                    </a:lnTo>
                    <a:lnTo>
                      <a:pt x="64" y="103"/>
                    </a:lnTo>
                    <a:lnTo>
                      <a:pt x="56" y="135"/>
                    </a:lnTo>
                    <a:lnTo>
                      <a:pt x="0" y="135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57" name="Freeform 681" descr="25%"/>
              <p:cNvSpPr>
                <a:spLocks noChangeAspect="1"/>
              </p:cNvSpPr>
              <p:nvPr/>
            </p:nvSpPr>
            <p:spPr bwMode="auto">
              <a:xfrm>
                <a:off x="1063" y="2619"/>
                <a:ext cx="144" cy="255"/>
              </a:xfrm>
              <a:custGeom>
                <a:avLst/>
                <a:gdLst>
                  <a:gd name="T0" fmla="*/ 0 w 144"/>
                  <a:gd name="T1" fmla="*/ 71 h 255"/>
                  <a:gd name="T2" fmla="*/ 0 w 144"/>
                  <a:gd name="T3" fmla="*/ 79 h 255"/>
                  <a:gd name="T4" fmla="*/ 32 w 144"/>
                  <a:gd name="T5" fmla="*/ 95 h 255"/>
                  <a:gd name="T6" fmla="*/ 40 w 144"/>
                  <a:gd name="T7" fmla="*/ 111 h 255"/>
                  <a:gd name="T8" fmla="*/ 32 w 144"/>
                  <a:gd name="T9" fmla="*/ 151 h 255"/>
                  <a:gd name="T10" fmla="*/ 16 w 144"/>
                  <a:gd name="T11" fmla="*/ 191 h 255"/>
                  <a:gd name="T12" fmla="*/ 24 w 144"/>
                  <a:gd name="T13" fmla="*/ 239 h 255"/>
                  <a:gd name="T14" fmla="*/ 24 w 144"/>
                  <a:gd name="T15" fmla="*/ 255 h 255"/>
                  <a:gd name="T16" fmla="*/ 32 w 144"/>
                  <a:gd name="T17" fmla="*/ 255 h 255"/>
                  <a:gd name="T18" fmla="*/ 32 w 144"/>
                  <a:gd name="T19" fmla="*/ 239 h 255"/>
                  <a:gd name="T20" fmla="*/ 72 w 144"/>
                  <a:gd name="T21" fmla="*/ 215 h 255"/>
                  <a:gd name="T22" fmla="*/ 64 w 144"/>
                  <a:gd name="T23" fmla="*/ 151 h 255"/>
                  <a:gd name="T24" fmla="*/ 144 w 144"/>
                  <a:gd name="T25" fmla="*/ 79 h 255"/>
                  <a:gd name="T26" fmla="*/ 144 w 144"/>
                  <a:gd name="T27" fmla="*/ 0 h 255"/>
                  <a:gd name="T28" fmla="*/ 128 w 144"/>
                  <a:gd name="T29" fmla="*/ 15 h 255"/>
                  <a:gd name="T30" fmla="*/ 64 w 144"/>
                  <a:gd name="T31" fmla="*/ 23 h 255"/>
                  <a:gd name="T32" fmla="*/ 64 w 144"/>
                  <a:gd name="T33" fmla="*/ 55 h 255"/>
                  <a:gd name="T34" fmla="*/ 80 w 144"/>
                  <a:gd name="T35" fmla="*/ 71 h 255"/>
                  <a:gd name="T36" fmla="*/ 72 w 144"/>
                  <a:gd name="T37" fmla="*/ 111 h 255"/>
                  <a:gd name="T38" fmla="*/ 56 w 144"/>
                  <a:gd name="T39" fmla="*/ 87 h 255"/>
                  <a:gd name="T40" fmla="*/ 56 w 144"/>
                  <a:gd name="T41" fmla="*/ 63 h 255"/>
                  <a:gd name="T42" fmla="*/ 40 w 144"/>
                  <a:gd name="T43" fmla="*/ 55 h 255"/>
                  <a:gd name="T44" fmla="*/ 0 w 144"/>
                  <a:gd name="T45" fmla="*/ 71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4" h="255">
                    <a:moveTo>
                      <a:pt x="0" y="71"/>
                    </a:moveTo>
                    <a:lnTo>
                      <a:pt x="0" y="79"/>
                    </a:lnTo>
                    <a:lnTo>
                      <a:pt x="32" y="95"/>
                    </a:lnTo>
                    <a:lnTo>
                      <a:pt x="40" y="111"/>
                    </a:lnTo>
                    <a:lnTo>
                      <a:pt x="32" y="151"/>
                    </a:lnTo>
                    <a:lnTo>
                      <a:pt x="16" y="191"/>
                    </a:lnTo>
                    <a:lnTo>
                      <a:pt x="24" y="239"/>
                    </a:lnTo>
                    <a:lnTo>
                      <a:pt x="24" y="255"/>
                    </a:lnTo>
                    <a:lnTo>
                      <a:pt x="32" y="255"/>
                    </a:lnTo>
                    <a:lnTo>
                      <a:pt x="32" y="239"/>
                    </a:lnTo>
                    <a:lnTo>
                      <a:pt x="72" y="215"/>
                    </a:lnTo>
                    <a:lnTo>
                      <a:pt x="64" y="151"/>
                    </a:lnTo>
                    <a:lnTo>
                      <a:pt x="144" y="79"/>
                    </a:lnTo>
                    <a:lnTo>
                      <a:pt x="144" y="0"/>
                    </a:lnTo>
                    <a:lnTo>
                      <a:pt x="128" y="15"/>
                    </a:lnTo>
                    <a:lnTo>
                      <a:pt x="64" y="23"/>
                    </a:lnTo>
                    <a:lnTo>
                      <a:pt x="64" y="55"/>
                    </a:lnTo>
                    <a:lnTo>
                      <a:pt x="80" y="71"/>
                    </a:lnTo>
                    <a:lnTo>
                      <a:pt x="72" y="111"/>
                    </a:lnTo>
                    <a:lnTo>
                      <a:pt x="56" y="87"/>
                    </a:lnTo>
                    <a:lnTo>
                      <a:pt x="56" y="63"/>
                    </a:lnTo>
                    <a:lnTo>
                      <a:pt x="40" y="55"/>
                    </a:lnTo>
                    <a:lnTo>
                      <a:pt x="0" y="71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58" name="Freeform 682" descr="25%"/>
              <p:cNvSpPr>
                <a:spLocks noChangeAspect="1"/>
              </p:cNvSpPr>
              <p:nvPr/>
            </p:nvSpPr>
            <p:spPr bwMode="auto">
              <a:xfrm>
                <a:off x="1063" y="2619"/>
                <a:ext cx="144" cy="255"/>
              </a:xfrm>
              <a:custGeom>
                <a:avLst/>
                <a:gdLst>
                  <a:gd name="T0" fmla="*/ 0 w 144"/>
                  <a:gd name="T1" fmla="*/ 71 h 255"/>
                  <a:gd name="T2" fmla="*/ 0 w 144"/>
                  <a:gd name="T3" fmla="*/ 79 h 255"/>
                  <a:gd name="T4" fmla="*/ 32 w 144"/>
                  <a:gd name="T5" fmla="*/ 95 h 255"/>
                  <a:gd name="T6" fmla="*/ 40 w 144"/>
                  <a:gd name="T7" fmla="*/ 111 h 255"/>
                  <a:gd name="T8" fmla="*/ 32 w 144"/>
                  <a:gd name="T9" fmla="*/ 151 h 255"/>
                  <a:gd name="T10" fmla="*/ 16 w 144"/>
                  <a:gd name="T11" fmla="*/ 191 h 255"/>
                  <a:gd name="T12" fmla="*/ 24 w 144"/>
                  <a:gd name="T13" fmla="*/ 239 h 255"/>
                  <a:gd name="T14" fmla="*/ 24 w 144"/>
                  <a:gd name="T15" fmla="*/ 255 h 255"/>
                  <a:gd name="T16" fmla="*/ 32 w 144"/>
                  <a:gd name="T17" fmla="*/ 255 h 255"/>
                  <a:gd name="T18" fmla="*/ 32 w 144"/>
                  <a:gd name="T19" fmla="*/ 239 h 255"/>
                  <a:gd name="T20" fmla="*/ 72 w 144"/>
                  <a:gd name="T21" fmla="*/ 215 h 255"/>
                  <a:gd name="T22" fmla="*/ 64 w 144"/>
                  <a:gd name="T23" fmla="*/ 151 h 255"/>
                  <a:gd name="T24" fmla="*/ 144 w 144"/>
                  <a:gd name="T25" fmla="*/ 79 h 255"/>
                  <a:gd name="T26" fmla="*/ 144 w 144"/>
                  <a:gd name="T27" fmla="*/ 0 h 255"/>
                  <a:gd name="T28" fmla="*/ 128 w 144"/>
                  <a:gd name="T29" fmla="*/ 15 h 255"/>
                  <a:gd name="T30" fmla="*/ 64 w 144"/>
                  <a:gd name="T31" fmla="*/ 23 h 255"/>
                  <a:gd name="T32" fmla="*/ 64 w 144"/>
                  <a:gd name="T33" fmla="*/ 55 h 255"/>
                  <a:gd name="T34" fmla="*/ 80 w 144"/>
                  <a:gd name="T35" fmla="*/ 71 h 255"/>
                  <a:gd name="T36" fmla="*/ 72 w 144"/>
                  <a:gd name="T37" fmla="*/ 111 h 255"/>
                  <a:gd name="T38" fmla="*/ 56 w 144"/>
                  <a:gd name="T39" fmla="*/ 87 h 255"/>
                  <a:gd name="T40" fmla="*/ 56 w 144"/>
                  <a:gd name="T41" fmla="*/ 63 h 255"/>
                  <a:gd name="T42" fmla="*/ 40 w 144"/>
                  <a:gd name="T43" fmla="*/ 55 h 255"/>
                  <a:gd name="T44" fmla="*/ 0 w 144"/>
                  <a:gd name="T45" fmla="*/ 71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4" h="255">
                    <a:moveTo>
                      <a:pt x="0" y="71"/>
                    </a:moveTo>
                    <a:lnTo>
                      <a:pt x="0" y="79"/>
                    </a:lnTo>
                    <a:lnTo>
                      <a:pt x="32" y="95"/>
                    </a:lnTo>
                    <a:lnTo>
                      <a:pt x="40" y="111"/>
                    </a:lnTo>
                    <a:lnTo>
                      <a:pt x="32" y="151"/>
                    </a:lnTo>
                    <a:lnTo>
                      <a:pt x="16" y="191"/>
                    </a:lnTo>
                    <a:lnTo>
                      <a:pt x="24" y="239"/>
                    </a:lnTo>
                    <a:lnTo>
                      <a:pt x="24" y="255"/>
                    </a:lnTo>
                    <a:lnTo>
                      <a:pt x="32" y="255"/>
                    </a:lnTo>
                    <a:lnTo>
                      <a:pt x="32" y="239"/>
                    </a:lnTo>
                    <a:lnTo>
                      <a:pt x="72" y="215"/>
                    </a:lnTo>
                    <a:lnTo>
                      <a:pt x="64" y="151"/>
                    </a:lnTo>
                    <a:lnTo>
                      <a:pt x="144" y="79"/>
                    </a:lnTo>
                    <a:lnTo>
                      <a:pt x="144" y="0"/>
                    </a:lnTo>
                    <a:lnTo>
                      <a:pt x="128" y="15"/>
                    </a:lnTo>
                    <a:lnTo>
                      <a:pt x="64" y="23"/>
                    </a:lnTo>
                    <a:lnTo>
                      <a:pt x="64" y="55"/>
                    </a:lnTo>
                    <a:lnTo>
                      <a:pt x="80" y="71"/>
                    </a:lnTo>
                    <a:lnTo>
                      <a:pt x="72" y="111"/>
                    </a:lnTo>
                    <a:lnTo>
                      <a:pt x="56" y="87"/>
                    </a:lnTo>
                    <a:lnTo>
                      <a:pt x="56" y="63"/>
                    </a:lnTo>
                    <a:lnTo>
                      <a:pt x="40" y="55"/>
                    </a:lnTo>
                    <a:lnTo>
                      <a:pt x="0" y="71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59" name="Freeform 683" descr="25%"/>
              <p:cNvSpPr>
                <a:spLocks noChangeAspect="1"/>
              </p:cNvSpPr>
              <p:nvPr/>
            </p:nvSpPr>
            <p:spPr bwMode="auto">
              <a:xfrm>
                <a:off x="632" y="2100"/>
                <a:ext cx="228" cy="192"/>
              </a:xfrm>
              <a:custGeom>
                <a:avLst/>
                <a:gdLst>
                  <a:gd name="T0" fmla="*/ 0 w 223"/>
                  <a:gd name="T1" fmla="*/ 136 h 192"/>
                  <a:gd name="T2" fmla="*/ 0 w 223"/>
                  <a:gd name="T3" fmla="*/ 152 h 192"/>
                  <a:gd name="T4" fmla="*/ 24 w 223"/>
                  <a:gd name="T5" fmla="*/ 184 h 192"/>
                  <a:gd name="T6" fmla="*/ 32 w 223"/>
                  <a:gd name="T7" fmla="*/ 176 h 192"/>
                  <a:gd name="T8" fmla="*/ 40 w 223"/>
                  <a:gd name="T9" fmla="*/ 192 h 192"/>
                  <a:gd name="T10" fmla="*/ 56 w 223"/>
                  <a:gd name="T11" fmla="*/ 160 h 192"/>
                  <a:gd name="T12" fmla="*/ 127 w 223"/>
                  <a:gd name="T13" fmla="*/ 176 h 192"/>
                  <a:gd name="T14" fmla="*/ 183 w 223"/>
                  <a:gd name="T15" fmla="*/ 160 h 192"/>
                  <a:gd name="T16" fmla="*/ 183 w 223"/>
                  <a:gd name="T17" fmla="*/ 152 h 192"/>
                  <a:gd name="T18" fmla="*/ 215 w 223"/>
                  <a:gd name="T19" fmla="*/ 112 h 192"/>
                  <a:gd name="T20" fmla="*/ 223 w 223"/>
                  <a:gd name="T21" fmla="*/ 56 h 192"/>
                  <a:gd name="T22" fmla="*/ 207 w 223"/>
                  <a:gd name="T23" fmla="*/ 40 h 192"/>
                  <a:gd name="T24" fmla="*/ 207 w 223"/>
                  <a:gd name="T25" fmla="*/ 8 h 192"/>
                  <a:gd name="T26" fmla="*/ 159 w 223"/>
                  <a:gd name="T27" fmla="*/ 0 h 192"/>
                  <a:gd name="T28" fmla="*/ 71 w 223"/>
                  <a:gd name="T29" fmla="*/ 64 h 192"/>
                  <a:gd name="T30" fmla="*/ 48 w 223"/>
                  <a:gd name="T31" fmla="*/ 72 h 192"/>
                  <a:gd name="T32" fmla="*/ 48 w 223"/>
                  <a:gd name="T33" fmla="*/ 120 h 192"/>
                  <a:gd name="T34" fmla="*/ 40 w 223"/>
                  <a:gd name="T35" fmla="*/ 128 h 192"/>
                  <a:gd name="T36" fmla="*/ 0 w 223"/>
                  <a:gd name="T37" fmla="*/ 13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3" h="192">
                    <a:moveTo>
                      <a:pt x="0" y="136"/>
                    </a:moveTo>
                    <a:lnTo>
                      <a:pt x="0" y="152"/>
                    </a:lnTo>
                    <a:lnTo>
                      <a:pt x="24" y="184"/>
                    </a:lnTo>
                    <a:lnTo>
                      <a:pt x="32" y="176"/>
                    </a:lnTo>
                    <a:lnTo>
                      <a:pt x="40" y="192"/>
                    </a:lnTo>
                    <a:lnTo>
                      <a:pt x="56" y="160"/>
                    </a:lnTo>
                    <a:lnTo>
                      <a:pt x="127" y="176"/>
                    </a:lnTo>
                    <a:lnTo>
                      <a:pt x="183" y="160"/>
                    </a:lnTo>
                    <a:lnTo>
                      <a:pt x="183" y="152"/>
                    </a:lnTo>
                    <a:lnTo>
                      <a:pt x="215" y="112"/>
                    </a:lnTo>
                    <a:lnTo>
                      <a:pt x="223" y="56"/>
                    </a:lnTo>
                    <a:lnTo>
                      <a:pt x="207" y="40"/>
                    </a:lnTo>
                    <a:lnTo>
                      <a:pt x="207" y="8"/>
                    </a:lnTo>
                    <a:lnTo>
                      <a:pt x="159" y="0"/>
                    </a:lnTo>
                    <a:lnTo>
                      <a:pt x="71" y="64"/>
                    </a:lnTo>
                    <a:lnTo>
                      <a:pt x="48" y="72"/>
                    </a:lnTo>
                    <a:lnTo>
                      <a:pt x="48" y="120"/>
                    </a:lnTo>
                    <a:lnTo>
                      <a:pt x="40" y="128"/>
                    </a:lnTo>
                    <a:lnTo>
                      <a:pt x="0" y="13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60" name="Freeform 684" descr="25%"/>
              <p:cNvSpPr>
                <a:spLocks noChangeAspect="1"/>
              </p:cNvSpPr>
              <p:nvPr/>
            </p:nvSpPr>
            <p:spPr bwMode="auto">
              <a:xfrm>
                <a:off x="632" y="2100"/>
                <a:ext cx="228" cy="192"/>
              </a:xfrm>
              <a:custGeom>
                <a:avLst/>
                <a:gdLst>
                  <a:gd name="T0" fmla="*/ 0 w 223"/>
                  <a:gd name="T1" fmla="*/ 136 h 192"/>
                  <a:gd name="T2" fmla="*/ 0 w 223"/>
                  <a:gd name="T3" fmla="*/ 152 h 192"/>
                  <a:gd name="T4" fmla="*/ 24 w 223"/>
                  <a:gd name="T5" fmla="*/ 184 h 192"/>
                  <a:gd name="T6" fmla="*/ 32 w 223"/>
                  <a:gd name="T7" fmla="*/ 176 h 192"/>
                  <a:gd name="T8" fmla="*/ 40 w 223"/>
                  <a:gd name="T9" fmla="*/ 192 h 192"/>
                  <a:gd name="T10" fmla="*/ 56 w 223"/>
                  <a:gd name="T11" fmla="*/ 160 h 192"/>
                  <a:gd name="T12" fmla="*/ 127 w 223"/>
                  <a:gd name="T13" fmla="*/ 176 h 192"/>
                  <a:gd name="T14" fmla="*/ 183 w 223"/>
                  <a:gd name="T15" fmla="*/ 160 h 192"/>
                  <a:gd name="T16" fmla="*/ 183 w 223"/>
                  <a:gd name="T17" fmla="*/ 152 h 192"/>
                  <a:gd name="T18" fmla="*/ 215 w 223"/>
                  <a:gd name="T19" fmla="*/ 112 h 192"/>
                  <a:gd name="T20" fmla="*/ 223 w 223"/>
                  <a:gd name="T21" fmla="*/ 56 h 192"/>
                  <a:gd name="T22" fmla="*/ 207 w 223"/>
                  <a:gd name="T23" fmla="*/ 40 h 192"/>
                  <a:gd name="T24" fmla="*/ 207 w 223"/>
                  <a:gd name="T25" fmla="*/ 8 h 192"/>
                  <a:gd name="T26" fmla="*/ 159 w 223"/>
                  <a:gd name="T27" fmla="*/ 0 h 192"/>
                  <a:gd name="T28" fmla="*/ 71 w 223"/>
                  <a:gd name="T29" fmla="*/ 64 h 192"/>
                  <a:gd name="T30" fmla="*/ 48 w 223"/>
                  <a:gd name="T31" fmla="*/ 72 h 192"/>
                  <a:gd name="T32" fmla="*/ 48 w 223"/>
                  <a:gd name="T33" fmla="*/ 120 h 192"/>
                  <a:gd name="T34" fmla="*/ 40 w 223"/>
                  <a:gd name="T35" fmla="*/ 128 h 192"/>
                  <a:gd name="T36" fmla="*/ 0 w 223"/>
                  <a:gd name="T37" fmla="*/ 13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3" h="192">
                    <a:moveTo>
                      <a:pt x="0" y="136"/>
                    </a:moveTo>
                    <a:lnTo>
                      <a:pt x="0" y="152"/>
                    </a:lnTo>
                    <a:lnTo>
                      <a:pt x="24" y="184"/>
                    </a:lnTo>
                    <a:lnTo>
                      <a:pt x="32" y="176"/>
                    </a:lnTo>
                    <a:lnTo>
                      <a:pt x="40" y="192"/>
                    </a:lnTo>
                    <a:lnTo>
                      <a:pt x="56" y="160"/>
                    </a:lnTo>
                    <a:lnTo>
                      <a:pt x="127" y="176"/>
                    </a:lnTo>
                    <a:lnTo>
                      <a:pt x="183" y="160"/>
                    </a:lnTo>
                    <a:lnTo>
                      <a:pt x="183" y="152"/>
                    </a:lnTo>
                    <a:lnTo>
                      <a:pt x="215" y="112"/>
                    </a:lnTo>
                    <a:lnTo>
                      <a:pt x="223" y="56"/>
                    </a:lnTo>
                    <a:lnTo>
                      <a:pt x="207" y="40"/>
                    </a:lnTo>
                    <a:lnTo>
                      <a:pt x="207" y="8"/>
                    </a:lnTo>
                    <a:lnTo>
                      <a:pt x="159" y="0"/>
                    </a:lnTo>
                    <a:lnTo>
                      <a:pt x="71" y="64"/>
                    </a:lnTo>
                    <a:lnTo>
                      <a:pt x="48" y="72"/>
                    </a:lnTo>
                    <a:lnTo>
                      <a:pt x="48" y="120"/>
                    </a:lnTo>
                    <a:lnTo>
                      <a:pt x="40" y="128"/>
                    </a:lnTo>
                    <a:lnTo>
                      <a:pt x="0" y="13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61" name="Freeform 685" descr="25%"/>
              <p:cNvSpPr>
                <a:spLocks noChangeAspect="1"/>
              </p:cNvSpPr>
              <p:nvPr/>
            </p:nvSpPr>
            <p:spPr bwMode="auto">
              <a:xfrm>
                <a:off x="664" y="2260"/>
                <a:ext cx="167" cy="144"/>
              </a:xfrm>
              <a:custGeom>
                <a:avLst/>
                <a:gdLst>
                  <a:gd name="T0" fmla="*/ 0 w 167"/>
                  <a:gd name="T1" fmla="*/ 111 h 143"/>
                  <a:gd name="T2" fmla="*/ 8 w 167"/>
                  <a:gd name="T3" fmla="*/ 32 h 143"/>
                  <a:gd name="T4" fmla="*/ 24 w 167"/>
                  <a:gd name="T5" fmla="*/ 0 h 143"/>
                  <a:gd name="T6" fmla="*/ 95 w 167"/>
                  <a:gd name="T7" fmla="*/ 16 h 143"/>
                  <a:gd name="T8" fmla="*/ 151 w 167"/>
                  <a:gd name="T9" fmla="*/ 0 h 143"/>
                  <a:gd name="T10" fmla="*/ 159 w 167"/>
                  <a:gd name="T11" fmla="*/ 16 h 143"/>
                  <a:gd name="T12" fmla="*/ 167 w 167"/>
                  <a:gd name="T13" fmla="*/ 32 h 143"/>
                  <a:gd name="T14" fmla="*/ 151 w 167"/>
                  <a:gd name="T15" fmla="*/ 40 h 143"/>
                  <a:gd name="T16" fmla="*/ 127 w 167"/>
                  <a:gd name="T17" fmla="*/ 103 h 143"/>
                  <a:gd name="T18" fmla="*/ 95 w 167"/>
                  <a:gd name="T19" fmla="*/ 103 h 143"/>
                  <a:gd name="T20" fmla="*/ 87 w 167"/>
                  <a:gd name="T21" fmla="*/ 127 h 143"/>
                  <a:gd name="T22" fmla="*/ 55 w 167"/>
                  <a:gd name="T23" fmla="*/ 143 h 143"/>
                  <a:gd name="T24" fmla="*/ 24 w 167"/>
                  <a:gd name="T25" fmla="*/ 111 h 143"/>
                  <a:gd name="T26" fmla="*/ 0 w 167"/>
                  <a:gd name="T27" fmla="*/ 11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7" h="143">
                    <a:moveTo>
                      <a:pt x="0" y="111"/>
                    </a:moveTo>
                    <a:lnTo>
                      <a:pt x="8" y="32"/>
                    </a:lnTo>
                    <a:lnTo>
                      <a:pt x="24" y="0"/>
                    </a:lnTo>
                    <a:lnTo>
                      <a:pt x="95" y="16"/>
                    </a:lnTo>
                    <a:lnTo>
                      <a:pt x="151" y="0"/>
                    </a:lnTo>
                    <a:lnTo>
                      <a:pt x="159" y="16"/>
                    </a:lnTo>
                    <a:lnTo>
                      <a:pt x="167" y="32"/>
                    </a:lnTo>
                    <a:lnTo>
                      <a:pt x="151" y="40"/>
                    </a:lnTo>
                    <a:lnTo>
                      <a:pt x="127" y="103"/>
                    </a:lnTo>
                    <a:lnTo>
                      <a:pt x="95" y="103"/>
                    </a:lnTo>
                    <a:lnTo>
                      <a:pt x="87" y="127"/>
                    </a:lnTo>
                    <a:lnTo>
                      <a:pt x="55" y="143"/>
                    </a:lnTo>
                    <a:lnTo>
                      <a:pt x="24" y="111"/>
                    </a:lnTo>
                    <a:lnTo>
                      <a:pt x="0" y="111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62" name="Freeform 686" descr="25%"/>
              <p:cNvSpPr>
                <a:spLocks noChangeAspect="1"/>
              </p:cNvSpPr>
              <p:nvPr/>
            </p:nvSpPr>
            <p:spPr bwMode="auto">
              <a:xfrm>
                <a:off x="664" y="2260"/>
                <a:ext cx="167" cy="144"/>
              </a:xfrm>
              <a:custGeom>
                <a:avLst/>
                <a:gdLst>
                  <a:gd name="T0" fmla="*/ 0 w 167"/>
                  <a:gd name="T1" fmla="*/ 111 h 143"/>
                  <a:gd name="T2" fmla="*/ 8 w 167"/>
                  <a:gd name="T3" fmla="*/ 32 h 143"/>
                  <a:gd name="T4" fmla="*/ 24 w 167"/>
                  <a:gd name="T5" fmla="*/ 0 h 143"/>
                  <a:gd name="T6" fmla="*/ 95 w 167"/>
                  <a:gd name="T7" fmla="*/ 16 h 143"/>
                  <a:gd name="T8" fmla="*/ 151 w 167"/>
                  <a:gd name="T9" fmla="*/ 0 h 143"/>
                  <a:gd name="T10" fmla="*/ 159 w 167"/>
                  <a:gd name="T11" fmla="*/ 16 h 143"/>
                  <a:gd name="T12" fmla="*/ 167 w 167"/>
                  <a:gd name="T13" fmla="*/ 32 h 143"/>
                  <a:gd name="T14" fmla="*/ 151 w 167"/>
                  <a:gd name="T15" fmla="*/ 40 h 143"/>
                  <a:gd name="T16" fmla="*/ 127 w 167"/>
                  <a:gd name="T17" fmla="*/ 103 h 143"/>
                  <a:gd name="T18" fmla="*/ 95 w 167"/>
                  <a:gd name="T19" fmla="*/ 103 h 143"/>
                  <a:gd name="T20" fmla="*/ 87 w 167"/>
                  <a:gd name="T21" fmla="*/ 127 h 143"/>
                  <a:gd name="T22" fmla="*/ 55 w 167"/>
                  <a:gd name="T23" fmla="*/ 143 h 143"/>
                  <a:gd name="T24" fmla="*/ 24 w 167"/>
                  <a:gd name="T25" fmla="*/ 111 h 143"/>
                  <a:gd name="T26" fmla="*/ 0 w 167"/>
                  <a:gd name="T27" fmla="*/ 11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7" h="143">
                    <a:moveTo>
                      <a:pt x="0" y="111"/>
                    </a:moveTo>
                    <a:lnTo>
                      <a:pt x="8" y="32"/>
                    </a:lnTo>
                    <a:lnTo>
                      <a:pt x="24" y="0"/>
                    </a:lnTo>
                    <a:lnTo>
                      <a:pt x="95" y="16"/>
                    </a:lnTo>
                    <a:lnTo>
                      <a:pt x="151" y="0"/>
                    </a:lnTo>
                    <a:lnTo>
                      <a:pt x="159" y="16"/>
                    </a:lnTo>
                    <a:lnTo>
                      <a:pt x="167" y="32"/>
                    </a:lnTo>
                    <a:lnTo>
                      <a:pt x="151" y="40"/>
                    </a:lnTo>
                    <a:lnTo>
                      <a:pt x="127" y="103"/>
                    </a:lnTo>
                    <a:lnTo>
                      <a:pt x="95" y="103"/>
                    </a:lnTo>
                    <a:lnTo>
                      <a:pt x="87" y="127"/>
                    </a:lnTo>
                    <a:lnTo>
                      <a:pt x="55" y="143"/>
                    </a:lnTo>
                    <a:lnTo>
                      <a:pt x="24" y="111"/>
                    </a:lnTo>
                    <a:lnTo>
                      <a:pt x="0" y="111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63" name="Freeform 687" descr="25%"/>
              <p:cNvSpPr>
                <a:spLocks noChangeAspect="1"/>
              </p:cNvSpPr>
              <p:nvPr/>
            </p:nvSpPr>
            <p:spPr bwMode="auto">
              <a:xfrm>
                <a:off x="376" y="2276"/>
                <a:ext cx="56" cy="24"/>
              </a:xfrm>
              <a:custGeom>
                <a:avLst/>
                <a:gdLst>
                  <a:gd name="T0" fmla="*/ 0 w 56"/>
                  <a:gd name="T1" fmla="*/ 0 h 24"/>
                  <a:gd name="T2" fmla="*/ 16 w 56"/>
                  <a:gd name="T3" fmla="*/ 16 h 24"/>
                  <a:gd name="T4" fmla="*/ 40 w 56"/>
                  <a:gd name="T5" fmla="*/ 8 h 24"/>
                  <a:gd name="T6" fmla="*/ 24 w 56"/>
                  <a:gd name="T7" fmla="*/ 16 h 24"/>
                  <a:gd name="T8" fmla="*/ 24 w 56"/>
                  <a:gd name="T9" fmla="*/ 24 h 24"/>
                  <a:gd name="T10" fmla="*/ 48 w 56"/>
                  <a:gd name="T11" fmla="*/ 16 h 24"/>
                  <a:gd name="T12" fmla="*/ 56 w 56"/>
                  <a:gd name="T13" fmla="*/ 0 h 24"/>
                  <a:gd name="T14" fmla="*/ 0 w 56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24">
                    <a:moveTo>
                      <a:pt x="0" y="0"/>
                    </a:moveTo>
                    <a:lnTo>
                      <a:pt x="16" y="16"/>
                    </a:lnTo>
                    <a:lnTo>
                      <a:pt x="40" y="8"/>
                    </a:lnTo>
                    <a:lnTo>
                      <a:pt x="24" y="16"/>
                    </a:lnTo>
                    <a:lnTo>
                      <a:pt x="24" y="24"/>
                    </a:lnTo>
                    <a:lnTo>
                      <a:pt x="48" y="16"/>
                    </a:lnTo>
                    <a:lnTo>
                      <a:pt x="56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64" name="Freeform 688" descr="25%"/>
              <p:cNvSpPr>
                <a:spLocks noChangeAspect="1"/>
              </p:cNvSpPr>
              <p:nvPr/>
            </p:nvSpPr>
            <p:spPr bwMode="auto">
              <a:xfrm>
                <a:off x="376" y="2276"/>
                <a:ext cx="56" cy="24"/>
              </a:xfrm>
              <a:custGeom>
                <a:avLst/>
                <a:gdLst>
                  <a:gd name="T0" fmla="*/ 0 w 56"/>
                  <a:gd name="T1" fmla="*/ 0 h 24"/>
                  <a:gd name="T2" fmla="*/ 16 w 56"/>
                  <a:gd name="T3" fmla="*/ 16 h 24"/>
                  <a:gd name="T4" fmla="*/ 40 w 56"/>
                  <a:gd name="T5" fmla="*/ 8 h 24"/>
                  <a:gd name="T6" fmla="*/ 24 w 56"/>
                  <a:gd name="T7" fmla="*/ 16 h 24"/>
                  <a:gd name="T8" fmla="*/ 24 w 56"/>
                  <a:gd name="T9" fmla="*/ 24 h 24"/>
                  <a:gd name="T10" fmla="*/ 48 w 56"/>
                  <a:gd name="T11" fmla="*/ 16 h 24"/>
                  <a:gd name="T12" fmla="*/ 56 w 56"/>
                  <a:gd name="T13" fmla="*/ 0 h 24"/>
                  <a:gd name="T14" fmla="*/ 0 w 56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24">
                    <a:moveTo>
                      <a:pt x="0" y="0"/>
                    </a:moveTo>
                    <a:lnTo>
                      <a:pt x="16" y="16"/>
                    </a:lnTo>
                    <a:lnTo>
                      <a:pt x="40" y="8"/>
                    </a:lnTo>
                    <a:lnTo>
                      <a:pt x="24" y="16"/>
                    </a:lnTo>
                    <a:lnTo>
                      <a:pt x="24" y="24"/>
                    </a:lnTo>
                    <a:lnTo>
                      <a:pt x="48" y="16"/>
                    </a:lnTo>
                    <a:lnTo>
                      <a:pt x="56" y="0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65" name="Freeform 689" descr="25%"/>
              <p:cNvSpPr>
                <a:spLocks noChangeAspect="1"/>
              </p:cNvSpPr>
              <p:nvPr/>
            </p:nvSpPr>
            <p:spPr bwMode="auto">
              <a:xfrm>
                <a:off x="1047" y="2483"/>
                <a:ext cx="29" cy="17"/>
              </a:xfrm>
              <a:custGeom>
                <a:avLst/>
                <a:gdLst>
                  <a:gd name="T0" fmla="*/ 0 w 24"/>
                  <a:gd name="T1" fmla="*/ 16 h 16"/>
                  <a:gd name="T2" fmla="*/ 8 w 24"/>
                  <a:gd name="T3" fmla="*/ 0 h 16"/>
                  <a:gd name="T4" fmla="*/ 16 w 24"/>
                  <a:gd name="T5" fmla="*/ 0 h 16"/>
                  <a:gd name="T6" fmla="*/ 24 w 24"/>
                  <a:gd name="T7" fmla="*/ 16 h 16"/>
                  <a:gd name="T8" fmla="*/ 0 w 24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24" y="16"/>
                    </a:lnTo>
                    <a:lnTo>
                      <a:pt x="0" y="1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66" name="Freeform 690" descr="25%"/>
              <p:cNvSpPr>
                <a:spLocks noChangeAspect="1"/>
              </p:cNvSpPr>
              <p:nvPr/>
            </p:nvSpPr>
            <p:spPr bwMode="auto">
              <a:xfrm>
                <a:off x="1047" y="2483"/>
                <a:ext cx="29" cy="17"/>
              </a:xfrm>
              <a:custGeom>
                <a:avLst/>
                <a:gdLst>
                  <a:gd name="T0" fmla="*/ 0 w 24"/>
                  <a:gd name="T1" fmla="*/ 16 h 16"/>
                  <a:gd name="T2" fmla="*/ 8 w 24"/>
                  <a:gd name="T3" fmla="*/ 0 h 16"/>
                  <a:gd name="T4" fmla="*/ 16 w 24"/>
                  <a:gd name="T5" fmla="*/ 0 h 16"/>
                  <a:gd name="T6" fmla="*/ 24 w 24"/>
                  <a:gd name="T7" fmla="*/ 16 h 16"/>
                  <a:gd name="T8" fmla="*/ 0 w 24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24" y="16"/>
                    </a:lnTo>
                    <a:lnTo>
                      <a:pt x="0" y="1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67" name="Freeform 691" descr="25%"/>
              <p:cNvSpPr>
                <a:spLocks noChangeAspect="1"/>
              </p:cNvSpPr>
              <p:nvPr/>
            </p:nvSpPr>
            <p:spPr bwMode="auto">
              <a:xfrm>
                <a:off x="376" y="2220"/>
                <a:ext cx="88" cy="56"/>
              </a:xfrm>
              <a:custGeom>
                <a:avLst/>
                <a:gdLst>
                  <a:gd name="T0" fmla="*/ 0 w 88"/>
                  <a:gd name="T1" fmla="*/ 24 h 56"/>
                  <a:gd name="T2" fmla="*/ 8 w 88"/>
                  <a:gd name="T3" fmla="*/ 40 h 56"/>
                  <a:gd name="T4" fmla="*/ 48 w 88"/>
                  <a:gd name="T5" fmla="*/ 48 h 56"/>
                  <a:gd name="T6" fmla="*/ 0 w 88"/>
                  <a:gd name="T7" fmla="*/ 56 h 56"/>
                  <a:gd name="T8" fmla="*/ 56 w 88"/>
                  <a:gd name="T9" fmla="*/ 56 h 56"/>
                  <a:gd name="T10" fmla="*/ 88 w 88"/>
                  <a:gd name="T11" fmla="*/ 56 h 56"/>
                  <a:gd name="T12" fmla="*/ 72 w 88"/>
                  <a:gd name="T13" fmla="*/ 24 h 56"/>
                  <a:gd name="T14" fmla="*/ 40 w 88"/>
                  <a:gd name="T15" fmla="*/ 0 h 56"/>
                  <a:gd name="T16" fmla="*/ 8 w 88"/>
                  <a:gd name="T17" fmla="*/ 0 h 56"/>
                  <a:gd name="T18" fmla="*/ 0 w 88"/>
                  <a:gd name="T19" fmla="*/ 2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56">
                    <a:moveTo>
                      <a:pt x="0" y="24"/>
                    </a:moveTo>
                    <a:lnTo>
                      <a:pt x="8" y="40"/>
                    </a:lnTo>
                    <a:lnTo>
                      <a:pt x="48" y="48"/>
                    </a:lnTo>
                    <a:lnTo>
                      <a:pt x="0" y="56"/>
                    </a:lnTo>
                    <a:lnTo>
                      <a:pt x="56" y="56"/>
                    </a:lnTo>
                    <a:lnTo>
                      <a:pt x="88" y="56"/>
                    </a:lnTo>
                    <a:lnTo>
                      <a:pt x="72" y="24"/>
                    </a:lnTo>
                    <a:lnTo>
                      <a:pt x="40" y="0"/>
                    </a:lnTo>
                    <a:lnTo>
                      <a:pt x="8" y="0"/>
                    </a:lnTo>
                    <a:lnTo>
                      <a:pt x="0" y="2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68" name="Freeform 692" descr="25%"/>
              <p:cNvSpPr>
                <a:spLocks noChangeAspect="1"/>
              </p:cNvSpPr>
              <p:nvPr/>
            </p:nvSpPr>
            <p:spPr bwMode="auto">
              <a:xfrm>
                <a:off x="376" y="2220"/>
                <a:ext cx="88" cy="56"/>
              </a:xfrm>
              <a:custGeom>
                <a:avLst/>
                <a:gdLst>
                  <a:gd name="T0" fmla="*/ 0 w 88"/>
                  <a:gd name="T1" fmla="*/ 24 h 56"/>
                  <a:gd name="T2" fmla="*/ 8 w 88"/>
                  <a:gd name="T3" fmla="*/ 40 h 56"/>
                  <a:gd name="T4" fmla="*/ 48 w 88"/>
                  <a:gd name="T5" fmla="*/ 48 h 56"/>
                  <a:gd name="T6" fmla="*/ 0 w 88"/>
                  <a:gd name="T7" fmla="*/ 56 h 56"/>
                  <a:gd name="T8" fmla="*/ 56 w 88"/>
                  <a:gd name="T9" fmla="*/ 56 h 56"/>
                  <a:gd name="T10" fmla="*/ 88 w 88"/>
                  <a:gd name="T11" fmla="*/ 56 h 56"/>
                  <a:gd name="T12" fmla="*/ 72 w 88"/>
                  <a:gd name="T13" fmla="*/ 24 h 56"/>
                  <a:gd name="T14" fmla="*/ 40 w 88"/>
                  <a:gd name="T15" fmla="*/ 0 h 56"/>
                  <a:gd name="T16" fmla="*/ 8 w 88"/>
                  <a:gd name="T17" fmla="*/ 0 h 56"/>
                  <a:gd name="T18" fmla="*/ 0 w 88"/>
                  <a:gd name="T19" fmla="*/ 2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56">
                    <a:moveTo>
                      <a:pt x="0" y="24"/>
                    </a:moveTo>
                    <a:lnTo>
                      <a:pt x="8" y="40"/>
                    </a:lnTo>
                    <a:lnTo>
                      <a:pt x="48" y="48"/>
                    </a:lnTo>
                    <a:lnTo>
                      <a:pt x="0" y="56"/>
                    </a:lnTo>
                    <a:lnTo>
                      <a:pt x="56" y="56"/>
                    </a:lnTo>
                    <a:lnTo>
                      <a:pt x="88" y="56"/>
                    </a:lnTo>
                    <a:lnTo>
                      <a:pt x="72" y="24"/>
                    </a:lnTo>
                    <a:lnTo>
                      <a:pt x="40" y="0"/>
                    </a:lnTo>
                    <a:lnTo>
                      <a:pt x="8" y="0"/>
                    </a:lnTo>
                    <a:lnTo>
                      <a:pt x="0" y="2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69" name="Freeform 693" descr="25%"/>
              <p:cNvSpPr>
                <a:spLocks noChangeAspect="1"/>
              </p:cNvSpPr>
              <p:nvPr/>
            </p:nvSpPr>
            <p:spPr bwMode="auto">
              <a:xfrm>
                <a:off x="432" y="2316"/>
                <a:ext cx="62" cy="47"/>
              </a:xfrm>
              <a:custGeom>
                <a:avLst/>
                <a:gdLst>
                  <a:gd name="T0" fmla="*/ 0 w 48"/>
                  <a:gd name="T1" fmla="*/ 15 h 47"/>
                  <a:gd name="T2" fmla="*/ 8 w 48"/>
                  <a:gd name="T3" fmla="*/ 31 h 47"/>
                  <a:gd name="T4" fmla="*/ 32 w 48"/>
                  <a:gd name="T5" fmla="*/ 47 h 47"/>
                  <a:gd name="T6" fmla="*/ 48 w 48"/>
                  <a:gd name="T7" fmla="*/ 23 h 47"/>
                  <a:gd name="T8" fmla="*/ 32 w 48"/>
                  <a:gd name="T9" fmla="*/ 0 h 47"/>
                  <a:gd name="T10" fmla="*/ 0 w 48"/>
                  <a:gd name="T11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47">
                    <a:moveTo>
                      <a:pt x="0" y="15"/>
                    </a:moveTo>
                    <a:lnTo>
                      <a:pt x="8" y="31"/>
                    </a:lnTo>
                    <a:lnTo>
                      <a:pt x="32" y="47"/>
                    </a:lnTo>
                    <a:lnTo>
                      <a:pt x="48" y="23"/>
                    </a:lnTo>
                    <a:lnTo>
                      <a:pt x="32" y="0"/>
                    </a:lnTo>
                    <a:lnTo>
                      <a:pt x="0" y="15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70" name="Freeform 694" descr="25%"/>
              <p:cNvSpPr>
                <a:spLocks noChangeAspect="1"/>
              </p:cNvSpPr>
              <p:nvPr/>
            </p:nvSpPr>
            <p:spPr bwMode="auto">
              <a:xfrm>
                <a:off x="432" y="2316"/>
                <a:ext cx="62" cy="47"/>
              </a:xfrm>
              <a:custGeom>
                <a:avLst/>
                <a:gdLst>
                  <a:gd name="T0" fmla="*/ 0 w 48"/>
                  <a:gd name="T1" fmla="*/ 15 h 47"/>
                  <a:gd name="T2" fmla="*/ 8 w 48"/>
                  <a:gd name="T3" fmla="*/ 31 h 47"/>
                  <a:gd name="T4" fmla="*/ 32 w 48"/>
                  <a:gd name="T5" fmla="*/ 47 h 47"/>
                  <a:gd name="T6" fmla="*/ 48 w 48"/>
                  <a:gd name="T7" fmla="*/ 23 h 47"/>
                  <a:gd name="T8" fmla="*/ 32 w 48"/>
                  <a:gd name="T9" fmla="*/ 0 h 47"/>
                  <a:gd name="T10" fmla="*/ 0 w 48"/>
                  <a:gd name="T11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47">
                    <a:moveTo>
                      <a:pt x="0" y="15"/>
                    </a:moveTo>
                    <a:lnTo>
                      <a:pt x="8" y="31"/>
                    </a:lnTo>
                    <a:lnTo>
                      <a:pt x="32" y="47"/>
                    </a:lnTo>
                    <a:lnTo>
                      <a:pt x="48" y="23"/>
                    </a:lnTo>
                    <a:lnTo>
                      <a:pt x="32" y="0"/>
                    </a:lnTo>
                    <a:lnTo>
                      <a:pt x="0" y="15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71" name="Freeform 695" descr="25%"/>
              <p:cNvSpPr>
                <a:spLocks noChangeAspect="1"/>
              </p:cNvSpPr>
              <p:nvPr/>
            </p:nvSpPr>
            <p:spPr bwMode="auto">
              <a:xfrm>
                <a:off x="983" y="2698"/>
                <a:ext cx="120" cy="112"/>
              </a:xfrm>
              <a:custGeom>
                <a:avLst/>
                <a:gdLst>
                  <a:gd name="T0" fmla="*/ 0 w 120"/>
                  <a:gd name="T1" fmla="*/ 32 h 112"/>
                  <a:gd name="T2" fmla="*/ 24 w 120"/>
                  <a:gd name="T3" fmla="*/ 32 h 112"/>
                  <a:gd name="T4" fmla="*/ 56 w 120"/>
                  <a:gd name="T5" fmla="*/ 16 h 112"/>
                  <a:gd name="T6" fmla="*/ 64 w 120"/>
                  <a:gd name="T7" fmla="*/ 8 h 112"/>
                  <a:gd name="T8" fmla="*/ 80 w 120"/>
                  <a:gd name="T9" fmla="*/ 0 h 112"/>
                  <a:gd name="T10" fmla="*/ 112 w 120"/>
                  <a:gd name="T11" fmla="*/ 16 h 112"/>
                  <a:gd name="T12" fmla="*/ 120 w 120"/>
                  <a:gd name="T13" fmla="*/ 32 h 112"/>
                  <a:gd name="T14" fmla="*/ 112 w 120"/>
                  <a:gd name="T15" fmla="*/ 72 h 112"/>
                  <a:gd name="T16" fmla="*/ 96 w 120"/>
                  <a:gd name="T17" fmla="*/ 112 h 112"/>
                  <a:gd name="T18" fmla="*/ 64 w 120"/>
                  <a:gd name="T19" fmla="*/ 104 h 112"/>
                  <a:gd name="T20" fmla="*/ 48 w 120"/>
                  <a:gd name="T21" fmla="*/ 88 h 112"/>
                  <a:gd name="T22" fmla="*/ 0 w 120"/>
                  <a:gd name="T23" fmla="*/ 3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0" h="112">
                    <a:moveTo>
                      <a:pt x="0" y="32"/>
                    </a:moveTo>
                    <a:lnTo>
                      <a:pt x="24" y="32"/>
                    </a:lnTo>
                    <a:lnTo>
                      <a:pt x="56" y="16"/>
                    </a:lnTo>
                    <a:lnTo>
                      <a:pt x="64" y="8"/>
                    </a:lnTo>
                    <a:lnTo>
                      <a:pt x="80" y="0"/>
                    </a:lnTo>
                    <a:lnTo>
                      <a:pt x="112" y="16"/>
                    </a:lnTo>
                    <a:lnTo>
                      <a:pt x="120" y="32"/>
                    </a:lnTo>
                    <a:lnTo>
                      <a:pt x="112" y="72"/>
                    </a:lnTo>
                    <a:lnTo>
                      <a:pt x="96" y="112"/>
                    </a:lnTo>
                    <a:lnTo>
                      <a:pt x="64" y="104"/>
                    </a:lnTo>
                    <a:lnTo>
                      <a:pt x="48" y="88"/>
                    </a:lnTo>
                    <a:lnTo>
                      <a:pt x="0" y="3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72" name="Freeform 696" descr="25%"/>
              <p:cNvSpPr>
                <a:spLocks noChangeAspect="1"/>
              </p:cNvSpPr>
              <p:nvPr/>
            </p:nvSpPr>
            <p:spPr bwMode="auto">
              <a:xfrm>
                <a:off x="983" y="2698"/>
                <a:ext cx="120" cy="112"/>
              </a:xfrm>
              <a:custGeom>
                <a:avLst/>
                <a:gdLst>
                  <a:gd name="T0" fmla="*/ 0 w 120"/>
                  <a:gd name="T1" fmla="*/ 32 h 112"/>
                  <a:gd name="T2" fmla="*/ 24 w 120"/>
                  <a:gd name="T3" fmla="*/ 32 h 112"/>
                  <a:gd name="T4" fmla="*/ 56 w 120"/>
                  <a:gd name="T5" fmla="*/ 16 h 112"/>
                  <a:gd name="T6" fmla="*/ 64 w 120"/>
                  <a:gd name="T7" fmla="*/ 8 h 112"/>
                  <a:gd name="T8" fmla="*/ 80 w 120"/>
                  <a:gd name="T9" fmla="*/ 0 h 112"/>
                  <a:gd name="T10" fmla="*/ 112 w 120"/>
                  <a:gd name="T11" fmla="*/ 16 h 112"/>
                  <a:gd name="T12" fmla="*/ 120 w 120"/>
                  <a:gd name="T13" fmla="*/ 32 h 112"/>
                  <a:gd name="T14" fmla="*/ 112 w 120"/>
                  <a:gd name="T15" fmla="*/ 72 h 112"/>
                  <a:gd name="T16" fmla="*/ 96 w 120"/>
                  <a:gd name="T17" fmla="*/ 112 h 112"/>
                  <a:gd name="T18" fmla="*/ 64 w 120"/>
                  <a:gd name="T19" fmla="*/ 104 h 112"/>
                  <a:gd name="T20" fmla="*/ 48 w 120"/>
                  <a:gd name="T21" fmla="*/ 88 h 112"/>
                  <a:gd name="T22" fmla="*/ 0 w 120"/>
                  <a:gd name="T23" fmla="*/ 3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0" h="112">
                    <a:moveTo>
                      <a:pt x="0" y="32"/>
                    </a:moveTo>
                    <a:lnTo>
                      <a:pt x="24" y="32"/>
                    </a:lnTo>
                    <a:lnTo>
                      <a:pt x="56" y="16"/>
                    </a:lnTo>
                    <a:lnTo>
                      <a:pt x="64" y="8"/>
                    </a:lnTo>
                    <a:lnTo>
                      <a:pt x="80" y="0"/>
                    </a:lnTo>
                    <a:lnTo>
                      <a:pt x="112" y="16"/>
                    </a:lnTo>
                    <a:lnTo>
                      <a:pt x="120" y="32"/>
                    </a:lnTo>
                    <a:lnTo>
                      <a:pt x="112" y="72"/>
                    </a:lnTo>
                    <a:lnTo>
                      <a:pt x="96" y="112"/>
                    </a:lnTo>
                    <a:lnTo>
                      <a:pt x="64" y="104"/>
                    </a:lnTo>
                    <a:lnTo>
                      <a:pt x="48" y="88"/>
                    </a:lnTo>
                    <a:lnTo>
                      <a:pt x="0" y="3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73" name="Freeform 697" descr="25%"/>
              <p:cNvSpPr>
                <a:spLocks noChangeAspect="1"/>
              </p:cNvSpPr>
              <p:nvPr/>
            </p:nvSpPr>
            <p:spPr bwMode="auto">
              <a:xfrm>
                <a:off x="791" y="2722"/>
                <a:ext cx="192" cy="192"/>
              </a:xfrm>
              <a:custGeom>
                <a:avLst/>
                <a:gdLst>
                  <a:gd name="T0" fmla="*/ 0 w 192"/>
                  <a:gd name="T1" fmla="*/ 8 h 192"/>
                  <a:gd name="T2" fmla="*/ 24 w 192"/>
                  <a:gd name="T3" fmla="*/ 0 h 192"/>
                  <a:gd name="T4" fmla="*/ 144 w 192"/>
                  <a:gd name="T5" fmla="*/ 16 h 192"/>
                  <a:gd name="T6" fmla="*/ 168 w 192"/>
                  <a:gd name="T7" fmla="*/ 8 h 192"/>
                  <a:gd name="T8" fmla="*/ 192 w 192"/>
                  <a:gd name="T9" fmla="*/ 8 h 192"/>
                  <a:gd name="T10" fmla="*/ 168 w 192"/>
                  <a:gd name="T11" fmla="*/ 24 h 192"/>
                  <a:gd name="T12" fmla="*/ 160 w 192"/>
                  <a:gd name="T13" fmla="*/ 16 h 192"/>
                  <a:gd name="T14" fmla="*/ 136 w 192"/>
                  <a:gd name="T15" fmla="*/ 16 h 192"/>
                  <a:gd name="T16" fmla="*/ 136 w 192"/>
                  <a:gd name="T17" fmla="*/ 72 h 192"/>
                  <a:gd name="T18" fmla="*/ 120 w 192"/>
                  <a:gd name="T19" fmla="*/ 72 h 192"/>
                  <a:gd name="T20" fmla="*/ 120 w 192"/>
                  <a:gd name="T21" fmla="*/ 120 h 192"/>
                  <a:gd name="T22" fmla="*/ 120 w 192"/>
                  <a:gd name="T23" fmla="*/ 184 h 192"/>
                  <a:gd name="T24" fmla="*/ 112 w 192"/>
                  <a:gd name="T25" fmla="*/ 192 h 192"/>
                  <a:gd name="T26" fmla="*/ 88 w 192"/>
                  <a:gd name="T27" fmla="*/ 192 h 192"/>
                  <a:gd name="T28" fmla="*/ 80 w 192"/>
                  <a:gd name="T29" fmla="*/ 184 h 192"/>
                  <a:gd name="T30" fmla="*/ 64 w 192"/>
                  <a:gd name="T31" fmla="*/ 184 h 192"/>
                  <a:gd name="T32" fmla="*/ 48 w 192"/>
                  <a:gd name="T33" fmla="*/ 168 h 192"/>
                  <a:gd name="T34" fmla="*/ 40 w 192"/>
                  <a:gd name="T35" fmla="*/ 96 h 192"/>
                  <a:gd name="T36" fmla="*/ 40 w 192"/>
                  <a:gd name="T37" fmla="*/ 88 h 192"/>
                  <a:gd name="T38" fmla="*/ 0 w 192"/>
                  <a:gd name="T39" fmla="*/ 8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2" h="192">
                    <a:moveTo>
                      <a:pt x="0" y="8"/>
                    </a:moveTo>
                    <a:lnTo>
                      <a:pt x="24" y="0"/>
                    </a:lnTo>
                    <a:lnTo>
                      <a:pt x="144" y="16"/>
                    </a:lnTo>
                    <a:lnTo>
                      <a:pt x="168" y="8"/>
                    </a:lnTo>
                    <a:lnTo>
                      <a:pt x="192" y="8"/>
                    </a:lnTo>
                    <a:lnTo>
                      <a:pt x="168" y="24"/>
                    </a:lnTo>
                    <a:lnTo>
                      <a:pt x="160" y="16"/>
                    </a:lnTo>
                    <a:lnTo>
                      <a:pt x="136" y="16"/>
                    </a:lnTo>
                    <a:lnTo>
                      <a:pt x="136" y="72"/>
                    </a:lnTo>
                    <a:lnTo>
                      <a:pt x="120" y="72"/>
                    </a:lnTo>
                    <a:lnTo>
                      <a:pt x="120" y="120"/>
                    </a:lnTo>
                    <a:lnTo>
                      <a:pt x="120" y="184"/>
                    </a:lnTo>
                    <a:lnTo>
                      <a:pt x="112" y="192"/>
                    </a:lnTo>
                    <a:lnTo>
                      <a:pt x="88" y="192"/>
                    </a:lnTo>
                    <a:lnTo>
                      <a:pt x="80" y="184"/>
                    </a:lnTo>
                    <a:lnTo>
                      <a:pt x="64" y="184"/>
                    </a:lnTo>
                    <a:lnTo>
                      <a:pt x="48" y="168"/>
                    </a:lnTo>
                    <a:lnTo>
                      <a:pt x="40" y="96"/>
                    </a:lnTo>
                    <a:lnTo>
                      <a:pt x="40" y="88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74" name="Freeform 698" descr="25%"/>
              <p:cNvSpPr>
                <a:spLocks noChangeAspect="1"/>
              </p:cNvSpPr>
              <p:nvPr/>
            </p:nvSpPr>
            <p:spPr bwMode="auto">
              <a:xfrm>
                <a:off x="791" y="2722"/>
                <a:ext cx="192" cy="192"/>
              </a:xfrm>
              <a:custGeom>
                <a:avLst/>
                <a:gdLst>
                  <a:gd name="T0" fmla="*/ 0 w 192"/>
                  <a:gd name="T1" fmla="*/ 8 h 192"/>
                  <a:gd name="T2" fmla="*/ 24 w 192"/>
                  <a:gd name="T3" fmla="*/ 0 h 192"/>
                  <a:gd name="T4" fmla="*/ 144 w 192"/>
                  <a:gd name="T5" fmla="*/ 16 h 192"/>
                  <a:gd name="T6" fmla="*/ 168 w 192"/>
                  <a:gd name="T7" fmla="*/ 8 h 192"/>
                  <a:gd name="T8" fmla="*/ 192 w 192"/>
                  <a:gd name="T9" fmla="*/ 8 h 192"/>
                  <a:gd name="T10" fmla="*/ 168 w 192"/>
                  <a:gd name="T11" fmla="*/ 24 h 192"/>
                  <a:gd name="T12" fmla="*/ 160 w 192"/>
                  <a:gd name="T13" fmla="*/ 16 h 192"/>
                  <a:gd name="T14" fmla="*/ 136 w 192"/>
                  <a:gd name="T15" fmla="*/ 16 h 192"/>
                  <a:gd name="T16" fmla="*/ 136 w 192"/>
                  <a:gd name="T17" fmla="*/ 72 h 192"/>
                  <a:gd name="T18" fmla="*/ 120 w 192"/>
                  <a:gd name="T19" fmla="*/ 72 h 192"/>
                  <a:gd name="T20" fmla="*/ 120 w 192"/>
                  <a:gd name="T21" fmla="*/ 120 h 192"/>
                  <a:gd name="T22" fmla="*/ 120 w 192"/>
                  <a:gd name="T23" fmla="*/ 184 h 192"/>
                  <a:gd name="T24" fmla="*/ 112 w 192"/>
                  <a:gd name="T25" fmla="*/ 192 h 192"/>
                  <a:gd name="T26" fmla="*/ 88 w 192"/>
                  <a:gd name="T27" fmla="*/ 192 h 192"/>
                  <a:gd name="T28" fmla="*/ 80 w 192"/>
                  <a:gd name="T29" fmla="*/ 184 h 192"/>
                  <a:gd name="T30" fmla="*/ 64 w 192"/>
                  <a:gd name="T31" fmla="*/ 184 h 192"/>
                  <a:gd name="T32" fmla="*/ 48 w 192"/>
                  <a:gd name="T33" fmla="*/ 168 h 192"/>
                  <a:gd name="T34" fmla="*/ 40 w 192"/>
                  <a:gd name="T35" fmla="*/ 96 h 192"/>
                  <a:gd name="T36" fmla="*/ 40 w 192"/>
                  <a:gd name="T37" fmla="*/ 88 h 192"/>
                  <a:gd name="T38" fmla="*/ 0 w 192"/>
                  <a:gd name="T39" fmla="*/ 8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2" h="192">
                    <a:moveTo>
                      <a:pt x="0" y="8"/>
                    </a:moveTo>
                    <a:lnTo>
                      <a:pt x="24" y="0"/>
                    </a:lnTo>
                    <a:lnTo>
                      <a:pt x="144" y="16"/>
                    </a:lnTo>
                    <a:lnTo>
                      <a:pt x="168" y="8"/>
                    </a:lnTo>
                    <a:lnTo>
                      <a:pt x="192" y="8"/>
                    </a:lnTo>
                    <a:lnTo>
                      <a:pt x="168" y="24"/>
                    </a:lnTo>
                    <a:lnTo>
                      <a:pt x="160" y="16"/>
                    </a:lnTo>
                    <a:lnTo>
                      <a:pt x="136" y="16"/>
                    </a:lnTo>
                    <a:lnTo>
                      <a:pt x="136" y="72"/>
                    </a:lnTo>
                    <a:lnTo>
                      <a:pt x="120" y="72"/>
                    </a:lnTo>
                    <a:lnTo>
                      <a:pt x="120" y="120"/>
                    </a:lnTo>
                    <a:lnTo>
                      <a:pt x="120" y="184"/>
                    </a:lnTo>
                    <a:lnTo>
                      <a:pt x="112" y="192"/>
                    </a:lnTo>
                    <a:lnTo>
                      <a:pt x="88" y="192"/>
                    </a:lnTo>
                    <a:lnTo>
                      <a:pt x="80" y="184"/>
                    </a:lnTo>
                    <a:lnTo>
                      <a:pt x="64" y="184"/>
                    </a:lnTo>
                    <a:lnTo>
                      <a:pt x="48" y="168"/>
                    </a:lnTo>
                    <a:lnTo>
                      <a:pt x="40" y="96"/>
                    </a:lnTo>
                    <a:lnTo>
                      <a:pt x="40" y="88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75" name="Freeform 699" descr="25%"/>
              <p:cNvSpPr>
                <a:spLocks noChangeAspect="1"/>
              </p:cNvSpPr>
              <p:nvPr/>
            </p:nvSpPr>
            <p:spPr bwMode="auto">
              <a:xfrm>
                <a:off x="376" y="2044"/>
                <a:ext cx="128" cy="104"/>
              </a:xfrm>
              <a:custGeom>
                <a:avLst/>
                <a:gdLst>
                  <a:gd name="T0" fmla="*/ 0 w 128"/>
                  <a:gd name="T1" fmla="*/ 104 h 104"/>
                  <a:gd name="T2" fmla="*/ 64 w 128"/>
                  <a:gd name="T3" fmla="*/ 0 h 104"/>
                  <a:gd name="T4" fmla="*/ 120 w 128"/>
                  <a:gd name="T5" fmla="*/ 0 h 104"/>
                  <a:gd name="T6" fmla="*/ 128 w 128"/>
                  <a:gd name="T7" fmla="*/ 0 h 104"/>
                  <a:gd name="T8" fmla="*/ 120 w 128"/>
                  <a:gd name="T9" fmla="*/ 24 h 104"/>
                  <a:gd name="T10" fmla="*/ 80 w 128"/>
                  <a:gd name="T11" fmla="*/ 16 h 104"/>
                  <a:gd name="T12" fmla="*/ 80 w 128"/>
                  <a:gd name="T13" fmla="*/ 56 h 104"/>
                  <a:gd name="T14" fmla="*/ 64 w 128"/>
                  <a:gd name="T15" fmla="*/ 64 h 104"/>
                  <a:gd name="T16" fmla="*/ 64 w 128"/>
                  <a:gd name="T17" fmla="*/ 96 h 104"/>
                  <a:gd name="T18" fmla="*/ 0 w 128"/>
                  <a:gd name="T1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104">
                    <a:moveTo>
                      <a:pt x="0" y="104"/>
                    </a:moveTo>
                    <a:lnTo>
                      <a:pt x="6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20" y="24"/>
                    </a:lnTo>
                    <a:lnTo>
                      <a:pt x="80" y="16"/>
                    </a:lnTo>
                    <a:lnTo>
                      <a:pt x="80" y="56"/>
                    </a:lnTo>
                    <a:lnTo>
                      <a:pt x="64" y="64"/>
                    </a:lnTo>
                    <a:lnTo>
                      <a:pt x="64" y="96"/>
                    </a:lnTo>
                    <a:lnTo>
                      <a:pt x="0" y="10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76" name="Freeform 700" descr="25%"/>
              <p:cNvSpPr>
                <a:spLocks noChangeAspect="1"/>
              </p:cNvSpPr>
              <p:nvPr/>
            </p:nvSpPr>
            <p:spPr bwMode="auto">
              <a:xfrm>
                <a:off x="376" y="2044"/>
                <a:ext cx="128" cy="104"/>
              </a:xfrm>
              <a:custGeom>
                <a:avLst/>
                <a:gdLst>
                  <a:gd name="T0" fmla="*/ 0 w 128"/>
                  <a:gd name="T1" fmla="*/ 104 h 104"/>
                  <a:gd name="T2" fmla="*/ 64 w 128"/>
                  <a:gd name="T3" fmla="*/ 0 h 104"/>
                  <a:gd name="T4" fmla="*/ 120 w 128"/>
                  <a:gd name="T5" fmla="*/ 0 h 104"/>
                  <a:gd name="T6" fmla="*/ 128 w 128"/>
                  <a:gd name="T7" fmla="*/ 0 h 104"/>
                  <a:gd name="T8" fmla="*/ 120 w 128"/>
                  <a:gd name="T9" fmla="*/ 24 h 104"/>
                  <a:gd name="T10" fmla="*/ 80 w 128"/>
                  <a:gd name="T11" fmla="*/ 16 h 104"/>
                  <a:gd name="T12" fmla="*/ 80 w 128"/>
                  <a:gd name="T13" fmla="*/ 56 h 104"/>
                  <a:gd name="T14" fmla="*/ 64 w 128"/>
                  <a:gd name="T15" fmla="*/ 64 h 104"/>
                  <a:gd name="T16" fmla="*/ 64 w 128"/>
                  <a:gd name="T17" fmla="*/ 96 h 104"/>
                  <a:gd name="T18" fmla="*/ 0 w 128"/>
                  <a:gd name="T1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104">
                    <a:moveTo>
                      <a:pt x="0" y="104"/>
                    </a:moveTo>
                    <a:lnTo>
                      <a:pt x="64" y="0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20" y="24"/>
                    </a:lnTo>
                    <a:lnTo>
                      <a:pt x="80" y="16"/>
                    </a:lnTo>
                    <a:lnTo>
                      <a:pt x="80" y="56"/>
                    </a:lnTo>
                    <a:lnTo>
                      <a:pt x="64" y="64"/>
                    </a:lnTo>
                    <a:lnTo>
                      <a:pt x="64" y="96"/>
                    </a:lnTo>
                    <a:lnTo>
                      <a:pt x="0" y="10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77" name="Freeform 701" descr="25%"/>
              <p:cNvSpPr>
                <a:spLocks noChangeAspect="1"/>
              </p:cNvSpPr>
              <p:nvPr/>
            </p:nvSpPr>
            <p:spPr bwMode="auto">
              <a:xfrm>
                <a:off x="943" y="2108"/>
                <a:ext cx="228" cy="303"/>
              </a:xfrm>
              <a:custGeom>
                <a:avLst/>
                <a:gdLst>
                  <a:gd name="T0" fmla="*/ 0 w 240"/>
                  <a:gd name="T1" fmla="*/ 168 h 303"/>
                  <a:gd name="T2" fmla="*/ 8 w 240"/>
                  <a:gd name="T3" fmla="*/ 192 h 303"/>
                  <a:gd name="T4" fmla="*/ 16 w 240"/>
                  <a:gd name="T5" fmla="*/ 223 h 303"/>
                  <a:gd name="T6" fmla="*/ 40 w 240"/>
                  <a:gd name="T7" fmla="*/ 231 h 303"/>
                  <a:gd name="T8" fmla="*/ 88 w 240"/>
                  <a:gd name="T9" fmla="*/ 279 h 303"/>
                  <a:gd name="T10" fmla="*/ 128 w 240"/>
                  <a:gd name="T11" fmla="*/ 303 h 303"/>
                  <a:gd name="T12" fmla="*/ 176 w 240"/>
                  <a:gd name="T13" fmla="*/ 295 h 303"/>
                  <a:gd name="T14" fmla="*/ 200 w 240"/>
                  <a:gd name="T15" fmla="*/ 287 h 303"/>
                  <a:gd name="T16" fmla="*/ 184 w 240"/>
                  <a:gd name="T17" fmla="*/ 255 h 303"/>
                  <a:gd name="T18" fmla="*/ 160 w 240"/>
                  <a:gd name="T19" fmla="*/ 239 h 303"/>
                  <a:gd name="T20" fmla="*/ 176 w 240"/>
                  <a:gd name="T21" fmla="*/ 223 h 303"/>
                  <a:gd name="T22" fmla="*/ 176 w 240"/>
                  <a:gd name="T23" fmla="*/ 200 h 303"/>
                  <a:gd name="T24" fmla="*/ 200 w 240"/>
                  <a:gd name="T25" fmla="*/ 168 h 303"/>
                  <a:gd name="T26" fmla="*/ 208 w 240"/>
                  <a:gd name="T27" fmla="*/ 104 h 303"/>
                  <a:gd name="T28" fmla="*/ 240 w 240"/>
                  <a:gd name="T29" fmla="*/ 88 h 303"/>
                  <a:gd name="T30" fmla="*/ 216 w 240"/>
                  <a:gd name="T31" fmla="*/ 72 h 303"/>
                  <a:gd name="T32" fmla="*/ 208 w 240"/>
                  <a:gd name="T33" fmla="*/ 24 h 303"/>
                  <a:gd name="T34" fmla="*/ 192 w 240"/>
                  <a:gd name="T35" fmla="*/ 0 h 303"/>
                  <a:gd name="T36" fmla="*/ 176 w 240"/>
                  <a:gd name="T37" fmla="*/ 24 h 303"/>
                  <a:gd name="T38" fmla="*/ 40 w 240"/>
                  <a:gd name="T39" fmla="*/ 24 h 303"/>
                  <a:gd name="T40" fmla="*/ 40 w 240"/>
                  <a:gd name="T41" fmla="*/ 48 h 303"/>
                  <a:gd name="T42" fmla="*/ 24 w 240"/>
                  <a:gd name="T43" fmla="*/ 48 h 303"/>
                  <a:gd name="T44" fmla="*/ 24 w 240"/>
                  <a:gd name="T45" fmla="*/ 56 h 303"/>
                  <a:gd name="T46" fmla="*/ 24 w 240"/>
                  <a:gd name="T47" fmla="*/ 112 h 303"/>
                  <a:gd name="T48" fmla="*/ 8 w 240"/>
                  <a:gd name="T49" fmla="*/ 120 h 303"/>
                  <a:gd name="T50" fmla="*/ 0 w 240"/>
                  <a:gd name="T51" fmla="*/ 168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0" h="303">
                    <a:moveTo>
                      <a:pt x="0" y="168"/>
                    </a:moveTo>
                    <a:lnTo>
                      <a:pt x="8" y="192"/>
                    </a:lnTo>
                    <a:lnTo>
                      <a:pt x="16" y="223"/>
                    </a:lnTo>
                    <a:lnTo>
                      <a:pt x="40" y="231"/>
                    </a:lnTo>
                    <a:lnTo>
                      <a:pt x="88" y="279"/>
                    </a:lnTo>
                    <a:lnTo>
                      <a:pt x="128" y="303"/>
                    </a:lnTo>
                    <a:lnTo>
                      <a:pt x="176" y="295"/>
                    </a:lnTo>
                    <a:lnTo>
                      <a:pt x="200" y="287"/>
                    </a:lnTo>
                    <a:lnTo>
                      <a:pt x="184" y="255"/>
                    </a:lnTo>
                    <a:lnTo>
                      <a:pt x="160" y="239"/>
                    </a:lnTo>
                    <a:lnTo>
                      <a:pt x="176" y="223"/>
                    </a:lnTo>
                    <a:lnTo>
                      <a:pt x="176" y="200"/>
                    </a:lnTo>
                    <a:lnTo>
                      <a:pt x="200" y="168"/>
                    </a:lnTo>
                    <a:lnTo>
                      <a:pt x="208" y="104"/>
                    </a:lnTo>
                    <a:lnTo>
                      <a:pt x="240" y="88"/>
                    </a:lnTo>
                    <a:lnTo>
                      <a:pt x="216" y="72"/>
                    </a:lnTo>
                    <a:lnTo>
                      <a:pt x="208" y="24"/>
                    </a:lnTo>
                    <a:lnTo>
                      <a:pt x="192" y="0"/>
                    </a:lnTo>
                    <a:lnTo>
                      <a:pt x="176" y="24"/>
                    </a:lnTo>
                    <a:lnTo>
                      <a:pt x="40" y="24"/>
                    </a:lnTo>
                    <a:lnTo>
                      <a:pt x="40" y="48"/>
                    </a:lnTo>
                    <a:lnTo>
                      <a:pt x="24" y="48"/>
                    </a:lnTo>
                    <a:lnTo>
                      <a:pt x="24" y="56"/>
                    </a:lnTo>
                    <a:lnTo>
                      <a:pt x="24" y="112"/>
                    </a:lnTo>
                    <a:lnTo>
                      <a:pt x="8" y="120"/>
                    </a:lnTo>
                    <a:lnTo>
                      <a:pt x="0" y="16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78" name="Freeform 702" descr="25%"/>
              <p:cNvSpPr>
                <a:spLocks noChangeAspect="1"/>
              </p:cNvSpPr>
              <p:nvPr/>
            </p:nvSpPr>
            <p:spPr bwMode="auto">
              <a:xfrm>
                <a:off x="943" y="2108"/>
                <a:ext cx="228" cy="303"/>
              </a:xfrm>
              <a:custGeom>
                <a:avLst/>
                <a:gdLst>
                  <a:gd name="T0" fmla="*/ 0 w 240"/>
                  <a:gd name="T1" fmla="*/ 168 h 303"/>
                  <a:gd name="T2" fmla="*/ 8 w 240"/>
                  <a:gd name="T3" fmla="*/ 192 h 303"/>
                  <a:gd name="T4" fmla="*/ 16 w 240"/>
                  <a:gd name="T5" fmla="*/ 223 h 303"/>
                  <a:gd name="T6" fmla="*/ 40 w 240"/>
                  <a:gd name="T7" fmla="*/ 231 h 303"/>
                  <a:gd name="T8" fmla="*/ 88 w 240"/>
                  <a:gd name="T9" fmla="*/ 279 h 303"/>
                  <a:gd name="T10" fmla="*/ 128 w 240"/>
                  <a:gd name="T11" fmla="*/ 303 h 303"/>
                  <a:gd name="T12" fmla="*/ 176 w 240"/>
                  <a:gd name="T13" fmla="*/ 295 h 303"/>
                  <a:gd name="T14" fmla="*/ 200 w 240"/>
                  <a:gd name="T15" fmla="*/ 287 h 303"/>
                  <a:gd name="T16" fmla="*/ 184 w 240"/>
                  <a:gd name="T17" fmla="*/ 255 h 303"/>
                  <a:gd name="T18" fmla="*/ 160 w 240"/>
                  <a:gd name="T19" fmla="*/ 239 h 303"/>
                  <a:gd name="T20" fmla="*/ 176 w 240"/>
                  <a:gd name="T21" fmla="*/ 223 h 303"/>
                  <a:gd name="T22" fmla="*/ 176 w 240"/>
                  <a:gd name="T23" fmla="*/ 200 h 303"/>
                  <a:gd name="T24" fmla="*/ 200 w 240"/>
                  <a:gd name="T25" fmla="*/ 168 h 303"/>
                  <a:gd name="T26" fmla="*/ 208 w 240"/>
                  <a:gd name="T27" fmla="*/ 104 h 303"/>
                  <a:gd name="T28" fmla="*/ 240 w 240"/>
                  <a:gd name="T29" fmla="*/ 88 h 303"/>
                  <a:gd name="T30" fmla="*/ 216 w 240"/>
                  <a:gd name="T31" fmla="*/ 72 h 303"/>
                  <a:gd name="T32" fmla="*/ 208 w 240"/>
                  <a:gd name="T33" fmla="*/ 24 h 303"/>
                  <a:gd name="T34" fmla="*/ 192 w 240"/>
                  <a:gd name="T35" fmla="*/ 0 h 303"/>
                  <a:gd name="T36" fmla="*/ 176 w 240"/>
                  <a:gd name="T37" fmla="*/ 24 h 303"/>
                  <a:gd name="T38" fmla="*/ 40 w 240"/>
                  <a:gd name="T39" fmla="*/ 24 h 303"/>
                  <a:gd name="T40" fmla="*/ 40 w 240"/>
                  <a:gd name="T41" fmla="*/ 48 h 303"/>
                  <a:gd name="T42" fmla="*/ 24 w 240"/>
                  <a:gd name="T43" fmla="*/ 48 h 303"/>
                  <a:gd name="T44" fmla="*/ 24 w 240"/>
                  <a:gd name="T45" fmla="*/ 56 h 303"/>
                  <a:gd name="T46" fmla="*/ 24 w 240"/>
                  <a:gd name="T47" fmla="*/ 112 h 303"/>
                  <a:gd name="T48" fmla="*/ 8 w 240"/>
                  <a:gd name="T49" fmla="*/ 120 h 303"/>
                  <a:gd name="T50" fmla="*/ 0 w 240"/>
                  <a:gd name="T51" fmla="*/ 168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0" h="303">
                    <a:moveTo>
                      <a:pt x="0" y="168"/>
                    </a:moveTo>
                    <a:lnTo>
                      <a:pt x="8" y="192"/>
                    </a:lnTo>
                    <a:lnTo>
                      <a:pt x="16" y="223"/>
                    </a:lnTo>
                    <a:lnTo>
                      <a:pt x="40" y="231"/>
                    </a:lnTo>
                    <a:lnTo>
                      <a:pt x="88" y="279"/>
                    </a:lnTo>
                    <a:lnTo>
                      <a:pt x="128" y="303"/>
                    </a:lnTo>
                    <a:lnTo>
                      <a:pt x="176" y="295"/>
                    </a:lnTo>
                    <a:lnTo>
                      <a:pt x="200" y="287"/>
                    </a:lnTo>
                    <a:lnTo>
                      <a:pt x="184" y="255"/>
                    </a:lnTo>
                    <a:lnTo>
                      <a:pt x="160" y="239"/>
                    </a:lnTo>
                    <a:lnTo>
                      <a:pt x="176" y="223"/>
                    </a:lnTo>
                    <a:lnTo>
                      <a:pt x="176" y="200"/>
                    </a:lnTo>
                    <a:lnTo>
                      <a:pt x="200" y="168"/>
                    </a:lnTo>
                    <a:lnTo>
                      <a:pt x="208" y="104"/>
                    </a:lnTo>
                    <a:lnTo>
                      <a:pt x="240" y="88"/>
                    </a:lnTo>
                    <a:lnTo>
                      <a:pt x="216" y="72"/>
                    </a:lnTo>
                    <a:lnTo>
                      <a:pt x="208" y="24"/>
                    </a:lnTo>
                    <a:lnTo>
                      <a:pt x="192" y="0"/>
                    </a:lnTo>
                    <a:lnTo>
                      <a:pt x="176" y="24"/>
                    </a:lnTo>
                    <a:lnTo>
                      <a:pt x="40" y="24"/>
                    </a:lnTo>
                    <a:lnTo>
                      <a:pt x="40" y="48"/>
                    </a:lnTo>
                    <a:lnTo>
                      <a:pt x="24" y="48"/>
                    </a:lnTo>
                    <a:lnTo>
                      <a:pt x="24" y="56"/>
                    </a:lnTo>
                    <a:lnTo>
                      <a:pt x="24" y="112"/>
                    </a:lnTo>
                    <a:lnTo>
                      <a:pt x="8" y="120"/>
                    </a:lnTo>
                    <a:lnTo>
                      <a:pt x="0" y="16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79" name="Freeform 703" descr="25%"/>
              <p:cNvSpPr>
                <a:spLocks noChangeAspect="1"/>
              </p:cNvSpPr>
              <p:nvPr/>
            </p:nvSpPr>
            <p:spPr bwMode="auto">
              <a:xfrm>
                <a:off x="1071" y="2858"/>
                <a:ext cx="16" cy="24"/>
              </a:xfrm>
              <a:custGeom>
                <a:avLst/>
                <a:gdLst>
                  <a:gd name="T0" fmla="*/ 0 w 16"/>
                  <a:gd name="T1" fmla="*/ 16 h 24"/>
                  <a:gd name="T2" fmla="*/ 8 w 16"/>
                  <a:gd name="T3" fmla="*/ 24 h 24"/>
                  <a:gd name="T4" fmla="*/ 16 w 16"/>
                  <a:gd name="T5" fmla="*/ 16 h 24"/>
                  <a:gd name="T6" fmla="*/ 16 w 16"/>
                  <a:gd name="T7" fmla="*/ 0 h 24"/>
                  <a:gd name="T8" fmla="*/ 0 w 16"/>
                  <a:gd name="T9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4">
                    <a:moveTo>
                      <a:pt x="0" y="16"/>
                    </a:moveTo>
                    <a:lnTo>
                      <a:pt x="8" y="24"/>
                    </a:lnTo>
                    <a:lnTo>
                      <a:pt x="16" y="16"/>
                    </a:lnTo>
                    <a:lnTo>
                      <a:pt x="16" y="0"/>
                    </a:lnTo>
                    <a:lnTo>
                      <a:pt x="0" y="1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80" name="Freeform 704" descr="25%"/>
              <p:cNvSpPr>
                <a:spLocks noChangeAspect="1"/>
              </p:cNvSpPr>
              <p:nvPr/>
            </p:nvSpPr>
            <p:spPr bwMode="auto">
              <a:xfrm>
                <a:off x="1071" y="2858"/>
                <a:ext cx="16" cy="24"/>
              </a:xfrm>
              <a:custGeom>
                <a:avLst/>
                <a:gdLst>
                  <a:gd name="T0" fmla="*/ 0 w 16"/>
                  <a:gd name="T1" fmla="*/ 16 h 24"/>
                  <a:gd name="T2" fmla="*/ 8 w 16"/>
                  <a:gd name="T3" fmla="*/ 24 h 24"/>
                  <a:gd name="T4" fmla="*/ 16 w 16"/>
                  <a:gd name="T5" fmla="*/ 16 h 24"/>
                  <a:gd name="T6" fmla="*/ 16 w 16"/>
                  <a:gd name="T7" fmla="*/ 0 h 24"/>
                  <a:gd name="T8" fmla="*/ 0 w 16"/>
                  <a:gd name="T9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4">
                    <a:moveTo>
                      <a:pt x="0" y="16"/>
                    </a:moveTo>
                    <a:lnTo>
                      <a:pt x="8" y="24"/>
                    </a:lnTo>
                    <a:lnTo>
                      <a:pt x="16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81" name="Freeform 705" descr="25%"/>
              <p:cNvSpPr>
                <a:spLocks noChangeAspect="1"/>
              </p:cNvSpPr>
              <p:nvPr/>
            </p:nvSpPr>
            <p:spPr bwMode="auto">
              <a:xfrm>
                <a:off x="1055" y="2475"/>
                <a:ext cx="145" cy="168"/>
              </a:xfrm>
              <a:custGeom>
                <a:avLst/>
                <a:gdLst>
                  <a:gd name="T0" fmla="*/ 0 w 152"/>
                  <a:gd name="T1" fmla="*/ 56 h 167"/>
                  <a:gd name="T2" fmla="*/ 0 w 152"/>
                  <a:gd name="T3" fmla="*/ 88 h 167"/>
                  <a:gd name="T4" fmla="*/ 24 w 152"/>
                  <a:gd name="T5" fmla="*/ 120 h 167"/>
                  <a:gd name="T6" fmla="*/ 48 w 152"/>
                  <a:gd name="T7" fmla="*/ 136 h 167"/>
                  <a:gd name="T8" fmla="*/ 56 w 152"/>
                  <a:gd name="T9" fmla="*/ 136 h 167"/>
                  <a:gd name="T10" fmla="*/ 72 w 152"/>
                  <a:gd name="T11" fmla="*/ 167 h 167"/>
                  <a:gd name="T12" fmla="*/ 136 w 152"/>
                  <a:gd name="T13" fmla="*/ 159 h 167"/>
                  <a:gd name="T14" fmla="*/ 152 w 152"/>
                  <a:gd name="T15" fmla="*/ 144 h 167"/>
                  <a:gd name="T16" fmla="*/ 136 w 152"/>
                  <a:gd name="T17" fmla="*/ 88 h 167"/>
                  <a:gd name="T18" fmla="*/ 144 w 152"/>
                  <a:gd name="T19" fmla="*/ 64 h 167"/>
                  <a:gd name="T20" fmla="*/ 64 w 152"/>
                  <a:gd name="T21" fmla="*/ 0 h 167"/>
                  <a:gd name="T22" fmla="*/ 40 w 152"/>
                  <a:gd name="T23" fmla="*/ 24 h 167"/>
                  <a:gd name="T24" fmla="*/ 32 w 152"/>
                  <a:gd name="T25" fmla="*/ 24 h 167"/>
                  <a:gd name="T26" fmla="*/ 32 w 152"/>
                  <a:gd name="T27" fmla="*/ 0 h 167"/>
                  <a:gd name="T28" fmla="*/ 8 w 152"/>
                  <a:gd name="T29" fmla="*/ 8 h 167"/>
                  <a:gd name="T30" fmla="*/ 16 w 152"/>
                  <a:gd name="T31" fmla="*/ 24 h 167"/>
                  <a:gd name="T32" fmla="*/ 16 w 152"/>
                  <a:gd name="T33" fmla="*/ 32 h 167"/>
                  <a:gd name="T34" fmla="*/ 0 w 152"/>
                  <a:gd name="T35" fmla="*/ 56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" h="167">
                    <a:moveTo>
                      <a:pt x="0" y="56"/>
                    </a:moveTo>
                    <a:lnTo>
                      <a:pt x="0" y="88"/>
                    </a:lnTo>
                    <a:lnTo>
                      <a:pt x="24" y="120"/>
                    </a:lnTo>
                    <a:lnTo>
                      <a:pt x="48" y="136"/>
                    </a:lnTo>
                    <a:lnTo>
                      <a:pt x="56" y="136"/>
                    </a:lnTo>
                    <a:lnTo>
                      <a:pt x="72" y="167"/>
                    </a:lnTo>
                    <a:lnTo>
                      <a:pt x="136" y="159"/>
                    </a:lnTo>
                    <a:lnTo>
                      <a:pt x="152" y="144"/>
                    </a:lnTo>
                    <a:lnTo>
                      <a:pt x="136" y="88"/>
                    </a:lnTo>
                    <a:lnTo>
                      <a:pt x="144" y="64"/>
                    </a:lnTo>
                    <a:lnTo>
                      <a:pt x="64" y="0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32" y="0"/>
                    </a:lnTo>
                    <a:lnTo>
                      <a:pt x="8" y="8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0" y="5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82" name="Freeform 706" descr="25%"/>
              <p:cNvSpPr>
                <a:spLocks noChangeAspect="1"/>
              </p:cNvSpPr>
              <p:nvPr/>
            </p:nvSpPr>
            <p:spPr bwMode="auto">
              <a:xfrm>
                <a:off x="1055" y="2475"/>
                <a:ext cx="145" cy="168"/>
              </a:xfrm>
              <a:custGeom>
                <a:avLst/>
                <a:gdLst>
                  <a:gd name="T0" fmla="*/ 0 w 152"/>
                  <a:gd name="T1" fmla="*/ 56 h 167"/>
                  <a:gd name="T2" fmla="*/ 0 w 152"/>
                  <a:gd name="T3" fmla="*/ 88 h 167"/>
                  <a:gd name="T4" fmla="*/ 24 w 152"/>
                  <a:gd name="T5" fmla="*/ 120 h 167"/>
                  <a:gd name="T6" fmla="*/ 48 w 152"/>
                  <a:gd name="T7" fmla="*/ 136 h 167"/>
                  <a:gd name="T8" fmla="*/ 56 w 152"/>
                  <a:gd name="T9" fmla="*/ 136 h 167"/>
                  <a:gd name="T10" fmla="*/ 72 w 152"/>
                  <a:gd name="T11" fmla="*/ 167 h 167"/>
                  <a:gd name="T12" fmla="*/ 136 w 152"/>
                  <a:gd name="T13" fmla="*/ 159 h 167"/>
                  <a:gd name="T14" fmla="*/ 152 w 152"/>
                  <a:gd name="T15" fmla="*/ 144 h 167"/>
                  <a:gd name="T16" fmla="*/ 136 w 152"/>
                  <a:gd name="T17" fmla="*/ 88 h 167"/>
                  <a:gd name="T18" fmla="*/ 144 w 152"/>
                  <a:gd name="T19" fmla="*/ 64 h 167"/>
                  <a:gd name="T20" fmla="*/ 64 w 152"/>
                  <a:gd name="T21" fmla="*/ 0 h 167"/>
                  <a:gd name="T22" fmla="*/ 40 w 152"/>
                  <a:gd name="T23" fmla="*/ 24 h 167"/>
                  <a:gd name="T24" fmla="*/ 32 w 152"/>
                  <a:gd name="T25" fmla="*/ 24 h 167"/>
                  <a:gd name="T26" fmla="*/ 32 w 152"/>
                  <a:gd name="T27" fmla="*/ 0 h 167"/>
                  <a:gd name="T28" fmla="*/ 8 w 152"/>
                  <a:gd name="T29" fmla="*/ 8 h 167"/>
                  <a:gd name="T30" fmla="*/ 16 w 152"/>
                  <a:gd name="T31" fmla="*/ 24 h 167"/>
                  <a:gd name="T32" fmla="*/ 16 w 152"/>
                  <a:gd name="T33" fmla="*/ 32 h 167"/>
                  <a:gd name="T34" fmla="*/ 0 w 152"/>
                  <a:gd name="T35" fmla="*/ 56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" h="167">
                    <a:moveTo>
                      <a:pt x="0" y="56"/>
                    </a:moveTo>
                    <a:lnTo>
                      <a:pt x="0" y="88"/>
                    </a:lnTo>
                    <a:lnTo>
                      <a:pt x="24" y="120"/>
                    </a:lnTo>
                    <a:lnTo>
                      <a:pt x="48" y="136"/>
                    </a:lnTo>
                    <a:lnTo>
                      <a:pt x="56" y="136"/>
                    </a:lnTo>
                    <a:lnTo>
                      <a:pt x="72" y="167"/>
                    </a:lnTo>
                    <a:lnTo>
                      <a:pt x="136" y="159"/>
                    </a:lnTo>
                    <a:lnTo>
                      <a:pt x="152" y="144"/>
                    </a:lnTo>
                    <a:lnTo>
                      <a:pt x="136" y="88"/>
                    </a:lnTo>
                    <a:lnTo>
                      <a:pt x="144" y="64"/>
                    </a:lnTo>
                    <a:lnTo>
                      <a:pt x="64" y="0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32" y="0"/>
                    </a:lnTo>
                    <a:lnTo>
                      <a:pt x="8" y="8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0" y="5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83" name="Freeform 707" descr="25%"/>
              <p:cNvSpPr>
                <a:spLocks noChangeAspect="1"/>
              </p:cNvSpPr>
              <p:nvPr/>
            </p:nvSpPr>
            <p:spPr bwMode="auto">
              <a:xfrm>
                <a:off x="624" y="2300"/>
                <a:ext cx="32" cy="72"/>
              </a:xfrm>
              <a:custGeom>
                <a:avLst/>
                <a:gdLst>
                  <a:gd name="T0" fmla="*/ 0 w 32"/>
                  <a:gd name="T1" fmla="*/ 0 h 71"/>
                  <a:gd name="T2" fmla="*/ 16 w 32"/>
                  <a:gd name="T3" fmla="*/ 0 h 71"/>
                  <a:gd name="T4" fmla="*/ 32 w 32"/>
                  <a:gd name="T5" fmla="*/ 71 h 71"/>
                  <a:gd name="T6" fmla="*/ 16 w 32"/>
                  <a:gd name="T7" fmla="*/ 71 h 71"/>
                  <a:gd name="T8" fmla="*/ 0 w 32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1">
                    <a:moveTo>
                      <a:pt x="0" y="0"/>
                    </a:moveTo>
                    <a:lnTo>
                      <a:pt x="16" y="0"/>
                    </a:lnTo>
                    <a:lnTo>
                      <a:pt x="32" y="71"/>
                    </a:lnTo>
                    <a:lnTo>
                      <a:pt x="16" y="7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84" name="Freeform 708" descr="25%"/>
              <p:cNvSpPr>
                <a:spLocks noChangeAspect="1"/>
              </p:cNvSpPr>
              <p:nvPr/>
            </p:nvSpPr>
            <p:spPr bwMode="auto">
              <a:xfrm>
                <a:off x="624" y="2300"/>
                <a:ext cx="32" cy="72"/>
              </a:xfrm>
              <a:custGeom>
                <a:avLst/>
                <a:gdLst>
                  <a:gd name="T0" fmla="*/ 0 w 32"/>
                  <a:gd name="T1" fmla="*/ 0 h 71"/>
                  <a:gd name="T2" fmla="*/ 16 w 32"/>
                  <a:gd name="T3" fmla="*/ 0 h 71"/>
                  <a:gd name="T4" fmla="*/ 32 w 32"/>
                  <a:gd name="T5" fmla="*/ 71 h 71"/>
                  <a:gd name="T6" fmla="*/ 16 w 32"/>
                  <a:gd name="T7" fmla="*/ 71 h 71"/>
                  <a:gd name="T8" fmla="*/ 0 w 32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71">
                    <a:moveTo>
                      <a:pt x="0" y="0"/>
                    </a:moveTo>
                    <a:lnTo>
                      <a:pt x="16" y="0"/>
                    </a:lnTo>
                    <a:lnTo>
                      <a:pt x="32" y="71"/>
                    </a:lnTo>
                    <a:lnTo>
                      <a:pt x="16" y="71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85" name="Freeform 709" descr="25%"/>
              <p:cNvSpPr>
                <a:spLocks noChangeAspect="1"/>
              </p:cNvSpPr>
              <p:nvPr/>
            </p:nvSpPr>
            <p:spPr bwMode="auto">
              <a:xfrm>
                <a:off x="735" y="1877"/>
                <a:ext cx="56" cy="120"/>
              </a:xfrm>
              <a:custGeom>
                <a:avLst/>
                <a:gdLst>
                  <a:gd name="T0" fmla="*/ 0 w 56"/>
                  <a:gd name="T1" fmla="*/ 56 h 120"/>
                  <a:gd name="T2" fmla="*/ 8 w 56"/>
                  <a:gd name="T3" fmla="*/ 56 h 120"/>
                  <a:gd name="T4" fmla="*/ 16 w 56"/>
                  <a:gd name="T5" fmla="*/ 8 h 120"/>
                  <a:gd name="T6" fmla="*/ 48 w 56"/>
                  <a:gd name="T7" fmla="*/ 0 h 120"/>
                  <a:gd name="T8" fmla="*/ 40 w 56"/>
                  <a:gd name="T9" fmla="*/ 24 h 120"/>
                  <a:gd name="T10" fmla="*/ 48 w 56"/>
                  <a:gd name="T11" fmla="*/ 40 h 120"/>
                  <a:gd name="T12" fmla="*/ 32 w 56"/>
                  <a:gd name="T13" fmla="*/ 56 h 120"/>
                  <a:gd name="T14" fmla="*/ 56 w 56"/>
                  <a:gd name="T15" fmla="*/ 72 h 120"/>
                  <a:gd name="T16" fmla="*/ 24 w 56"/>
                  <a:gd name="T17" fmla="*/ 120 h 120"/>
                  <a:gd name="T18" fmla="*/ 24 w 56"/>
                  <a:gd name="T19" fmla="*/ 88 h 120"/>
                  <a:gd name="T20" fmla="*/ 0 w 56"/>
                  <a:gd name="T21" fmla="*/ 5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120">
                    <a:moveTo>
                      <a:pt x="0" y="56"/>
                    </a:moveTo>
                    <a:lnTo>
                      <a:pt x="8" y="56"/>
                    </a:lnTo>
                    <a:lnTo>
                      <a:pt x="16" y="8"/>
                    </a:lnTo>
                    <a:lnTo>
                      <a:pt x="48" y="0"/>
                    </a:lnTo>
                    <a:lnTo>
                      <a:pt x="40" y="24"/>
                    </a:lnTo>
                    <a:lnTo>
                      <a:pt x="48" y="40"/>
                    </a:lnTo>
                    <a:lnTo>
                      <a:pt x="32" y="56"/>
                    </a:lnTo>
                    <a:lnTo>
                      <a:pt x="56" y="72"/>
                    </a:lnTo>
                    <a:lnTo>
                      <a:pt x="24" y="120"/>
                    </a:lnTo>
                    <a:lnTo>
                      <a:pt x="24" y="88"/>
                    </a:lnTo>
                    <a:lnTo>
                      <a:pt x="0" y="5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86" name="Freeform 710" descr="25%"/>
              <p:cNvSpPr>
                <a:spLocks noChangeAspect="1"/>
              </p:cNvSpPr>
              <p:nvPr/>
            </p:nvSpPr>
            <p:spPr bwMode="auto">
              <a:xfrm>
                <a:off x="735" y="1877"/>
                <a:ext cx="56" cy="120"/>
              </a:xfrm>
              <a:custGeom>
                <a:avLst/>
                <a:gdLst>
                  <a:gd name="T0" fmla="*/ 0 w 56"/>
                  <a:gd name="T1" fmla="*/ 56 h 120"/>
                  <a:gd name="T2" fmla="*/ 8 w 56"/>
                  <a:gd name="T3" fmla="*/ 56 h 120"/>
                  <a:gd name="T4" fmla="*/ 16 w 56"/>
                  <a:gd name="T5" fmla="*/ 8 h 120"/>
                  <a:gd name="T6" fmla="*/ 48 w 56"/>
                  <a:gd name="T7" fmla="*/ 0 h 120"/>
                  <a:gd name="T8" fmla="*/ 40 w 56"/>
                  <a:gd name="T9" fmla="*/ 24 h 120"/>
                  <a:gd name="T10" fmla="*/ 48 w 56"/>
                  <a:gd name="T11" fmla="*/ 40 h 120"/>
                  <a:gd name="T12" fmla="*/ 32 w 56"/>
                  <a:gd name="T13" fmla="*/ 56 h 120"/>
                  <a:gd name="T14" fmla="*/ 56 w 56"/>
                  <a:gd name="T15" fmla="*/ 72 h 120"/>
                  <a:gd name="T16" fmla="*/ 24 w 56"/>
                  <a:gd name="T17" fmla="*/ 120 h 120"/>
                  <a:gd name="T18" fmla="*/ 24 w 56"/>
                  <a:gd name="T19" fmla="*/ 88 h 120"/>
                  <a:gd name="T20" fmla="*/ 0 w 56"/>
                  <a:gd name="T21" fmla="*/ 5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120">
                    <a:moveTo>
                      <a:pt x="0" y="56"/>
                    </a:moveTo>
                    <a:lnTo>
                      <a:pt x="8" y="56"/>
                    </a:lnTo>
                    <a:lnTo>
                      <a:pt x="16" y="8"/>
                    </a:lnTo>
                    <a:lnTo>
                      <a:pt x="48" y="0"/>
                    </a:lnTo>
                    <a:lnTo>
                      <a:pt x="40" y="24"/>
                    </a:lnTo>
                    <a:lnTo>
                      <a:pt x="48" y="40"/>
                    </a:lnTo>
                    <a:lnTo>
                      <a:pt x="32" y="56"/>
                    </a:lnTo>
                    <a:lnTo>
                      <a:pt x="56" y="72"/>
                    </a:lnTo>
                    <a:lnTo>
                      <a:pt x="24" y="120"/>
                    </a:lnTo>
                    <a:lnTo>
                      <a:pt x="24" y="88"/>
                    </a:lnTo>
                    <a:lnTo>
                      <a:pt x="0" y="5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87" name="Freeform 711" descr="25%"/>
              <p:cNvSpPr>
                <a:spLocks noChangeAspect="1"/>
              </p:cNvSpPr>
              <p:nvPr/>
            </p:nvSpPr>
            <p:spPr bwMode="auto">
              <a:xfrm>
                <a:off x="1055" y="2403"/>
                <a:ext cx="72" cy="80"/>
              </a:xfrm>
              <a:custGeom>
                <a:avLst/>
                <a:gdLst>
                  <a:gd name="T0" fmla="*/ 0 w 72"/>
                  <a:gd name="T1" fmla="*/ 80 h 80"/>
                  <a:gd name="T2" fmla="*/ 8 w 72"/>
                  <a:gd name="T3" fmla="*/ 80 h 80"/>
                  <a:gd name="T4" fmla="*/ 32 w 72"/>
                  <a:gd name="T5" fmla="*/ 72 h 80"/>
                  <a:gd name="T6" fmla="*/ 32 w 72"/>
                  <a:gd name="T7" fmla="*/ 64 h 80"/>
                  <a:gd name="T8" fmla="*/ 64 w 72"/>
                  <a:gd name="T9" fmla="*/ 56 h 80"/>
                  <a:gd name="T10" fmla="*/ 72 w 72"/>
                  <a:gd name="T11" fmla="*/ 32 h 80"/>
                  <a:gd name="T12" fmla="*/ 64 w 72"/>
                  <a:gd name="T13" fmla="*/ 0 h 80"/>
                  <a:gd name="T14" fmla="*/ 16 w 72"/>
                  <a:gd name="T15" fmla="*/ 8 h 80"/>
                  <a:gd name="T16" fmla="*/ 24 w 72"/>
                  <a:gd name="T17" fmla="*/ 32 h 80"/>
                  <a:gd name="T18" fmla="*/ 8 w 72"/>
                  <a:gd name="T19" fmla="*/ 40 h 80"/>
                  <a:gd name="T20" fmla="*/ 0 w 72"/>
                  <a:gd name="T21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80">
                    <a:moveTo>
                      <a:pt x="0" y="80"/>
                    </a:moveTo>
                    <a:lnTo>
                      <a:pt x="8" y="80"/>
                    </a:lnTo>
                    <a:lnTo>
                      <a:pt x="32" y="72"/>
                    </a:lnTo>
                    <a:lnTo>
                      <a:pt x="32" y="64"/>
                    </a:lnTo>
                    <a:lnTo>
                      <a:pt x="64" y="56"/>
                    </a:lnTo>
                    <a:lnTo>
                      <a:pt x="72" y="32"/>
                    </a:lnTo>
                    <a:lnTo>
                      <a:pt x="64" y="0"/>
                    </a:lnTo>
                    <a:lnTo>
                      <a:pt x="16" y="8"/>
                    </a:lnTo>
                    <a:lnTo>
                      <a:pt x="24" y="32"/>
                    </a:lnTo>
                    <a:lnTo>
                      <a:pt x="8" y="40"/>
                    </a:lnTo>
                    <a:lnTo>
                      <a:pt x="0" y="8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488" name="Freeform 712" descr="25%"/>
              <p:cNvSpPr>
                <a:spLocks noChangeAspect="1"/>
              </p:cNvSpPr>
              <p:nvPr/>
            </p:nvSpPr>
            <p:spPr bwMode="auto">
              <a:xfrm>
                <a:off x="1055" y="2403"/>
                <a:ext cx="72" cy="80"/>
              </a:xfrm>
              <a:custGeom>
                <a:avLst/>
                <a:gdLst>
                  <a:gd name="T0" fmla="*/ 0 w 72"/>
                  <a:gd name="T1" fmla="*/ 80 h 80"/>
                  <a:gd name="T2" fmla="*/ 8 w 72"/>
                  <a:gd name="T3" fmla="*/ 80 h 80"/>
                  <a:gd name="T4" fmla="*/ 32 w 72"/>
                  <a:gd name="T5" fmla="*/ 72 h 80"/>
                  <a:gd name="T6" fmla="*/ 32 w 72"/>
                  <a:gd name="T7" fmla="*/ 64 h 80"/>
                  <a:gd name="T8" fmla="*/ 64 w 72"/>
                  <a:gd name="T9" fmla="*/ 56 h 80"/>
                  <a:gd name="T10" fmla="*/ 72 w 72"/>
                  <a:gd name="T11" fmla="*/ 32 h 80"/>
                  <a:gd name="T12" fmla="*/ 64 w 72"/>
                  <a:gd name="T13" fmla="*/ 0 h 80"/>
                  <a:gd name="T14" fmla="*/ 16 w 72"/>
                  <a:gd name="T15" fmla="*/ 8 h 80"/>
                  <a:gd name="T16" fmla="*/ 24 w 72"/>
                  <a:gd name="T17" fmla="*/ 32 h 80"/>
                  <a:gd name="T18" fmla="*/ 8 w 72"/>
                  <a:gd name="T19" fmla="*/ 40 h 80"/>
                  <a:gd name="T20" fmla="*/ 0 w 72"/>
                  <a:gd name="T21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80">
                    <a:moveTo>
                      <a:pt x="0" y="80"/>
                    </a:moveTo>
                    <a:lnTo>
                      <a:pt x="8" y="80"/>
                    </a:lnTo>
                    <a:lnTo>
                      <a:pt x="32" y="72"/>
                    </a:lnTo>
                    <a:lnTo>
                      <a:pt x="32" y="64"/>
                    </a:lnTo>
                    <a:lnTo>
                      <a:pt x="64" y="56"/>
                    </a:lnTo>
                    <a:lnTo>
                      <a:pt x="72" y="32"/>
                    </a:lnTo>
                    <a:lnTo>
                      <a:pt x="64" y="0"/>
                    </a:lnTo>
                    <a:lnTo>
                      <a:pt x="16" y="8"/>
                    </a:lnTo>
                    <a:lnTo>
                      <a:pt x="24" y="32"/>
                    </a:lnTo>
                    <a:lnTo>
                      <a:pt x="8" y="40"/>
                    </a:lnTo>
                    <a:lnTo>
                      <a:pt x="0" y="8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</p:grpSp>
        <p:grpSp>
          <p:nvGrpSpPr>
            <p:cNvPr id="4" name="Group 713" descr="25%"/>
            <p:cNvGrpSpPr>
              <a:grpSpLocks noChangeAspect="1"/>
            </p:cNvGrpSpPr>
            <p:nvPr/>
          </p:nvGrpSpPr>
          <p:grpSpPr bwMode="auto">
            <a:xfrm>
              <a:off x="497" y="1342"/>
              <a:ext cx="2724" cy="2058"/>
              <a:chOff x="496" y="1167"/>
              <a:chExt cx="2707" cy="2050"/>
            </a:xfrm>
          </p:grpSpPr>
          <p:sp>
            <p:nvSpPr>
              <p:cNvPr id="89" name="Freeform 714" descr="25%"/>
              <p:cNvSpPr>
                <a:spLocks noChangeAspect="1"/>
              </p:cNvSpPr>
              <p:nvPr/>
            </p:nvSpPr>
            <p:spPr bwMode="auto">
              <a:xfrm>
                <a:off x="975" y="1980"/>
                <a:ext cx="160" cy="151"/>
              </a:xfrm>
              <a:custGeom>
                <a:avLst/>
                <a:gdLst>
                  <a:gd name="T0" fmla="*/ 0 w 160"/>
                  <a:gd name="T1" fmla="*/ 16 h 151"/>
                  <a:gd name="T2" fmla="*/ 8 w 160"/>
                  <a:gd name="T3" fmla="*/ 151 h 151"/>
                  <a:gd name="T4" fmla="*/ 144 w 160"/>
                  <a:gd name="T5" fmla="*/ 151 h 151"/>
                  <a:gd name="T6" fmla="*/ 160 w 160"/>
                  <a:gd name="T7" fmla="*/ 127 h 151"/>
                  <a:gd name="T8" fmla="*/ 160 w 160"/>
                  <a:gd name="T9" fmla="*/ 119 h 151"/>
                  <a:gd name="T10" fmla="*/ 120 w 160"/>
                  <a:gd name="T11" fmla="*/ 23 h 151"/>
                  <a:gd name="T12" fmla="*/ 144 w 160"/>
                  <a:gd name="T13" fmla="*/ 55 h 151"/>
                  <a:gd name="T14" fmla="*/ 152 w 160"/>
                  <a:gd name="T15" fmla="*/ 31 h 151"/>
                  <a:gd name="T16" fmla="*/ 144 w 160"/>
                  <a:gd name="T17" fmla="*/ 0 h 151"/>
                  <a:gd name="T18" fmla="*/ 112 w 160"/>
                  <a:gd name="T19" fmla="*/ 8 h 151"/>
                  <a:gd name="T20" fmla="*/ 112 w 160"/>
                  <a:gd name="T21" fmla="*/ 0 h 151"/>
                  <a:gd name="T22" fmla="*/ 96 w 160"/>
                  <a:gd name="T23" fmla="*/ 0 h 151"/>
                  <a:gd name="T24" fmla="*/ 72 w 160"/>
                  <a:gd name="T25" fmla="*/ 8 h 151"/>
                  <a:gd name="T26" fmla="*/ 8 w 160"/>
                  <a:gd name="T27" fmla="*/ 0 h 151"/>
                  <a:gd name="T28" fmla="*/ 0 w 160"/>
                  <a:gd name="T29" fmla="*/ 1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0" h="151">
                    <a:moveTo>
                      <a:pt x="0" y="16"/>
                    </a:moveTo>
                    <a:lnTo>
                      <a:pt x="8" y="151"/>
                    </a:lnTo>
                    <a:lnTo>
                      <a:pt x="144" y="151"/>
                    </a:lnTo>
                    <a:lnTo>
                      <a:pt x="160" y="127"/>
                    </a:lnTo>
                    <a:lnTo>
                      <a:pt x="160" y="119"/>
                    </a:lnTo>
                    <a:lnTo>
                      <a:pt x="120" y="23"/>
                    </a:lnTo>
                    <a:lnTo>
                      <a:pt x="144" y="55"/>
                    </a:lnTo>
                    <a:lnTo>
                      <a:pt x="152" y="31"/>
                    </a:lnTo>
                    <a:lnTo>
                      <a:pt x="144" y="0"/>
                    </a:lnTo>
                    <a:lnTo>
                      <a:pt x="112" y="8"/>
                    </a:lnTo>
                    <a:lnTo>
                      <a:pt x="112" y="0"/>
                    </a:lnTo>
                    <a:lnTo>
                      <a:pt x="96" y="0"/>
                    </a:lnTo>
                    <a:lnTo>
                      <a:pt x="72" y="8"/>
                    </a:lnTo>
                    <a:lnTo>
                      <a:pt x="8" y="0"/>
                    </a:lnTo>
                    <a:lnTo>
                      <a:pt x="0" y="1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90" name="Freeform 715" descr="25%"/>
              <p:cNvSpPr>
                <a:spLocks noChangeAspect="1"/>
              </p:cNvSpPr>
              <p:nvPr/>
            </p:nvSpPr>
            <p:spPr bwMode="auto">
              <a:xfrm>
                <a:off x="975" y="1980"/>
                <a:ext cx="160" cy="151"/>
              </a:xfrm>
              <a:custGeom>
                <a:avLst/>
                <a:gdLst>
                  <a:gd name="T0" fmla="*/ 0 w 160"/>
                  <a:gd name="T1" fmla="*/ 16 h 151"/>
                  <a:gd name="T2" fmla="*/ 8 w 160"/>
                  <a:gd name="T3" fmla="*/ 151 h 151"/>
                  <a:gd name="T4" fmla="*/ 144 w 160"/>
                  <a:gd name="T5" fmla="*/ 151 h 151"/>
                  <a:gd name="T6" fmla="*/ 160 w 160"/>
                  <a:gd name="T7" fmla="*/ 127 h 151"/>
                  <a:gd name="T8" fmla="*/ 160 w 160"/>
                  <a:gd name="T9" fmla="*/ 119 h 151"/>
                  <a:gd name="T10" fmla="*/ 120 w 160"/>
                  <a:gd name="T11" fmla="*/ 23 h 151"/>
                  <a:gd name="T12" fmla="*/ 144 w 160"/>
                  <a:gd name="T13" fmla="*/ 55 h 151"/>
                  <a:gd name="T14" fmla="*/ 152 w 160"/>
                  <a:gd name="T15" fmla="*/ 31 h 151"/>
                  <a:gd name="T16" fmla="*/ 144 w 160"/>
                  <a:gd name="T17" fmla="*/ 0 h 151"/>
                  <a:gd name="T18" fmla="*/ 112 w 160"/>
                  <a:gd name="T19" fmla="*/ 8 h 151"/>
                  <a:gd name="T20" fmla="*/ 112 w 160"/>
                  <a:gd name="T21" fmla="*/ 0 h 151"/>
                  <a:gd name="T22" fmla="*/ 96 w 160"/>
                  <a:gd name="T23" fmla="*/ 0 h 151"/>
                  <a:gd name="T24" fmla="*/ 72 w 160"/>
                  <a:gd name="T25" fmla="*/ 8 h 151"/>
                  <a:gd name="T26" fmla="*/ 8 w 160"/>
                  <a:gd name="T27" fmla="*/ 0 h 151"/>
                  <a:gd name="T28" fmla="*/ 0 w 160"/>
                  <a:gd name="T29" fmla="*/ 1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0" h="151">
                    <a:moveTo>
                      <a:pt x="0" y="16"/>
                    </a:moveTo>
                    <a:lnTo>
                      <a:pt x="8" y="151"/>
                    </a:lnTo>
                    <a:lnTo>
                      <a:pt x="144" y="151"/>
                    </a:lnTo>
                    <a:lnTo>
                      <a:pt x="160" y="127"/>
                    </a:lnTo>
                    <a:lnTo>
                      <a:pt x="160" y="119"/>
                    </a:lnTo>
                    <a:lnTo>
                      <a:pt x="120" y="23"/>
                    </a:lnTo>
                    <a:lnTo>
                      <a:pt x="144" y="55"/>
                    </a:lnTo>
                    <a:lnTo>
                      <a:pt x="152" y="31"/>
                    </a:lnTo>
                    <a:lnTo>
                      <a:pt x="144" y="0"/>
                    </a:lnTo>
                    <a:lnTo>
                      <a:pt x="112" y="8"/>
                    </a:lnTo>
                    <a:lnTo>
                      <a:pt x="112" y="0"/>
                    </a:lnTo>
                    <a:lnTo>
                      <a:pt x="96" y="0"/>
                    </a:lnTo>
                    <a:lnTo>
                      <a:pt x="72" y="8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91" name="Freeform 716" descr="25%"/>
              <p:cNvSpPr>
                <a:spLocks noChangeAspect="1"/>
              </p:cNvSpPr>
              <p:nvPr/>
            </p:nvSpPr>
            <p:spPr bwMode="auto">
              <a:xfrm>
                <a:off x="544" y="2236"/>
                <a:ext cx="112" cy="86"/>
              </a:xfrm>
              <a:custGeom>
                <a:avLst/>
                <a:gdLst>
                  <a:gd name="T0" fmla="*/ 0 w 112"/>
                  <a:gd name="T1" fmla="*/ 80 h 87"/>
                  <a:gd name="T2" fmla="*/ 8 w 112"/>
                  <a:gd name="T3" fmla="*/ 87 h 87"/>
                  <a:gd name="T4" fmla="*/ 48 w 112"/>
                  <a:gd name="T5" fmla="*/ 87 h 87"/>
                  <a:gd name="T6" fmla="*/ 40 w 112"/>
                  <a:gd name="T7" fmla="*/ 64 h 87"/>
                  <a:gd name="T8" fmla="*/ 80 w 112"/>
                  <a:gd name="T9" fmla="*/ 64 h 87"/>
                  <a:gd name="T10" fmla="*/ 96 w 112"/>
                  <a:gd name="T11" fmla="*/ 64 h 87"/>
                  <a:gd name="T12" fmla="*/ 112 w 112"/>
                  <a:gd name="T13" fmla="*/ 48 h 87"/>
                  <a:gd name="T14" fmla="*/ 88 w 112"/>
                  <a:gd name="T15" fmla="*/ 16 h 87"/>
                  <a:gd name="T16" fmla="*/ 88 w 112"/>
                  <a:gd name="T17" fmla="*/ 0 h 87"/>
                  <a:gd name="T18" fmla="*/ 24 w 112"/>
                  <a:gd name="T19" fmla="*/ 32 h 87"/>
                  <a:gd name="T20" fmla="*/ 0 w 112"/>
                  <a:gd name="T21" fmla="*/ 8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2" h="87">
                    <a:moveTo>
                      <a:pt x="0" y="80"/>
                    </a:moveTo>
                    <a:lnTo>
                      <a:pt x="8" y="87"/>
                    </a:lnTo>
                    <a:lnTo>
                      <a:pt x="48" y="87"/>
                    </a:lnTo>
                    <a:lnTo>
                      <a:pt x="40" y="64"/>
                    </a:lnTo>
                    <a:lnTo>
                      <a:pt x="80" y="64"/>
                    </a:lnTo>
                    <a:lnTo>
                      <a:pt x="96" y="64"/>
                    </a:lnTo>
                    <a:lnTo>
                      <a:pt x="112" y="48"/>
                    </a:lnTo>
                    <a:lnTo>
                      <a:pt x="88" y="16"/>
                    </a:lnTo>
                    <a:lnTo>
                      <a:pt x="88" y="0"/>
                    </a:lnTo>
                    <a:lnTo>
                      <a:pt x="24" y="32"/>
                    </a:lnTo>
                    <a:lnTo>
                      <a:pt x="0" y="8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92" name="Freeform 717" descr="25%"/>
              <p:cNvSpPr>
                <a:spLocks noChangeAspect="1"/>
              </p:cNvSpPr>
              <p:nvPr/>
            </p:nvSpPr>
            <p:spPr bwMode="auto">
              <a:xfrm>
                <a:off x="544" y="2236"/>
                <a:ext cx="112" cy="86"/>
              </a:xfrm>
              <a:custGeom>
                <a:avLst/>
                <a:gdLst>
                  <a:gd name="T0" fmla="*/ 0 w 112"/>
                  <a:gd name="T1" fmla="*/ 80 h 87"/>
                  <a:gd name="T2" fmla="*/ 8 w 112"/>
                  <a:gd name="T3" fmla="*/ 87 h 87"/>
                  <a:gd name="T4" fmla="*/ 48 w 112"/>
                  <a:gd name="T5" fmla="*/ 87 h 87"/>
                  <a:gd name="T6" fmla="*/ 40 w 112"/>
                  <a:gd name="T7" fmla="*/ 64 h 87"/>
                  <a:gd name="T8" fmla="*/ 80 w 112"/>
                  <a:gd name="T9" fmla="*/ 64 h 87"/>
                  <a:gd name="T10" fmla="*/ 96 w 112"/>
                  <a:gd name="T11" fmla="*/ 64 h 87"/>
                  <a:gd name="T12" fmla="*/ 112 w 112"/>
                  <a:gd name="T13" fmla="*/ 48 h 87"/>
                  <a:gd name="T14" fmla="*/ 88 w 112"/>
                  <a:gd name="T15" fmla="*/ 16 h 87"/>
                  <a:gd name="T16" fmla="*/ 88 w 112"/>
                  <a:gd name="T17" fmla="*/ 0 h 87"/>
                  <a:gd name="T18" fmla="*/ 24 w 112"/>
                  <a:gd name="T19" fmla="*/ 32 h 87"/>
                  <a:gd name="T20" fmla="*/ 0 w 112"/>
                  <a:gd name="T21" fmla="*/ 8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2" h="87">
                    <a:moveTo>
                      <a:pt x="0" y="80"/>
                    </a:moveTo>
                    <a:lnTo>
                      <a:pt x="8" y="87"/>
                    </a:lnTo>
                    <a:lnTo>
                      <a:pt x="48" y="87"/>
                    </a:lnTo>
                    <a:lnTo>
                      <a:pt x="40" y="64"/>
                    </a:lnTo>
                    <a:lnTo>
                      <a:pt x="80" y="64"/>
                    </a:lnTo>
                    <a:lnTo>
                      <a:pt x="96" y="64"/>
                    </a:lnTo>
                    <a:lnTo>
                      <a:pt x="112" y="48"/>
                    </a:lnTo>
                    <a:lnTo>
                      <a:pt x="88" y="16"/>
                    </a:lnTo>
                    <a:lnTo>
                      <a:pt x="88" y="0"/>
                    </a:lnTo>
                    <a:lnTo>
                      <a:pt x="24" y="32"/>
                    </a:lnTo>
                    <a:lnTo>
                      <a:pt x="0" y="8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93" name="Freeform 718" descr="25%"/>
              <p:cNvSpPr>
                <a:spLocks noChangeAspect="1"/>
              </p:cNvSpPr>
              <p:nvPr/>
            </p:nvSpPr>
            <p:spPr bwMode="auto">
              <a:xfrm>
                <a:off x="943" y="2587"/>
                <a:ext cx="168" cy="143"/>
              </a:xfrm>
              <a:custGeom>
                <a:avLst/>
                <a:gdLst>
                  <a:gd name="T0" fmla="*/ 0 w 168"/>
                  <a:gd name="T1" fmla="*/ 71 h 143"/>
                  <a:gd name="T2" fmla="*/ 0 w 168"/>
                  <a:gd name="T3" fmla="*/ 127 h 143"/>
                  <a:gd name="T4" fmla="*/ 16 w 168"/>
                  <a:gd name="T5" fmla="*/ 143 h 143"/>
                  <a:gd name="T6" fmla="*/ 40 w 168"/>
                  <a:gd name="T7" fmla="*/ 143 h 143"/>
                  <a:gd name="T8" fmla="*/ 64 w 168"/>
                  <a:gd name="T9" fmla="*/ 143 h 143"/>
                  <a:gd name="T10" fmla="*/ 96 w 168"/>
                  <a:gd name="T11" fmla="*/ 127 h 143"/>
                  <a:gd name="T12" fmla="*/ 104 w 168"/>
                  <a:gd name="T13" fmla="*/ 119 h 143"/>
                  <a:gd name="T14" fmla="*/ 120 w 168"/>
                  <a:gd name="T15" fmla="*/ 111 h 143"/>
                  <a:gd name="T16" fmla="*/ 120 w 168"/>
                  <a:gd name="T17" fmla="*/ 103 h 143"/>
                  <a:gd name="T18" fmla="*/ 160 w 168"/>
                  <a:gd name="T19" fmla="*/ 87 h 143"/>
                  <a:gd name="T20" fmla="*/ 152 w 168"/>
                  <a:gd name="T21" fmla="*/ 87 h 143"/>
                  <a:gd name="T22" fmla="*/ 168 w 168"/>
                  <a:gd name="T23" fmla="*/ 40 h 143"/>
                  <a:gd name="T24" fmla="*/ 160 w 168"/>
                  <a:gd name="T25" fmla="*/ 24 h 143"/>
                  <a:gd name="T26" fmla="*/ 136 w 168"/>
                  <a:gd name="T27" fmla="*/ 8 h 143"/>
                  <a:gd name="T28" fmla="*/ 120 w 168"/>
                  <a:gd name="T29" fmla="*/ 0 h 143"/>
                  <a:gd name="T30" fmla="*/ 104 w 168"/>
                  <a:gd name="T31" fmla="*/ 16 h 143"/>
                  <a:gd name="T32" fmla="*/ 96 w 168"/>
                  <a:gd name="T33" fmla="*/ 55 h 143"/>
                  <a:gd name="T34" fmla="*/ 112 w 168"/>
                  <a:gd name="T35" fmla="*/ 63 h 143"/>
                  <a:gd name="T36" fmla="*/ 112 w 168"/>
                  <a:gd name="T37" fmla="*/ 79 h 143"/>
                  <a:gd name="T38" fmla="*/ 24 w 168"/>
                  <a:gd name="T39" fmla="*/ 40 h 143"/>
                  <a:gd name="T40" fmla="*/ 32 w 168"/>
                  <a:gd name="T41" fmla="*/ 71 h 143"/>
                  <a:gd name="T42" fmla="*/ 0 w 168"/>
                  <a:gd name="T43" fmla="*/ 7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8" h="143">
                    <a:moveTo>
                      <a:pt x="0" y="71"/>
                    </a:moveTo>
                    <a:lnTo>
                      <a:pt x="0" y="127"/>
                    </a:lnTo>
                    <a:lnTo>
                      <a:pt x="16" y="143"/>
                    </a:lnTo>
                    <a:lnTo>
                      <a:pt x="40" y="143"/>
                    </a:lnTo>
                    <a:lnTo>
                      <a:pt x="64" y="143"/>
                    </a:lnTo>
                    <a:lnTo>
                      <a:pt x="96" y="127"/>
                    </a:lnTo>
                    <a:lnTo>
                      <a:pt x="104" y="119"/>
                    </a:lnTo>
                    <a:lnTo>
                      <a:pt x="120" y="111"/>
                    </a:lnTo>
                    <a:lnTo>
                      <a:pt x="120" y="103"/>
                    </a:lnTo>
                    <a:lnTo>
                      <a:pt x="160" y="87"/>
                    </a:lnTo>
                    <a:lnTo>
                      <a:pt x="152" y="87"/>
                    </a:lnTo>
                    <a:lnTo>
                      <a:pt x="168" y="40"/>
                    </a:lnTo>
                    <a:lnTo>
                      <a:pt x="160" y="24"/>
                    </a:lnTo>
                    <a:lnTo>
                      <a:pt x="136" y="8"/>
                    </a:lnTo>
                    <a:lnTo>
                      <a:pt x="120" y="0"/>
                    </a:lnTo>
                    <a:lnTo>
                      <a:pt x="104" y="16"/>
                    </a:lnTo>
                    <a:lnTo>
                      <a:pt x="96" y="55"/>
                    </a:lnTo>
                    <a:lnTo>
                      <a:pt x="112" y="63"/>
                    </a:lnTo>
                    <a:lnTo>
                      <a:pt x="112" y="79"/>
                    </a:lnTo>
                    <a:lnTo>
                      <a:pt x="24" y="40"/>
                    </a:lnTo>
                    <a:lnTo>
                      <a:pt x="32" y="71"/>
                    </a:lnTo>
                    <a:lnTo>
                      <a:pt x="0" y="71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94" name="Freeform 719" descr="25%"/>
              <p:cNvSpPr>
                <a:spLocks noChangeAspect="1"/>
              </p:cNvSpPr>
              <p:nvPr/>
            </p:nvSpPr>
            <p:spPr bwMode="auto">
              <a:xfrm>
                <a:off x="943" y="2587"/>
                <a:ext cx="168" cy="143"/>
              </a:xfrm>
              <a:custGeom>
                <a:avLst/>
                <a:gdLst>
                  <a:gd name="T0" fmla="*/ 0 w 168"/>
                  <a:gd name="T1" fmla="*/ 71 h 143"/>
                  <a:gd name="T2" fmla="*/ 0 w 168"/>
                  <a:gd name="T3" fmla="*/ 127 h 143"/>
                  <a:gd name="T4" fmla="*/ 16 w 168"/>
                  <a:gd name="T5" fmla="*/ 143 h 143"/>
                  <a:gd name="T6" fmla="*/ 40 w 168"/>
                  <a:gd name="T7" fmla="*/ 143 h 143"/>
                  <a:gd name="T8" fmla="*/ 64 w 168"/>
                  <a:gd name="T9" fmla="*/ 143 h 143"/>
                  <a:gd name="T10" fmla="*/ 96 w 168"/>
                  <a:gd name="T11" fmla="*/ 127 h 143"/>
                  <a:gd name="T12" fmla="*/ 104 w 168"/>
                  <a:gd name="T13" fmla="*/ 119 h 143"/>
                  <a:gd name="T14" fmla="*/ 120 w 168"/>
                  <a:gd name="T15" fmla="*/ 111 h 143"/>
                  <a:gd name="T16" fmla="*/ 120 w 168"/>
                  <a:gd name="T17" fmla="*/ 103 h 143"/>
                  <a:gd name="T18" fmla="*/ 160 w 168"/>
                  <a:gd name="T19" fmla="*/ 87 h 143"/>
                  <a:gd name="T20" fmla="*/ 152 w 168"/>
                  <a:gd name="T21" fmla="*/ 87 h 143"/>
                  <a:gd name="T22" fmla="*/ 168 w 168"/>
                  <a:gd name="T23" fmla="*/ 40 h 143"/>
                  <a:gd name="T24" fmla="*/ 160 w 168"/>
                  <a:gd name="T25" fmla="*/ 24 h 143"/>
                  <a:gd name="T26" fmla="*/ 136 w 168"/>
                  <a:gd name="T27" fmla="*/ 8 h 143"/>
                  <a:gd name="T28" fmla="*/ 120 w 168"/>
                  <a:gd name="T29" fmla="*/ 0 h 143"/>
                  <a:gd name="T30" fmla="*/ 104 w 168"/>
                  <a:gd name="T31" fmla="*/ 16 h 143"/>
                  <a:gd name="T32" fmla="*/ 96 w 168"/>
                  <a:gd name="T33" fmla="*/ 55 h 143"/>
                  <a:gd name="T34" fmla="*/ 112 w 168"/>
                  <a:gd name="T35" fmla="*/ 63 h 143"/>
                  <a:gd name="T36" fmla="*/ 112 w 168"/>
                  <a:gd name="T37" fmla="*/ 79 h 143"/>
                  <a:gd name="T38" fmla="*/ 24 w 168"/>
                  <a:gd name="T39" fmla="*/ 40 h 143"/>
                  <a:gd name="T40" fmla="*/ 32 w 168"/>
                  <a:gd name="T41" fmla="*/ 71 h 143"/>
                  <a:gd name="T42" fmla="*/ 0 w 168"/>
                  <a:gd name="T43" fmla="*/ 7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8" h="143">
                    <a:moveTo>
                      <a:pt x="0" y="71"/>
                    </a:moveTo>
                    <a:lnTo>
                      <a:pt x="0" y="127"/>
                    </a:lnTo>
                    <a:lnTo>
                      <a:pt x="16" y="143"/>
                    </a:lnTo>
                    <a:lnTo>
                      <a:pt x="40" y="143"/>
                    </a:lnTo>
                    <a:lnTo>
                      <a:pt x="64" y="143"/>
                    </a:lnTo>
                    <a:lnTo>
                      <a:pt x="96" y="127"/>
                    </a:lnTo>
                    <a:lnTo>
                      <a:pt x="104" y="119"/>
                    </a:lnTo>
                    <a:lnTo>
                      <a:pt x="120" y="111"/>
                    </a:lnTo>
                    <a:lnTo>
                      <a:pt x="120" y="103"/>
                    </a:lnTo>
                    <a:lnTo>
                      <a:pt x="160" y="87"/>
                    </a:lnTo>
                    <a:lnTo>
                      <a:pt x="152" y="87"/>
                    </a:lnTo>
                    <a:lnTo>
                      <a:pt x="168" y="40"/>
                    </a:lnTo>
                    <a:lnTo>
                      <a:pt x="160" y="24"/>
                    </a:lnTo>
                    <a:lnTo>
                      <a:pt x="136" y="8"/>
                    </a:lnTo>
                    <a:lnTo>
                      <a:pt x="120" y="0"/>
                    </a:lnTo>
                    <a:lnTo>
                      <a:pt x="104" y="16"/>
                    </a:lnTo>
                    <a:lnTo>
                      <a:pt x="96" y="55"/>
                    </a:lnTo>
                    <a:lnTo>
                      <a:pt x="112" y="63"/>
                    </a:lnTo>
                    <a:lnTo>
                      <a:pt x="112" y="79"/>
                    </a:lnTo>
                    <a:lnTo>
                      <a:pt x="24" y="40"/>
                    </a:lnTo>
                    <a:lnTo>
                      <a:pt x="32" y="71"/>
                    </a:lnTo>
                    <a:lnTo>
                      <a:pt x="0" y="71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95" name="Freeform 720" descr="25%"/>
              <p:cNvSpPr>
                <a:spLocks noChangeAspect="1"/>
              </p:cNvSpPr>
              <p:nvPr/>
            </p:nvSpPr>
            <p:spPr bwMode="auto">
              <a:xfrm>
                <a:off x="852" y="2802"/>
                <a:ext cx="240" cy="199"/>
              </a:xfrm>
              <a:custGeom>
                <a:avLst/>
                <a:gdLst>
                  <a:gd name="T0" fmla="*/ 0 w 240"/>
                  <a:gd name="T1" fmla="*/ 104 h 199"/>
                  <a:gd name="T2" fmla="*/ 16 w 240"/>
                  <a:gd name="T3" fmla="*/ 104 h 199"/>
                  <a:gd name="T4" fmla="*/ 24 w 240"/>
                  <a:gd name="T5" fmla="*/ 112 h 199"/>
                  <a:gd name="T6" fmla="*/ 48 w 240"/>
                  <a:gd name="T7" fmla="*/ 112 h 199"/>
                  <a:gd name="T8" fmla="*/ 56 w 240"/>
                  <a:gd name="T9" fmla="*/ 104 h 199"/>
                  <a:gd name="T10" fmla="*/ 56 w 240"/>
                  <a:gd name="T11" fmla="*/ 40 h 199"/>
                  <a:gd name="T12" fmla="*/ 72 w 240"/>
                  <a:gd name="T13" fmla="*/ 56 h 199"/>
                  <a:gd name="T14" fmla="*/ 72 w 240"/>
                  <a:gd name="T15" fmla="*/ 72 h 199"/>
                  <a:gd name="T16" fmla="*/ 88 w 240"/>
                  <a:gd name="T17" fmla="*/ 72 h 199"/>
                  <a:gd name="T18" fmla="*/ 104 w 240"/>
                  <a:gd name="T19" fmla="*/ 48 h 199"/>
                  <a:gd name="T20" fmla="*/ 136 w 240"/>
                  <a:gd name="T21" fmla="*/ 48 h 199"/>
                  <a:gd name="T22" fmla="*/ 192 w 240"/>
                  <a:gd name="T23" fmla="*/ 0 h 199"/>
                  <a:gd name="T24" fmla="*/ 224 w 240"/>
                  <a:gd name="T25" fmla="*/ 8 h 199"/>
                  <a:gd name="T26" fmla="*/ 232 w 240"/>
                  <a:gd name="T27" fmla="*/ 56 h 199"/>
                  <a:gd name="T28" fmla="*/ 216 w 240"/>
                  <a:gd name="T29" fmla="*/ 72 h 199"/>
                  <a:gd name="T30" fmla="*/ 224 w 240"/>
                  <a:gd name="T31" fmla="*/ 80 h 199"/>
                  <a:gd name="T32" fmla="*/ 232 w 240"/>
                  <a:gd name="T33" fmla="*/ 72 h 199"/>
                  <a:gd name="T34" fmla="*/ 240 w 240"/>
                  <a:gd name="T35" fmla="*/ 72 h 199"/>
                  <a:gd name="T36" fmla="*/ 240 w 240"/>
                  <a:gd name="T37" fmla="*/ 104 h 199"/>
                  <a:gd name="T38" fmla="*/ 208 w 240"/>
                  <a:gd name="T39" fmla="*/ 151 h 199"/>
                  <a:gd name="T40" fmla="*/ 152 w 240"/>
                  <a:gd name="T41" fmla="*/ 183 h 199"/>
                  <a:gd name="T42" fmla="*/ 128 w 240"/>
                  <a:gd name="T43" fmla="*/ 199 h 199"/>
                  <a:gd name="T44" fmla="*/ 40 w 240"/>
                  <a:gd name="T45" fmla="*/ 199 h 199"/>
                  <a:gd name="T46" fmla="*/ 32 w 240"/>
                  <a:gd name="T47" fmla="*/ 175 h 199"/>
                  <a:gd name="T48" fmla="*/ 32 w 240"/>
                  <a:gd name="T49" fmla="*/ 159 h 199"/>
                  <a:gd name="T50" fmla="*/ 0 w 240"/>
                  <a:gd name="T51" fmla="*/ 104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0" h="199">
                    <a:moveTo>
                      <a:pt x="0" y="104"/>
                    </a:moveTo>
                    <a:lnTo>
                      <a:pt x="16" y="104"/>
                    </a:lnTo>
                    <a:lnTo>
                      <a:pt x="24" y="112"/>
                    </a:lnTo>
                    <a:lnTo>
                      <a:pt x="48" y="112"/>
                    </a:lnTo>
                    <a:lnTo>
                      <a:pt x="56" y="104"/>
                    </a:lnTo>
                    <a:lnTo>
                      <a:pt x="56" y="40"/>
                    </a:lnTo>
                    <a:lnTo>
                      <a:pt x="72" y="56"/>
                    </a:lnTo>
                    <a:lnTo>
                      <a:pt x="72" y="72"/>
                    </a:lnTo>
                    <a:lnTo>
                      <a:pt x="88" y="72"/>
                    </a:lnTo>
                    <a:lnTo>
                      <a:pt x="104" y="48"/>
                    </a:lnTo>
                    <a:lnTo>
                      <a:pt x="136" y="48"/>
                    </a:lnTo>
                    <a:lnTo>
                      <a:pt x="192" y="0"/>
                    </a:lnTo>
                    <a:lnTo>
                      <a:pt x="224" y="8"/>
                    </a:lnTo>
                    <a:lnTo>
                      <a:pt x="232" y="56"/>
                    </a:lnTo>
                    <a:lnTo>
                      <a:pt x="216" y="72"/>
                    </a:lnTo>
                    <a:lnTo>
                      <a:pt x="224" y="80"/>
                    </a:lnTo>
                    <a:lnTo>
                      <a:pt x="232" y="72"/>
                    </a:lnTo>
                    <a:lnTo>
                      <a:pt x="240" y="72"/>
                    </a:lnTo>
                    <a:lnTo>
                      <a:pt x="240" y="104"/>
                    </a:lnTo>
                    <a:lnTo>
                      <a:pt x="208" y="151"/>
                    </a:lnTo>
                    <a:lnTo>
                      <a:pt x="152" y="183"/>
                    </a:lnTo>
                    <a:lnTo>
                      <a:pt x="128" y="199"/>
                    </a:lnTo>
                    <a:lnTo>
                      <a:pt x="40" y="199"/>
                    </a:lnTo>
                    <a:lnTo>
                      <a:pt x="32" y="175"/>
                    </a:lnTo>
                    <a:lnTo>
                      <a:pt x="32" y="159"/>
                    </a:lnTo>
                    <a:lnTo>
                      <a:pt x="0" y="10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96" name="Freeform 721" descr="25%"/>
              <p:cNvSpPr>
                <a:spLocks noChangeAspect="1"/>
              </p:cNvSpPr>
              <p:nvPr/>
            </p:nvSpPr>
            <p:spPr bwMode="auto">
              <a:xfrm>
                <a:off x="852" y="2802"/>
                <a:ext cx="240" cy="199"/>
              </a:xfrm>
              <a:custGeom>
                <a:avLst/>
                <a:gdLst>
                  <a:gd name="T0" fmla="*/ 0 w 240"/>
                  <a:gd name="T1" fmla="*/ 104 h 199"/>
                  <a:gd name="T2" fmla="*/ 16 w 240"/>
                  <a:gd name="T3" fmla="*/ 104 h 199"/>
                  <a:gd name="T4" fmla="*/ 24 w 240"/>
                  <a:gd name="T5" fmla="*/ 112 h 199"/>
                  <a:gd name="T6" fmla="*/ 48 w 240"/>
                  <a:gd name="T7" fmla="*/ 112 h 199"/>
                  <a:gd name="T8" fmla="*/ 56 w 240"/>
                  <a:gd name="T9" fmla="*/ 104 h 199"/>
                  <a:gd name="T10" fmla="*/ 56 w 240"/>
                  <a:gd name="T11" fmla="*/ 40 h 199"/>
                  <a:gd name="T12" fmla="*/ 72 w 240"/>
                  <a:gd name="T13" fmla="*/ 56 h 199"/>
                  <a:gd name="T14" fmla="*/ 72 w 240"/>
                  <a:gd name="T15" fmla="*/ 72 h 199"/>
                  <a:gd name="T16" fmla="*/ 88 w 240"/>
                  <a:gd name="T17" fmla="*/ 72 h 199"/>
                  <a:gd name="T18" fmla="*/ 104 w 240"/>
                  <a:gd name="T19" fmla="*/ 48 h 199"/>
                  <a:gd name="T20" fmla="*/ 136 w 240"/>
                  <a:gd name="T21" fmla="*/ 48 h 199"/>
                  <a:gd name="T22" fmla="*/ 192 w 240"/>
                  <a:gd name="T23" fmla="*/ 0 h 199"/>
                  <a:gd name="T24" fmla="*/ 224 w 240"/>
                  <a:gd name="T25" fmla="*/ 8 h 199"/>
                  <a:gd name="T26" fmla="*/ 232 w 240"/>
                  <a:gd name="T27" fmla="*/ 56 h 199"/>
                  <a:gd name="T28" fmla="*/ 216 w 240"/>
                  <a:gd name="T29" fmla="*/ 72 h 199"/>
                  <a:gd name="T30" fmla="*/ 224 w 240"/>
                  <a:gd name="T31" fmla="*/ 80 h 199"/>
                  <a:gd name="T32" fmla="*/ 232 w 240"/>
                  <a:gd name="T33" fmla="*/ 72 h 199"/>
                  <a:gd name="T34" fmla="*/ 240 w 240"/>
                  <a:gd name="T35" fmla="*/ 72 h 199"/>
                  <a:gd name="T36" fmla="*/ 240 w 240"/>
                  <a:gd name="T37" fmla="*/ 104 h 199"/>
                  <a:gd name="T38" fmla="*/ 208 w 240"/>
                  <a:gd name="T39" fmla="*/ 151 h 199"/>
                  <a:gd name="T40" fmla="*/ 152 w 240"/>
                  <a:gd name="T41" fmla="*/ 183 h 199"/>
                  <a:gd name="T42" fmla="*/ 128 w 240"/>
                  <a:gd name="T43" fmla="*/ 199 h 199"/>
                  <a:gd name="T44" fmla="*/ 40 w 240"/>
                  <a:gd name="T45" fmla="*/ 199 h 199"/>
                  <a:gd name="T46" fmla="*/ 32 w 240"/>
                  <a:gd name="T47" fmla="*/ 175 h 199"/>
                  <a:gd name="T48" fmla="*/ 32 w 240"/>
                  <a:gd name="T49" fmla="*/ 159 h 199"/>
                  <a:gd name="T50" fmla="*/ 0 w 240"/>
                  <a:gd name="T51" fmla="*/ 104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0" h="199">
                    <a:moveTo>
                      <a:pt x="0" y="104"/>
                    </a:moveTo>
                    <a:lnTo>
                      <a:pt x="16" y="104"/>
                    </a:lnTo>
                    <a:lnTo>
                      <a:pt x="24" y="112"/>
                    </a:lnTo>
                    <a:lnTo>
                      <a:pt x="48" y="112"/>
                    </a:lnTo>
                    <a:lnTo>
                      <a:pt x="56" y="104"/>
                    </a:lnTo>
                    <a:lnTo>
                      <a:pt x="56" y="40"/>
                    </a:lnTo>
                    <a:lnTo>
                      <a:pt x="72" y="56"/>
                    </a:lnTo>
                    <a:lnTo>
                      <a:pt x="72" y="72"/>
                    </a:lnTo>
                    <a:lnTo>
                      <a:pt x="88" y="72"/>
                    </a:lnTo>
                    <a:lnTo>
                      <a:pt x="104" y="48"/>
                    </a:lnTo>
                    <a:lnTo>
                      <a:pt x="136" y="48"/>
                    </a:lnTo>
                    <a:lnTo>
                      <a:pt x="192" y="0"/>
                    </a:lnTo>
                    <a:lnTo>
                      <a:pt x="224" y="8"/>
                    </a:lnTo>
                    <a:lnTo>
                      <a:pt x="232" y="56"/>
                    </a:lnTo>
                    <a:lnTo>
                      <a:pt x="216" y="72"/>
                    </a:lnTo>
                    <a:lnTo>
                      <a:pt x="224" y="80"/>
                    </a:lnTo>
                    <a:lnTo>
                      <a:pt x="232" y="72"/>
                    </a:lnTo>
                    <a:lnTo>
                      <a:pt x="240" y="72"/>
                    </a:lnTo>
                    <a:lnTo>
                      <a:pt x="240" y="104"/>
                    </a:lnTo>
                    <a:lnTo>
                      <a:pt x="208" y="151"/>
                    </a:lnTo>
                    <a:lnTo>
                      <a:pt x="152" y="183"/>
                    </a:lnTo>
                    <a:lnTo>
                      <a:pt x="128" y="199"/>
                    </a:lnTo>
                    <a:lnTo>
                      <a:pt x="40" y="199"/>
                    </a:lnTo>
                    <a:lnTo>
                      <a:pt x="32" y="175"/>
                    </a:lnTo>
                    <a:lnTo>
                      <a:pt x="32" y="159"/>
                    </a:lnTo>
                    <a:lnTo>
                      <a:pt x="0" y="10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97" name="Freeform 722" descr="25%"/>
              <p:cNvSpPr>
                <a:spLocks noChangeAspect="1"/>
              </p:cNvSpPr>
              <p:nvPr/>
            </p:nvSpPr>
            <p:spPr bwMode="auto">
              <a:xfrm>
                <a:off x="1007" y="2905"/>
                <a:ext cx="40" cy="39"/>
              </a:xfrm>
              <a:custGeom>
                <a:avLst/>
                <a:gdLst>
                  <a:gd name="T0" fmla="*/ 0 w 40"/>
                  <a:gd name="T1" fmla="*/ 16 h 39"/>
                  <a:gd name="T2" fmla="*/ 24 w 40"/>
                  <a:gd name="T3" fmla="*/ 39 h 39"/>
                  <a:gd name="T4" fmla="*/ 40 w 40"/>
                  <a:gd name="T5" fmla="*/ 16 h 39"/>
                  <a:gd name="T6" fmla="*/ 32 w 40"/>
                  <a:gd name="T7" fmla="*/ 0 h 39"/>
                  <a:gd name="T8" fmla="*/ 0 w 40"/>
                  <a:gd name="T9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0" y="16"/>
                    </a:moveTo>
                    <a:lnTo>
                      <a:pt x="24" y="39"/>
                    </a:lnTo>
                    <a:lnTo>
                      <a:pt x="40" y="16"/>
                    </a:lnTo>
                    <a:lnTo>
                      <a:pt x="32" y="0"/>
                    </a:lnTo>
                    <a:lnTo>
                      <a:pt x="0" y="1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98" name="Freeform 723" descr="25%"/>
              <p:cNvSpPr>
                <a:spLocks noChangeAspect="1"/>
              </p:cNvSpPr>
              <p:nvPr/>
            </p:nvSpPr>
            <p:spPr bwMode="auto">
              <a:xfrm>
                <a:off x="1007" y="2905"/>
                <a:ext cx="40" cy="39"/>
              </a:xfrm>
              <a:custGeom>
                <a:avLst/>
                <a:gdLst>
                  <a:gd name="T0" fmla="*/ 0 w 40"/>
                  <a:gd name="T1" fmla="*/ 16 h 39"/>
                  <a:gd name="T2" fmla="*/ 24 w 40"/>
                  <a:gd name="T3" fmla="*/ 39 h 39"/>
                  <a:gd name="T4" fmla="*/ 40 w 40"/>
                  <a:gd name="T5" fmla="*/ 16 h 39"/>
                  <a:gd name="T6" fmla="*/ 32 w 40"/>
                  <a:gd name="T7" fmla="*/ 0 h 39"/>
                  <a:gd name="T8" fmla="*/ 0 w 40"/>
                  <a:gd name="T9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9">
                    <a:moveTo>
                      <a:pt x="0" y="16"/>
                    </a:moveTo>
                    <a:lnTo>
                      <a:pt x="24" y="39"/>
                    </a:lnTo>
                    <a:lnTo>
                      <a:pt x="40" y="16"/>
                    </a:lnTo>
                    <a:lnTo>
                      <a:pt x="32" y="0"/>
                    </a:lnTo>
                    <a:lnTo>
                      <a:pt x="0" y="1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99" name="Freeform 724" descr="25%"/>
              <p:cNvSpPr>
                <a:spLocks noChangeAspect="1"/>
              </p:cNvSpPr>
              <p:nvPr/>
            </p:nvSpPr>
            <p:spPr bwMode="auto">
              <a:xfrm>
                <a:off x="2501" y="1933"/>
                <a:ext cx="21" cy="47"/>
              </a:xfrm>
              <a:custGeom>
                <a:avLst/>
                <a:gdLst>
                  <a:gd name="T0" fmla="*/ 0 w 24"/>
                  <a:gd name="T1" fmla="*/ 16 h 48"/>
                  <a:gd name="T2" fmla="*/ 0 w 24"/>
                  <a:gd name="T3" fmla="*/ 32 h 48"/>
                  <a:gd name="T4" fmla="*/ 8 w 24"/>
                  <a:gd name="T5" fmla="*/ 16 h 48"/>
                  <a:gd name="T6" fmla="*/ 8 w 24"/>
                  <a:gd name="T7" fmla="*/ 24 h 48"/>
                  <a:gd name="T8" fmla="*/ 0 w 24"/>
                  <a:gd name="T9" fmla="*/ 48 h 48"/>
                  <a:gd name="T10" fmla="*/ 16 w 24"/>
                  <a:gd name="T11" fmla="*/ 48 h 48"/>
                  <a:gd name="T12" fmla="*/ 24 w 24"/>
                  <a:gd name="T13" fmla="*/ 24 h 48"/>
                  <a:gd name="T14" fmla="*/ 24 w 24"/>
                  <a:gd name="T15" fmla="*/ 8 h 48"/>
                  <a:gd name="T16" fmla="*/ 8 w 24"/>
                  <a:gd name="T17" fmla="*/ 0 h 48"/>
                  <a:gd name="T18" fmla="*/ 0 w 24"/>
                  <a:gd name="T19" fmla="*/ 1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48">
                    <a:moveTo>
                      <a:pt x="0" y="16"/>
                    </a:moveTo>
                    <a:lnTo>
                      <a:pt x="0" y="32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0" y="48"/>
                    </a:lnTo>
                    <a:lnTo>
                      <a:pt x="16" y="48"/>
                    </a:lnTo>
                    <a:lnTo>
                      <a:pt x="24" y="24"/>
                    </a:lnTo>
                    <a:lnTo>
                      <a:pt x="24" y="8"/>
                    </a:lnTo>
                    <a:lnTo>
                      <a:pt x="8" y="0"/>
                    </a:lnTo>
                    <a:lnTo>
                      <a:pt x="0" y="1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00" name="Freeform 725" descr="25%"/>
              <p:cNvSpPr>
                <a:spLocks noChangeAspect="1"/>
              </p:cNvSpPr>
              <p:nvPr/>
            </p:nvSpPr>
            <p:spPr bwMode="auto">
              <a:xfrm>
                <a:off x="2501" y="1933"/>
                <a:ext cx="21" cy="47"/>
              </a:xfrm>
              <a:custGeom>
                <a:avLst/>
                <a:gdLst>
                  <a:gd name="T0" fmla="*/ 0 w 24"/>
                  <a:gd name="T1" fmla="*/ 16 h 48"/>
                  <a:gd name="T2" fmla="*/ 0 w 24"/>
                  <a:gd name="T3" fmla="*/ 32 h 48"/>
                  <a:gd name="T4" fmla="*/ 8 w 24"/>
                  <a:gd name="T5" fmla="*/ 16 h 48"/>
                  <a:gd name="T6" fmla="*/ 8 w 24"/>
                  <a:gd name="T7" fmla="*/ 24 h 48"/>
                  <a:gd name="T8" fmla="*/ 0 w 24"/>
                  <a:gd name="T9" fmla="*/ 48 h 48"/>
                  <a:gd name="T10" fmla="*/ 16 w 24"/>
                  <a:gd name="T11" fmla="*/ 48 h 48"/>
                  <a:gd name="T12" fmla="*/ 24 w 24"/>
                  <a:gd name="T13" fmla="*/ 24 h 48"/>
                  <a:gd name="T14" fmla="*/ 24 w 24"/>
                  <a:gd name="T15" fmla="*/ 8 h 48"/>
                  <a:gd name="T16" fmla="*/ 8 w 24"/>
                  <a:gd name="T17" fmla="*/ 0 h 48"/>
                  <a:gd name="T18" fmla="*/ 0 w 24"/>
                  <a:gd name="T19" fmla="*/ 1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48">
                    <a:moveTo>
                      <a:pt x="0" y="16"/>
                    </a:moveTo>
                    <a:lnTo>
                      <a:pt x="0" y="32"/>
                    </a:lnTo>
                    <a:lnTo>
                      <a:pt x="8" y="16"/>
                    </a:lnTo>
                    <a:lnTo>
                      <a:pt x="8" y="24"/>
                    </a:lnTo>
                    <a:lnTo>
                      <a:pt x="0" y="48"/>
                    </a:lnTo>
                    <a:lnTo>
                      <a:pt x="16" y="48"/>
                    </a:lnTo>
                    <a:lnTo>
                      <a:pt x="24" y="24"/>
                    </a:lnTo>
                    <a:lnTo>
                      <a:pt x="24" y="8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01" name="Freeform 726" descr="25%"/>
              <p:cNvSpPr>
                <a:spLocks noChangeAspect="1"/>
              </p:cNvSpPr>
              <p:nvPr/>
            </p:nvSpPr>
            <p:spPr bwMode="auto">
              <a:xfrm>
                <a:off x="2517" y="1813"/>
                <a:ext cx="167" cy="128"/>
              </a:xfrm>
              <a:custGeom>
                <a:avLst/>
                <a:gdLst>
                  <a:gd name="T0" fmla="*/ 0 w 167"/>
                  <a:gd name="T1" fmla="*/ 120 h 128"/>
                  <a:gd name="T2" fmla="*/ 32 w 167"/>
                  <a:gd name="T3" fmla="*/ 96 h 128"/>
                  <a:gd name="T4" fmla="*/ 71 w 167"/>
                  <a:gd name="T5" fmla="*/ 96 h 128"/>
                  <a:gd name="T6" fmla="*/ 87 w 167"/>
                  <a:gd name="T7" fmla="*/ 64 h 128"/>
                  <a:gd name="T8" fmla="*/ 95 w 167"/>
                  <a:gd name="T9" fmla="*/ 64 h 128"/>
                  <a:gd name="T10" fmla="*/ 95 w 167"/>
                  <a:gd name="T11" fmla="*/ 72 h 128"/>
                  <a:gd name="T12" fmla="*/ 111 w 167"/>
                  <a:gd name="T13" fmla="*/ 64 h 128"/>
                  <a:gd name="T14" fmla="*/ 127 w 167"/>
                  <a:gd name="T15" fmla="*/ 40 h 128"/>
                  <a:gd name="T16" fmla="*/ 135 w 167"/>
                  <a:gd name="T17" fmla="*/ 0 h 128"/>
                  <a:gd name="T18" fmla="*/ 143 w 167"/>
                  <a:gd name="T19" fmla="*/ 0 h 128"/>
                  <a:gd name="T20" fmla="*/ 151 w 167"/>
                  <a:gd name="T21" fmla="*/ 0 h 128"/>
                  <a:gd name="T22" fmla="*/ 167 w 167"/>
                  <a:gd name="T23" fmla="*/ 24 h 128"/>
                  <a:gd name="T24" fmla="*/ 143 w 167"/>
                  <a:gd name="T25" fmla="*/ 56 h 128"/>
                  <a:gd name="T26" fmla="*/ 143 w 167"/>
                  <a:gd name="T27" fmla="*/ 72 h 128"/>
                  <a:gd name="T28" fmla="*/ 135 w 167"/>
                  <a:gd name="T29" fmla="*/ 104 h 128"/>
                  <a:gd name="T30" fmla="*/ 127 w 167"/>
                  <a:gd name="T31" fmla="*/ 112 h 128"/>
                  <a:gd name="T32" fmla="*/ 127 w 167"/>
                  <a:gd name="T33" fmla="*/ 96 h 128"/>
                  <a:gd name="T34" fmla="*/ 103 w 167"/>
                  <a:gd name="T35" fmla="*/ 120 h 128"/>
                  <a:gd name="T36" fmla="*/ 87 w 167"/>
                  <a:gd name="T37" fmla="*/ 112 h 128"/>
                  <a:gd name="T38" fmla="*/ 87 w 167"/>
                  <a:gd name="T39" fmla="*/ 120 h 128"/>
                  <a:gd name="T40" fmla="*/ 71 w 167"/>
                  <a:gd name="T41" fmla="*/ 128 h 128"/>
                  <a:gd name="T42" fmla="*/ 63 w 167"/>
                  <a:gd name="T43" fmla="*/ 120 h 128"/>
                  <a:gd name="T44" fmla="*/ 0 w 167"/>
                  <a:gd name="T4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7" h="128">
                    <a:moveTo>
                      <a:pt x="0" y="120"/>
                    </a:moveTo>
                    <a:lnTo>
                      <a:pt x="32" y="96"/>
                    </a:lnTo>
                    <a:lnTo>
                      <a:pt x="71" y="96"/>
                    </a:lnTo>
                    <a:lnTo>
                      <a:pt x="87" y="64"/>
                    </a:lnTo>
                    <a:lnTo>
                      <a:pt x="95" y="64"/>
                    </a:lnTo>
                    <a:lnTo>
                      <a:pt x="95" y="72"/>
                    </a:lnTo>
                    <a:lnTo>
                      <a:pt x="111" y="64"/>
                    </a:lnTo>
                    <a:lnTo>
                      <a:pt x="127" y="40"/>
                    </a:lnTo>
                    <a:lnTo>
                      <a:pt x="135" y="0"/>
                    </a:lnTo>
                    <a:lnTo>
                      <a:pt x="143" y="0"/>
                    </a:lnTo>
                    <a:lnTo>
                      <a:pt x="151" y="0"/>
                    </a:lnTo>
                    <a:lnTo>
                      <a:pt x="167" y="24"/>
                    </a:lnTo>
                    <a:lnTo>
                      <a:pt x="143" y="56"/>
                    </a:lnTo>
                    <a:lnTo>
                      <a:pt x="143" y="72"/>
                    </a:lnTo>
                    <a:lnTo>
                      <a:pt x="135" y="104"/>
                    </a:lnTo>
                    <a:lnTo>
                      <a:pt x="127" y="112"/>
                    </a:lnTo>
                    <a:lnTo>
                      <a:pt x="127" y="96"/>
                    </a:lnTo>
                    <a:lnTo>
                      <a:pt x="103" y="120"/>
                    </a:lnTo>
                    <a:lnTo>
                      <a:pt x="87" y="112"/>
                    </a:lnTo>
                    <a:lnTo>
                      <a:pt x="87" y="120"/>
                    </a:lnTo>
                    <a:lnTo>
                      <a:pt x="71" y="128"/>
                    </a:lnTo>
                    <a:lnTo>
                      <a:pt x="63" y="120"/>
                    </a:lnTo>
                    <a:lnTo>
                      <a:pt x="0" y="12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02" name="Freeform 727" descr="25%"/>
              <p:cNvSpPr>
                <a:spLocks noChangeAspect="1"/>
              </p:cNvSpPr>
              <p:nvPr/>
            </p:nvSpPr>
            <p:spPr bwMode="auto">
              <a:xfrm>
                <a:off x="2517" y="1813"/>
                <a:ext cx="167" cy="128"/>
              </a:xfrm>
              <a:custGeom>
                <a:avLst/>
                <a:gdLst>
                  <a:gd name="T0" fmla="*/ 0 w 167"/>
                  <a:gd name="T1" fmla="*/ 120 h 128"/>
                  <a:gd name="T2" fmla="*/ 32 w 167"/>
                  <a:gd name="T3" fmla="*/ 96 h 128"/>
                  <a:gd name="T4" fmla="*/ 71 w 167"/>
                  <a:gd name="T5" fmla="*/ 96 h 128"/>
                  <a:gd name="T6" fmla="*/ 87 w 167"/>
                  <a:gd name="T7" fmla="*/ 64 h 128"/>
                  <a:gd name="T8" fmla="*/ 95 w 167"/>
                  <a:gd name="T9" fmla="*/ 64 h 128"/>
                  <a:gd name="T10" fmla="*/ 95 w 167"/>
                  <a:gd name="T11" fmla="*/ 72 h 128"/>
                  <a:gd name="T12" fmla="*/ 111 w 167"/>
                  <a:gd name="T13" fmla="*/ 64 h 128"/>
                  <a:gd name="T14" fmla="*/ 127 w 167"/>
                  <a:gd name="T15" fmla="*/ 40 h 128"/>
                  <a:gd name="T16" fmla="*/ 135 w 167"/>
                  <a:gd name="T17" fmla="*/ 0 h 128"/>
                  <a:gd name="T18" fmla="*/ 143 w 167"/>
                  <a:gd name="T19" fmla="*/ 0 h 128"/>
                  <a:gd name="T20" fmla="*/ 151 w 167"/>
                  <a:gd name="T21" fmla="*/ 0 h 128"/>
                  <a:gd name="T22" fmla="*/ 167 w 167"/>
                  <a:gd name="T23" fmla="*/ 24 h 128"/>
                  <a:gd name="T24" fmla="*/ 143 w 167"/>
                  <a:gd name="T25" fmla="*/ 56 h 128"/>
                  <a:gd name="T26" fmla="*/ 143 w 167"/>
                  <a:gd name="T27" fmla="*/ 72 h 128"/>
                  <a:gd name="T28" fmla="*/ 135 w 167"/>
                  <a:gd name="T29" fmla="*/ 104 h 128"/>
                  <a:gd name="T30" fmla="*/ 127 w 167"/>
                  <a:gd name="T31" fmla="*/ 112 h 128"/>
                  <a:gd name="T32" fmla="*/ 127 w 167"/>
                  <a:gd name="T33" fmla="*/ 96 h 128"/>
                  <a:gd name="T34" fmla="*/ 103 w 167"/>
                  <a:gd name="T35" fmla="*/ 120 h 128"/>
                  <a:gd name="T36" fmla="*/ 87 w 167"/>
                  <a:gd name="T37" fmla="*/ 112 h 128"/>
                  <a:gd name="T38" fmla="*/ 87 w 167"/>
                  <a:gd name="T39" fmla="*/ 120 h 128"/>
                  <a:gd name="T40" fmla="*/ 71 w 167"/>
                  <a:gd name="T41" fmla="*/ 128 h 128"/>
                  <a:gd name="T42" fmla="*/ 63 w 167"/>
                  <a:gd name="T43" fmla="*/ 120 h 128"/>
                  <a:gd name="T44" fmla="*/ 0 w 167"/>
                  <a:gd name="T45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7" h="128">
                    <a:moveTo>
                      <a:pt x="0" y="120"/>
                    </a:moveTo>
                    <a:lnTo>
                      <a:pt x="32" y="96"/>
                    </a:lnTo>
                    <a:lnTo>
                      <a:pt x="71" y="96"/>
                    </a:lnTo>
                    <a:lnTo>
                      <a:pt x="87" y="64"/>
                    </a:lnTo>
                    <a:lnTo>
                      <a:pt x="95" y="64"/>
                    </a:lnTo>
                    <a:lnTo>
                      <a:pt x="95" y="72"/>
                    </a:lnTo>
                    <a:lnTo>
                      <a:pt x="111" y="64"/>
                    </a:lnTo>
                    <a:lnTo>
                      <a:pt x="127" y="40"/>
                    </a:lnTo>
                    <a:lnTo>
                      <a:pt x="135" y="0"/>
                    </a:lnTo>
                    <a:lnTo>
                      <a:pt x="143" y="0"/>
                    </a:lnTo>
                    <a:lnTo>
                      <a:pt x="151" y="0"/>
                    </a:lnTo>
                    <a:lnTo>
                      <a:pt x="167" y="24"/>
                    </a:lnTo>
                    <a:lnTo>
                      <a:pt x="143" y="56"/>
                    </a:lnTo>
                    <a:lnTo>
                      <a:pt x="143" y="72"/>
                    </a:lnTo>
                    <a:lnTo>
                      <a:pt x="135" y="104"/>
                    </a:lnTo>
                    <a:lnTo>
                      <a:pt x="127" y="112"/>
                    </a:lnTo>
                    <a:lnTo>
                      <a:pt x="127" y="96"/>
                    </a:lnTo>
                    <a:lnTo>
                      <a:pt x="103" y="120"/>
                    </a:lnTo>
                    <a:lnTo>
                      <a:pt x="87" y="112"/>
                    </a:lnTo>
                    <a:lnTo>
                      <a:pt x="87" y="120"/>
                    </a:lnTo>
                    <a:lnTo>
                      <a:pt x="71" y="128"/>
                    </a:lnTo>
                    <a:lnTo>
                      <a:pt x="63" y="120"/>
                    </a:lnTo>
                    <a:lnTo>
                      <a:pt x="0" y="12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03" name="Freeform 728" descr="25%"/>
              <p:cNvSpPr>
                <a:spLocks noChangeAspect="1"/>
              </p:cNvSpPr>
              <p:nvPr/>
            </p:nvSpPr>
            <p:spPr bwMode="auto">
              <a:xfrm>
                <a:off x="2541" y="1933"/>
                <a:ext cx="31" cy="24"/>
              </a:xfrm>
              <a:custGeom>
                <a:avLst/>
                <a:gdLst>
                  <a:gd name="T0" fmla="*/ 0 w 31"/>
                  <a:gd name="T1" fmla="*/ 8 h 24"/>
                  <a:gd name="T2" fmla="*/ 8 w 31"/>
                  <a:gd name="T3" fmla="*/ 24 h 24"/>
                  <a:gd name="T4" fmla="*/ 24 w 31"/>
                  <a:gd name="T5" fmla="*/ 16 h 24"/>
                  <a:gd name="T6" fmla="*/ 31 w 31"/>
                  <a:gd name="T7" fmla="*/ 0 h 24"/>
                  <a:gd name="T8" fmla="*/ 0 w 31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4">
                    <a:moveTo>
                      <a:pt x="0" y="8"/>
                    </a:moveTo>
                    <a:lnTo>
                      <a:pt x="8" y="24"/>
                    </a:lnTo>
                    <a:lnTo>
                      <a:pt x="24" y="16"/>
                    </a:lnTo>
                    <a:lnTo>
                      <a:pt x="31" y="0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04" name="Freeform 729" descr="25%"/>
              <p:cNvSpPr>
                <a:spLocks noChangeAspect="1"/>
              </p:cNvSpPr>
              <p:nvPr/>
            </p:nvSpPr>
            <p:spPr bwMode="auto">
              <a:xfrm>
                <a:off x="2541" y="1933"/>
                <a:ext cx="31" cy="24"/>
              </a:xfrm>
              <a:custGeom>
                <a:avLst/>
                <a:gdLst>
                  <a:gd name="T0" fmla="*/ 0 w 31"/>
                  <a:gd name="T1" fmla="*/ 8 h 24"/>
                  <a:gd name="T2" fmla="*/ 8 w 31"/>
                  <a:gd name="T3" fmla="*/ 24 h 24"/>
                  <a:gd name="T4" fmla="*/ 24 w 31"/>
                  <a:gd name="T5" fmla="*/ 16 h 24"/>
                  <a:gd name="T6" fmla="*/ 31 w 31"/>
                  <a:gd name="T7" fmla="*/ 0 h 24"/>
                  <a:gd name="T8" fmla="*/ 0 w 31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4">
                    <a:moveTo>
                      <a:pt x="0" y="8"/>
                    </a:moveTo>
                    <a:lnTo>
                      <a:pt x="8" y="24"/>
                    </a:lnTo>
                    <a:lnTo>
                      <a:pt x="24" y="16"/>
                    </a:lnTo>
                    <a:lnTo>
                      <a:pt x="31" y="0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05" name="Freeform 730" descr="25%"/>
              <p:cNvSpPr>
                <a:spLocks noChangeAspect="1"/>
              </p:cNvSpPr>
              <p:nvPr/>
            </p:nvSpPr>
            <p:spPr bwMode="auto">
              <a:xfrm>
                <a:off x="2644" y="1733"/>
                <a:ext cx="103" cy="80"/>
              </a:xfrm>
              <a:custGeom>
                <a:avLst/>
                <a:gdLst>
                  <a:gd name="T0" fmla="*/ 0 w 88"/>
                  <a:gd name="T1" fmla="*/ 56 h 80"/>
                  <a:gd name="T2" fmla="*/ 8 w 88"/>
                  <a:gd name="T3" fmla="*/ 80 h 80"/>
                  <a:gd name="T4" fmla="*/ 16 w 88"/>
                  <a:gd name="T5" fmla="*/ 72 h 80"/>
                  <a:gd name="T6" fmla="*/ 8 w 88"/>
                  <a:gd name="T7" fmla="*/ 56 h 80"/>
                  <a:gd name="T8" fmla="*/ 56 w 88"/>
                  <a:gd name="T9" fmla="*/ 64 h 80"/>
                  <a:gd name="T10" fmla="*/ 64 w 88"/>
                  <a:gd name="T11" fmla="*/ 48 h 80"/>
                  <a:gd name="T12" fmla="*/ 88 w 88"/>
                  <a:gd name="T13" fmla="*/ 40 h 80"/>
                  <a:gd name="T14" fmla="*/ 80 w 88"/>
                  <a:gd name="T15" fmla="*/ 24 h 80"/>
                  <a:gd name="T16" fmla="*/ 64 w 88"/>
                  <a:gd name="T17" fmla="*/ 24 h 80"/>
                  <a:gd name="T18" fmla="*/ 40 w 88"/>
                  <a:gd name="T19" fmla="*/ 0 h 80"/>
                  <a:gd name="T20" fmla="*/ 16 w 88"/>
                  <a:gd name="T21" fmla="*/ 40 h 80"/>
                  <a:gd name="T22" fmla="*/ 8 w 88"/>
                  <a:gd name="T23" fmla="*/ 40 h 80"/>
                  <a:gd name="T24" fmla="*/ 0 w 88"/>
                  <a:gd name="T25" fmla="*/ 5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0">
                    <a:moveTo>
                      <a:pt x="0" y="56"/>
                    </a:moveTo>
                    <a:lnTo>
                      <a:pt x="8" y="80"/>
                    </a:lnTo>
                    <a:lnTo>
                      <a:pt x="16" y="72"/>
                    </a:lnTo>
                    <a:lnTo>
                      <a:pt x="8" y="56"/>
                    </a:lnTo>
                    <a:lnTo>
                      <a:pt x="56" y="64"/>
                    </a:lnTo>
                    <a:lnTo>
                      <a:pt x="64" y="48"/>
                    </a:lnTo>
                    <a:lnTo>
                      <a:pt x="88" y="40"/>
                    </a:lnTo>
                    <a:lnTo>
                      <a:pt x="80" y="24"/>
                    </a:lnTo>
                    <a:lnTo>
                      <a:pt x="64" y="24"/>
                    </a:lnTo>
                    <a:lnTo>
                      <a:pt x="40" y="0"/>
                    </a:lnTo>
                    <a:lnTo>
                      <a:pt x="16" y="40"/>
                    </a:lnTo>
                    <a:lnTo>
                      <a:pt x="8" y="40"/>
                    </a:lnTo>
                    <a:lnTo>
                      <a:pt x="0" y="5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06" name="Freeform 731" descr="25%"/>
              <p:cNvSpPr>
                <a:spLocks noChangeAspect="1"/>
              </p:cNvSpPr>
              <p:nvPr/>
            </p:nvSpPr>
            <p:spPr bwMode="auto">
              <a:xfrm>
                <a:off x="2644" y="1733"/>
                <a:ext cx="103" cy="80"/>
              </a:xfrm>
              <a:custGeom>
                <a:avLst/>
                <a:gdLst>
                  <a:gd name="T0" fmla="*/ 0 w 88"/>
                  <a:gd name="T1" fmla="*/ 56 h 80"/>
                  <a:gd name="T2" fmla="*/ 8 w 88"/>
                  <a:gd name="T3" fmla="*/ 80 h 80"/>
                  <a:gd name="T4" fmla="*/ 16 w 88"/>
                  <a:gd name="T5" fmla="*/ 72 h 80"/>
                  <a:gd name="T6" fmla="*/ 8 w 88"/>
                  <a:gd name="T7" fmla="*/ 56 h 80"/>
                  <a:gd name="T8" fmla="*/ 56 w 88"/>
                  <a:gd name="T9" fmla="*/ 64 h 80"/>
                  <a:gd name="T10" fmla="*/ 64 w 88"/>
                  <a:gd name="T11" fmla="*/ 48 h 80"/>
                  <a:gd name="T12" fmla="*/ 88 w 88"/>
                  <a:gd name="T13" fmla="*/ 40 h 80"/>
                  <a:gd name="T14" fmla="*/ 80 w 88"/>
                  <a:gd name="T15" fmla="*/ 24 h 80"/>
                  <a:gd name="T16" fmla="*/ 64 w 88"/>
                  <a:gd name="T17" fmla="*/ 24 h 80"/>
                  <a:gd name="T18" fmla="*/ 40 w 88"/>
                  <a:gd name="T19" fmla="*/ 0 h 80"/>
                  <a:gd name="T20" fmla="*/ 16 w 88"/>
                  <a:gd name="T21" fmla="*/ 40 h 80"/>
                  <a:gd name="T22" fmla="*/ 8 w 88"/>
                  <a:gd name="T23" fmla="*/ 40 h 80"/>
                  <a:gd name="T24" fmla="*/ 0 w 88"/>
                  <a:gd name="T25" fmla="*/ 5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0">
                    <a:moveTo>
                      <a:pt x="0" y="56"/>
                    </a:moveTo>
                    <a:lnTo>
                      <a:pt x="8" y="80"/>
                    </a:lnTo>
                    <a:lnTo>
                      <a:pt x="16" y="72"/>
                    </a:lnTo>
                    <a:lnTo>
                      <a:pt x="8" y="56"/>
                    </a:lnTo>
                    <a:lnTo>
                      <a:pt x="56" y="64"/>
                    </a:lnTo>
                    <a:lnTo>
                      <a:pt x="64" y="48"/>
                    </a:lnTo>
                    <a:lnTo>
                      <a:pt x="88" y="40"/>
                    </a:lnTo>
                    <a:lnTo>
                      <a:pt x="80" y="24"/>
                    </a:lnTo>
                    <a:lnTo>
                      <a:pt x="64" y="24"/>
                    </a:lnTo>
                    <a:lnTo>
                      <a:pt x="40" y="0"/>
                    </a:lnTo>
                    <a:lnTo>
                      <a:pt x="16" y="40"/>
                    </a:lnTo>
                    <a:lnTo>
                      <a:pt x="8" y="40"/>
                    </a:lnTo>
                    <a:lnTo>
                      <a:pt x="0" y="5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07" name="Freeform 732" descr="25%"/>
              <p:cNvSpPr>
                <a:spLocks noChangeAspect="1"/>
              </p:cNvSpPr>
              <p:nvPr/>
            </p:nvSpPr>
            <p:spPr bwMode="auto">
              <a:xfrm>
                <a:off x="2261" y="2626"/>
                <a:ext cx="583" cy="454"/>
              </a:xfrm>
              <a:custGeom>
                <a:avLst/>
                <a:gdLst>
                  <a:gd name="T0" fmla="*/ 8 w 583"/>
                  <a:gd name="T1" fmla="*/ 239 h 454"/>
                  <a:gd name="T2" fmla="*/ 16 w 583"/>
                  <a:gd name="T3" fmla="*/ 239 h 454"/>
                  <a:gd name="T4" fmla="*/ 8 w 583"/>
                  <a:gd name="T5" fmla="*/ 167 h 454"/>
                  <a:gd name="T6" fmla="*/ 48 w 583"/>
                  <a:gd name="T7" fmla="*/ 151 h 454"/>
                  <a:gd name="T8" fmla="*/ 136 w 583"/>
                  <a:gd name="T9" fmla="*/ 111 h 454"/>
                  <a:gd name="T10" fmla="*/ 144 w 583"/>
                  <a:gd name="T11" fmla="*/ 87 h 454"/>
                  <a:gd name="T12" fmla="*/ 152 w 583"/>
                  <a:gd name="T13" fmla="*/ 87 h 454"/>
                  <a:gd name="T14" fmla="*/ 160 w 583"/>
                  <a:gd name="T15" fmla="*/ 71 h 454"/>
                  <a:gd name="T16" fmla="*/ 208 w 583"/>
                  <a:gd name="T17" fmla="*/ 47 h 454"/>
                  <a:gd name="T18" fmla="*/ 216 w 583"/>
                  <a:gd name="T19" fmla="*/ 63 h 454"/>
                  <a:gd name="T20" fmla="*/ 232 w 583"/>
                  <a:gd name="T21" fmla="*/ 55 h 454"/>
                  <a:gd name="T22" fmla="*/ 280 w 583"/>
                  <a:gd name="T23" fmla="*/ 23 h 454"/>
                  <a:gd name="T24" fmla="*/ 335 w 583"/>
                  <a:gd name="T25" fmla="*/ 23 h 454"/>
                  <a:gd name="T26" fmla="*/ 383 w 583"/>
                  <a:gd name="T27" fmla="*/ 103 h 454"/>
                  <a:gd name="T28" fmla="*/ 407 w 583"/>
                  <a:gd name="T29" fmla="*/ 23 h 454"/>
                  <a:gd name="T30" fmla="*/ 447 w 583"/>
                  <a:gd name="T31" fmla="*/ 55 h 454"/>
                  <a:gd name="T32" fmla="*/ 479 w 583"/>
                  <a:gd name="T33" fmla="*/ 127 h 454"/>
                  <a:gd name="T34" fmla="*/ 527 w 583"/>
                  <a:gd name="T35" fmla="*/ 183 h 454"/>
                  <a:gd name="T36" fmla="*/ 543 w 583"/>
                  <a:gd name="T37" fmla="*/ 199 h 454"/>
                  <a:gd name="T38" fmla="*/ 583 w 583"/>
                  <a:gd name="T39" fmla="*/ 279 h 454"/>
                  <a:gd name="T40" fmla="*/ 543 w 583"/>
                  <a:gd name="T41" fmla="*/ 358 h 454"/>
                  <a:gd name="T42" fmla="*/ 495 w 583"/>
                  <a:gd name="T43" fmla="*/ 438 h 454"/>
                  <a:gd name="T44" fmla="*/ 479 w 583"/>
                  <a:gd name="T45" fmla="*/ 454 h 454"/>
                  <a:gd name="T46" fmla="*/ 439 w 583"/>
                  <a:gd name="T47" fmla="*/ 446 h 454"/>
                  <a:gd name="T48" fmla="*/ 383 w 583"/>
                  <a:gd name="T49" fmla="*/ 430 h 454"/>
                  <a:gd name="T50" fmla="*/ 359 w 583"/>
                  <a:gd name="T51" fmla="*/ 390 h 454"/>
                  <a:gd name="T52" fmla="*/ 351 w 583"/>
                  <a:gd name="T53" fmla="*/ 390 h 454"/>
                  <a:gd name="T54" fmla="*/ 351 w 583"/>
                  <a:gd name="T55" fmla="*/ 342 h 454"/>
                  <a:gd name="T56" fmla="*/ 319 w 583"/>
                  <a:gd name="T57" fmla="*/ 382 h 454"/>
                  <a:gd name="T58" fmla="*/ 256 w 583"/>
                  <a:gd name="T59" fmla="*/ 326 h 454"/>
                  <a:gd name="T60" fmla="*/ 152 w 583"/>
                  <a:gd name="T61" fmla="*/ 366 h 454"/>
                  <a:gd name="T62" fmla="*/ 64 w 583"/>
                  <a:gd name="T63" fmla="*/ 390 h 454"/>
                  <a:gd name="T64" fmla="*/ 32 w 583"/>
                  <a:gd name="T65" fmla="*/ 33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3" h="454">
                    <a:moveTo>
                      <a:pt x="0" y="239"/>
                    </a:moveTo>
                    <a:lnTo>
                      <a:pt x="8" y="239"/>
                    </a:lnTo>
                    <a:lnTo>
                      <a:pt x="8" y="231"/>
                    </a:lnTo>
                    <a:lnTo>
                      <a:pt x="16" y="239"/>
                    </a:lnTo>
                    <a:lnTo>
                      <a:pt x="0" y="215"/>
                    </a:lnTo>
                    <a:lnTo>
                      <a:pt x="8" y="167"/>
                    </a:lnTo>
                    <a:lnTo>
                      <a:pt x="16" y="183"/>
                    </a:lnTo>
                    <a:lnTo>
                      <a:pt x="48" y="151"/>
                    </a:lnTo>
                    <a:lnTo>
                      <a:pt x="104" y="135"/>
                    </a:lnTo>
                    <a:lnTo>
                      <a:pt x="136" y="111"/>
                    </a:lnTo>
                    <a:lnTo>
                      <a:pt x="136" y="103"/>
                    </a:lnTo>
                    <a:lnTo>
                      <a:pt x="144" y="87"/>
                    </a:lnTo>
                    <a:lnTo>
                      <a:pt x="152" y="103"/>
                    </a:lnTo>
                    <a:lnTo>
                      <a:pt x="152" y="87"/>
                    </a:lnTo>
                    <a:lnTo>
                      <a:pt x="160" y="87"/>
                    </a:lnTo>
                    <a:lnTo>
                      <a:pt x="160" y="71"/>
                    </a:lnTo>
                    <a:lnTo>
                      <a:pt x="184" y="47"/>
                    </a:lnTo>
                    <a:lnTo>
                      <a:pt x="208" y="47"/>
                    </a:lnTo>
                    <a:lnTo>
                      <a:pt x="208" y="71"/>
                    </a:lnTo>
                    <a:lnTo>
                      <a:pt x="216" y="63"/>
                    </a:lnTo>
                    <a:lnTo>
                      <a:pt x="232" y="71"/>
                    </a:lnTo>
                    <a:lnTo>
                      <a:pt x="232" y="55"/>
                    </a:lnTo>
                    <a:lnTo>
                      <a:pt x="240" y="31"/>
                    </a:lnTo>
                    <a:lnTo>
                      <a:pt x="280" y="23"/>
                    </a:lnTo>
                    <a:lnTo>
                      <a:pt x="264" y="7"/>
                    </a:lnTo>
                    <a:lnTo>
                      <a:pt x="335" y="23"/>
                    </a:lnTo>
                    <a:lnTo>
                      <a:pt x="319" y="63"/>
                    </a:lnTo>
                    <a:lnTo>
                      <a:pt x="383" y="103"/>
                    </a:lnTo>
                    <a:lnTo>
                      <a:pt x="399" y="95"/>
                    </a:lnTo>
                    <a:lnTo>
                      <a:pt x="407" y="23"/>
                    </a:lnTo>
                    <a:lnTo>
                      <a:pt x="431" y="0"/>
                    </a:lnTo>
                    <a:lnTo>
                      <a:pt x="447" y="55"/>
                    </a:lnTo>
                    <a:lnTo>
                      <a:pt x="463" y="63"/>
                    </a:lnTo>
                    <a:lnTo>
                      <a:pt x="479" y="127"/>
                    </a:lnTo>
                    <a:lnTo>
                      <a:pt x="511" y="151"/>
                    </a:lnTo>
                    <a:lnTo>
                      <a:pt x="527" y="183"/>
                    </a:lnTo>
                    <a:lnTo>
                      <a:pt x="535" y="175"/>
                    </a:lnTo>
                    <a:lnTo>
                      <a:pt x="543" y="199"/>
                    </a:lnTo>
                    <a:lnTo>
                      <a:pt x="575" y="223"/>
                    </a:lnTo>
                    <a:lnTo>
                      <a:pt x="583" y="279"/>
                    </a:lnTo>
                    <a:lnTo>
                      <a:pt x="575" y="326"/>
                    </a:lnTo>
                    <a:lnTo>
                      <a:pt x="543" y="358"/>
                    </a:lnTo>
                    <a:lnTo>
                      <a:pt x="527" y="430"/>
                    </a:lnTo>
                    <a:lnTo>
                      <a:pt x="495" y="438"/>
                    </a:lnTo>
                    <a:lnTo>
                      <a:pt x="479" y="446"/>
                    </a:lnTo>
                    <a:lnTo>
                      <a:pt x="479" y="454"/>
                    </a:lnTo>
                    <a:lnTo>
                      <a:pt x="455" y="438"/>
                    </a:lnTo>
                    <a:lnTo>
                      <a:pt x="439" y="446"/>
                    </a:lnTo>
                    <a:lnTo>
                      <a:pt x="407" y="446"/>
                    </a:lnTo>
                    <a:lnTo>
                      <a:pt x="383" y="430"/>
                    </a:lnTo>
                    <a:lnTo>
                      <a:pt x="375" y="390"/>
                    </a:lnTo>
                    <a:lnTo>
                      <a:pt x="359" y="390"/>
                    </a:lnTo>
                    <a:lnTo>
                      <a:pt x="359" y="374"/>
                    </a:lnTo>
                    <a:lnTo>
                      <a:pt x="351" y="390"/>
                    </a:lnTo>
                    <a:lnTo>
                      <a:pt x="343" y="390"/>
                    </a:lnTo>
                    <a:lnTo>
                      <a:pt x="351" y="342"/>
                    </a:lnTo>
                    <a:lnTo>
                      <a:pt x="327" y="390"/>
                    </a:lnTo>
                    <a:lnTo>
                      <a:pt x="319" y="382"/>
                    </a:lnTo>
                    <a:lnTo>
                      <a:pt x="304" y="342"/>
                    </a:lnTo>
                    <a:lnTo>
                      <a:pt x="256" y="326"/>
                    </a:lnTo>
                    <a:lnTo>
                      <a:pt x="184" y="334"/>
                    </a:lnTo>
                    <a:lnTo>
                      <a:pt x="152" y="366"/>
                    </a:lnTo>
                    <a:lnTo>
                      <a:pt x="96" y="366"/>
                    </a:lnTo>
                    <a:lnTo>
                      <a:pt x="64" y="390"/>
                    </a:lnTo>
                    <a:lnTo>
                      <a:pt x="24" y="374"/>
                    </a:lnTo>
                    <a:lnTo>
                      <a:pt x="32" y="334"/>
                    </a:lnTo>
                    <a:lnTo>
                      <a:pt x="0" y="239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08" name="Freeform 733" descr="25%"/>
              <p:cNvSpPr>
                <a:spLocks noChangeAspect="1"/>
              </p:cNvSpPr>
              <p:nvPr/>
            </p:nvSpPr>
            <p:spPr bwMode="auto">
              <a:xfrm>
                <a:off x="2261" y="2626"/>
                <a:ext cx="583" cy="454"/>
              </a:xfrm>
              <a:custGeom>
                <a:avLst/>
                <a:gdLst>
                  <a:gd name="T0" fmla="*/ 8 w 583"/>
                  <a:gd name="T1" fmla="*/ 239 h 454"/>
                  <a:gd name="T2" fmla="*/ 16 w 583"/>
                  <a:gd name="T3" fmla="*/ 239 h 454"/>
                  <a:gd name="T4" fmla="*/ 8 w 583"/>
                  <a:gd name="T5" fmla="*/ 167 h 454"/>
                  <a:gd name="T6" fmla="*/ 48 w 583"/>
                  <a:gd name="T7" fmla="*/ 151 h 454"/>
                  <a:gd name="T8" fmla="*/ 136 w 583"/>
                  <a:gd name="T9" fmla="*/ 111 h 454"/>
                  <a:gd name="T10" fmla="*/ 144 w 583"/>
                  <a:gd name="T11" fmla="*/ 87 h 454"/>
                  <a:gd name="T12" fmla="*/ 152 w 583"/>
                  <a:gd name="T13" fmla="*/ 87 h 454"/>
                  <a:gd name="T14" fmla="*/ 160 w 583"/>
                  <a:gd name="T15" fmla="*/ 71 h 454"/>
                  <a:gd name="T16" fmla="*/ 208 w 583"/>
                  <a:gd name="T17" fmla="*/ 47 h 454"/>
                  <a:gd name="T18" fmla="*/ 216 w 583"/>
                  <a:gd name="T19" fmla="*/ 63 h 454"/>
                  <a:gd name="T20" fmla="*/ 232 w 583"/>
                  <a:gd name="T21" fmla="*/ 55 h 454"/>
                  <a:gd name="T22" fmla="*/ 280 w 583"/>
                  <a:gd name="T23" fmla="*/ 23 h 454"/>
                  <a:gd name="T24" fmla="*/ 335 w 583"/>
                  <a:gd name="T25" fmla="*/ 23 h 454"/>
                  <a:gd name="T26" fmla="*/ 383 w 583"/>
                  <a:gd name="T27" fmla="*/ 103 h 454"/>
                  <a:gd name="T28" fmla="*/ 407 w 583"/>
                  <a:gd name="T29" fmla="*/ 23 h 454"/>
                  <a:gd name="T30" fmla="*/ 447 w 583"/>
                  <a:gd name="T31" fmla="*/ 55 h 454"/>
                  <a:gd name="T32" fmla="*/ 479 w 583"/>
                  <a:gd name="T33" fmla="*/ 127 h 454"/>
                  <a:gd name="T34" fmla="*/ 527 w 583"/>
                  <a:gd name="T35" fmla="*/ 183 h 454"/>
                  <a:gd name="T36" fmla="*/ 543 w 583"/>
                  <a:gd name="T37" fmla="*/ 199 h 454"/>
                  <a:gd name="T38" fmla="*/ 583 w 583"/>
                  <a:gd name="T39" fmla="*/ 279 h 454"/>
                  <a:gd name="T40" fmla="*/ 543 w 583"/>
                  <a:gd name="T41" fmla="*/ 358 h 454"/>
                  <a:gd name="T42" fmla="*/ 495 w 583"/>
                  <a:gd name="T43" fmla="*/ 438 h 454"/>
                  <a:gd name="T44" fmla="*/ 479 w 583"/>
                  <a:gd name="T45" fmla="*/ 454 h 454"/>
                  <a:gd name="T46" fmla="*/ 439 w 583"/>
                  <a:gd name="T47" fmla="*/ 446 h 454"/>
                  <a:gd name="T48" fmla="*/ 383 w 583"/>
                  <a:gd name="T49" fmla="*/ 430 h 454"/>
                  <a:gd name="T50" fmla="*/ 359 w 583"/>
                  <a:gd name="T51" fmla="*/ 390 h 454"/>
                  <a:gd name="T52" fmla="*/ 351 w 583"/>
                  <a:gd name="T53" fmla="*/ 390 h 454"/>
                  <a:gd name="T54" fmla="*/ 351 w 583"/>
                  <a:gd name="T55" fmla="*/ 342 h 454"/>
                  <a:gd name="T56" fmla="*/ 319 w 583"/>
                  <a:gd name="T57" fmla="*/ 382 h 454"/>
                  <a:gd name="T58" fmla="*/ 256 w 583"/>
                  <a:gd name="T59" fmla="*/ 326 h 454"/>
                  <a:gd name="T60" fmla="*/ 152 w 583"/>
                  <a:gd name="T61" fmla="*/ 366 h 454"/>
                  <a:gd name="T62" fmla="*/ 64 w 583"/>
                  <a:gd name="T63" fmla="*/ 390 h 454"/>
                  <a:gd name="T64" fmla="*/ 32 w 583"/>
                  <a:gd name="T65" fmla="*/ 33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3" h="454">
                    <a:moveTo>
                      <a:pt x="0" y="239"/>
                    </a:moveTo>
                    <a:lnTo>
                      <a:pt x="8" y="239"/>
                    </a:lnTo>
                    <a:lnTo>
                      <a:pt x="8" y="231"/>
                    </a:lnTo>
                    <a:lnTo>
                      <a:pt x="16" y="239"/>
                    </a:lnTo>
                    <a:lnTo>
                      <a:pt x="0" y="215"/>
                    </a:lnTo>
                    <a:lnTo>
                      <a:pt x="8" y="167"/>
                    </a:lnTo>
                    <a:lnTo>
                      <a:pt x="16" y="183"/>
                    </a:lnTo>
                    <a:lnTo>
                      <a:pt x="48" y="151"/>
                    </a:lnTo>
                    <a:lnTo>
                      <a:pt x="104" y="135"/>
                    </a:lnTo>
                    <a:lnTo>
                      <a:pt x="136" y="111"/>
                    </a:lnTo>
                    <a:lnTo>
                      <a:pt x="136" y="103"/>
                    </a:lnTo>
                    <a:lnTo>
                      <a:pt x="144" y="87"/>
                    </a:lnTo>
                    <a:lnTo>
                      <a:pt x="152" y="103"/>
                    </a:lnTo>
                    <a:lnTo>
                      <a:pt x="152" y="87"/>
                    </a:lnTo>
                    <a:lnTo>
                      <a:pt x="160" y="87"/>
                    </a:lnTo>
                    <a:lnTo>
                      <a:pt x="160" y="71"/>
                    </a:lnTo>
                    <a:lnTo>
                      <a:pt x="184" y="47"/>
                    </a:lnTo>
                    <a:lnTo>
                      <a:pt x="208" y="47"/>
                    </a:lnTo>
                    <a:lnTo>
                      <a:pt x="208" y="71"/>
                    </a:lnTo>
                    <a:lnTo>
                      <a:pt x="216" y="63"/>
                    </a:lnTo>
                    <a:lnTo>
                      <a:pt x="232" y="71"/>
                    </a:lnTo>
                    <a:lnTo>
                      <a:pt x="232" y="55"/>
                    </a:lnTo>
                    <a:lnTo>
                      <a:pt x="240" y="31"/>
                    </a:lnTo>
                    <a:lnTo>
                      <a:pt x="280" y="23"/>
                    </a:lnTo>
                    <a:lnTo>
                      <a:pt x="264" y="7"/>
                    </a:lnTo>
                    <a:lnTo>
                      <a:pt x="335" y="23"/>
                    </a:lnTo>
                    <a:lnTo>
                      <a:pt x="319" y="63"/>
                    </a:lnTo>
                    <a:lnTo>
                      <a:pt x="383" y="103"/>
                    </a:lnTo>
                    <a:lnTo>
                      <a:pt x="399" y="95"/>
                    </a:lnTo>
                    <a:lnTo>
                      <a:pt x="407" y="23"/>
                    </a:lnTo>
                    <a:lnTo>
                      <a:pt x="431" y="0"/>
                    </a:lnTo>
                    <a:lnTo>
                      <a:pt x="447" y="55"/>
                    </a:lnTo>
                    <a:lnTo>
                      <a:pt x="463" y="63"/>
                    </a:lnTo>
                    <a:lnTo>
                      <a:pt x="479" y="127"/>
                    </a:lnTo>
                    <a:lnTo>
                      <a:pt x="511" y="151"/>
                    </a:lnTo>
                    <a:lnTo>
                      <a:pt x="527" y="183"/>
                    </a:lnTo>
                    <a:lnTo>
                      <a:pt x="535" y="175"/>
                    </a:lnTo>
                    <a:lnTo>
                      <a:pt x="543" y="199"/>
                    </a:lnTo>
                    <a:lnTo>
                      <a:pt x="575" y="223"/>
                    </a:lnTo>
                    <a:lnTo>
                      <a:pt x="583" y="279"/>
                    </a:lnTo>
                    <a:lnTo>
                      <a:pt x="575" y="326"/>
                    </a:lnTo>
                    <a:lnTo>
                      <a:pt x="543" y="358"/>
                    </a:lnTo>
                    <a:lnTo>
                      <a:pt x="527" y="430"/>
                    </a:lnTo>
                    <a:lnTo>
                      <a:pt x="495" y="438"/>
                    </a:lnTo>
                    <a:lnTo>
                      <a:pt x="479" y="446"/>
                    </a:lnTo>
                    <a:lnTo>
                      <a:pt x="479" y="454"/>
                    </a:lnTo>
                    <a:lnTo>
                      <a:pt x="455" y="438"/>
                    </a:lnTo>
                    <a:lnTo>
                      <a:pt x="439" y="446"/>
                    </a:lnTo>
                    <a:lnTo>
                      <a:pt x="407" y="446"/>
                    </a:lnTo>
                    <a:lnTo>
                      <a:pt x="383" y="430"/>
                    </a:lnTo>
                    <a:lnTo>
                      <a:pt x="375" y="390"/>
                    </a:lnTo>
                    <a:lnTo>
                      <a:pt x="359" y="390"/>
                    </a:lnTo>
                    <a:lnTo>
                      <a:pt x="359" y="374"/>
                    </a:lnTo>
                    <a:lnTo>
                      <a:pt x="351" y="390"/>
                    </a:lnTo>
                    <a:lnTo>
                      <a:pt x="343" y="390"/>
                    </a:lnTo>
                    <a:lnTo>
                      <a:pt x="351" y="342"/>
                    </a:lnTo>
                    <a:lnTo>
                      <a:pt x="327" y="390"/>
                    </a:lnTo>
                    <a:lnTo>
                      <a:pt x="319" y="382"/>
                    </a:lnTo>
                    <a:lnTo>
                      <a:pt x="304" y="342"/>
                    </a:lnTo>
                    <a:lnTo>
                      <a:pt x="256" y="326"/>
                    </a:lnTo>
                    <a:lnTo>
                      <a:pt x="184" y="334"/>
                    </a:lnTo>
                    <a:lnTo>
                      <a:pt x="152" y="366"/>
                    </a:lnTo>
                    <a:lnTo>
                      <a:pt x="96" y="366"/>
                    </a:lnTo>
                    <a:lnTo>
                      <a:pt x="64" y="390"/>
                    </a:lnTo>
                    <a:lnTo>
                      <a:pt x="24" y="374"/>
                    </a:lnTo>
                    <a:lnTo>
                      <a:pt x="32" y="334"/>
                    </a:lnTo>
                    <a:lnTo>
                      <a:pt x="0" y="239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09" name="Freeform 734" descr="25%"/>
              <p:cNvSpPr>
                <a:spLocks noChangeAspect="1"/>
              </p:cNvSpPr>
              <p:nvPr/>
            </p:nvSpPr>
            <p:spPr bwMode="auto">
              <a:xfrm>
                <a:off x="2716" y="3113"/>
                <a:ext cx="64" cy="48"/>
              </a:xfrm>
              <a:custGeom>
                <a:avLst/>
                <a:gdLst>
                  <a:gd name="T0" fmla="*/ 0 w 48"/>
                  <a:gd name="T1" fmla="*/ 8 h 48"/>
                  <a:gd name="T2" fmla="*/ 0 w 48"/>
                  <a:gd name="T3" fmla="*/ 0 h 48"/>
                  <a:gd name="T4" fmla="*/ 24 w 48"/>
                  <a:gd name="T5" fmla="*/ 8 h 48"/>
                  <a:gd name="T6" fmla="*/ 48 w 48"/>
                  <a:gd name="T7" fmla="*/ 0 h 48"/>
                  <a:gd name="T8" fmla="*/ 48 w 48"/>
                  <a:gd name="T9" fmla="*/ 16 h 48"/>
                  <a:gd name="T10" fmla="*/ 48 w 48"/>
                  <a:gd name="T11" fmla="*/ 24 h 48"/>
                  <a:gd name="T12" fmla="*/ 32 w 48"/>
                  <a:gd name="T13" fmla="*/ 48 h 48"/>
                  <a:gd name="T14" fmla="*/ 16 w 48"/>
                  <a:gd name="T15" fmla="*/ 48 h 48"/>
                  <a:gd name="T16" fmla="*/ 0 w 48"/>
                  <a:gd name="T17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48">
                    <a:moveTo>
                      <a:pt x="0" y="8"/>
                    </a:moveTo>
                    <a:lnTo>
                      <a:pt x="0" y="0"/>
                    </a:lnTo>
                    <a:lnTo>
                      <a:pt x="24" y="8"/>
                    </a:lnTo>
                    <a:lnTo>
                      <a:pt x="48" y="0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32" y="48"/>
                    </a:lnTo>
                    <a:lnTo>
                      <a:pt x="16" y="48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10" name="Freeform 735" descr="25%"/>
              <p:cNvSpPr>
                <a:spLocks noChangeAspect="1"/>
              </p:cNvSpPr>
              <p:nvPr/>
            </p:nvSpPr>
            <p:spPr bwMode="auto">
              <a:xfrm>
                <a:off x="2716" y="3113"/>
                <a:ext cx="64" cy="48"/>
              </a:xfrm>
              <a:custGeom>
                <a:avLst/>
                <a:gdLst>
                  <a:gd name="T0" fmla="*/ 0 w 48"/>
                  <a:gd name="T1" fmla="*/ 8 h 48"/>
                  <a:gd name="T2" fmla="*/ 0 w 48"/>
                  <a:gd name="T3" fmla="*/ 0 h 48"/>
                  <a:gd name="T4" fmla="*/ 24 w 48"/>
                  <a:gd name="T5" fmla="*/ 8 h 48"/>
                  <a:gd name="T6" fmla="*/ 48 w 48"/>
                  <a:gd name="T7" fmla="*/ 0 h 48"/>
                  <a:gd name="T8" fmla="*/ 48 w 48"/>
                  <a:gd name="T9" fmla="*/ 16 h 48"/>
                  <a:gd name="T10" fmla="*/ 48 w 48"/>
                  <a:gd name="T11" fmla="*/ 24 h 48"/>
                  <a:gd name="T12" fmla="*/ 32 w 48"/>
                  <a:gd name="T13" fmla="*/ 48 h 48"/>
                  <a:gd name="T14" fmla="*/ 16 w 48"/>
                  <a:gd name="T15" fmla="*/ 48 h 48"/>
                  <a:gd name="T16" fmla="*/ 0 w 48"/>
                  <a:gd name="T17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48">
                    <a:moveTo>
                      <a:pt x="0" y="8"/>
                    </a:moveTo>
                    <a:lnTo>
                      <a:pt x="0" y="0"/>
                    </a:lnTo>
                    <a:lnTo>
                      <a:pt x="24" y="8"/>
                    </a:lnTo>
                    <a:lnTo>
                      <a:pt x="48" y="0"/>
                    </a:lnTo>
                    <a:lnTo>
                      <a:pt x="48" y="16"/>
                    </a:lnTo>
                    <a:lnTo>
                      <a:pt x="48" y="24"/>
                    </a:lnTo>
                    <a:lnTo>
                      <a:pt x="32" y="48"/>
                    </a:lnTo>
                    <a:lnTo>
                      <a:pt x="16" y="48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11" name="Freeform 736" descr="25%"/>
              <p:cNvSpPr>
                <a:spLocks noChangeAspect="1"/>
              </p:cNvSpPr>
              <p:nvPr/>
            </p:nvSpPr>
            <p:spPr bwMode="auto">
              <a:xfrm>
                <a:off x="2277" y="2387"/>
                <a:ext cx="21" cy="17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0 h 16"/>
                  <a:gd name="T6" fmla="*/ 0 w 16"/>
                  <a:gd name="T7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8" y="16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12" name="Freeform 737" descr="25%"/>
              <p:cNvSpPr>
                <a:spLocks noChangeAspect="1"/>
              </p:cNvSpPr>
              <p:nvPr/>
            </p:nvSpPr>
            <p:spPr bwMode="auto">
              <a:xfrm>
                <a:off x="2277" y="2387"/>
                <a:ext cx="21" cy="17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0 h 16"/>
                  <a:gd name="T6" fmla="*/ 0 w 16"/>
                  <a:gd name="T7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lnTo>
                      <a:pt x="8" y="16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13" name="Freeform 738" descr="25%"/>
              <p:cNvSpPr>
                <a:spLocks noChangeAspect="1"/>
              </p:cNvSpPr>
              <p:nvPr/>
            </p:nvSpPr>
            <p:spPr bwMode="auto">
              <a:xfrm>
                <a:off x="2357" y="2083"/>
                <a:ext cx="32" cy="48"/>
              </a:xfrm>
              <a:custGeom>
                <a:avLst/>
                <a:gdLst>
                  <a:gd name="T0" fmla="*/ 0 w 32"/>
                  <a:gd name="T1" fmla="*/ 16 h 48"/>
                  <a:gd name="T2" fmla="*/ 8 w 32"/>
                  <a:gd name="T3" fmla="*/ 48 h 48"/>
                  <a:gd name="T4" fmla="*/ 32 w 32"/>
                  <a:gd name="T5" fmla="*/ 0 h 48"/>
                  <a:gd name="T6" fmla="*/ 8 w 32"/>
                  <a:gd name="T7" fmla="*/ 0 h 48"/>
                  <a:gd name="T8" fmla="*/ 0 w 32"/>
                  <a:gd name="T9" fmla="*/ 1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8">
                    <a:moveTo>
                      <a:pt x="0" y="16"/>
                    </a:moveTo>
                    <a:lnTo>
                      <a:pt x="8" y="48"/>
                    </a:lnTo>
                    <a:lnTo>
                      <a:pt x="32" y="0"/>
                    </a:lnTo>
                    <a:lnTo>
                      <a:pt x="8" y="0"/>
                    </a:lnTo>
                    <a:lnTo>
                      <a:pt x="0" y="1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14" name="Freeform 739" descr="25%"/>
              <p:cNvSpPr>
                <a:spLocks noChangeAspect="1"/>
              </p:cNvSpPr>
              <p:nvPr/>
            </p:nvSpPr>
            <p:spPr bwMode="auto">
              <a:xfrm>
                <a:off x="2357" y="2083"/>
                <a:ext cx="32" cy="48"/>
              </a:xfrm>
              <a:custGeom>
                <a:avLst/>
                <a:gdLst>
                  <a:gd name="T0" fmla="*/ 0 w 32"/>
                  <a:gd name="T1" fmla="*/ 16 h 48"/>
                  <a:gd name="T2" fmla="*/ 8 w 32"/>
                  <a:gd name="T3" fmla="*/ 48 h 48"/>
                  <a:gd name="T4" fmla="*/ 32 w 32"/>
                  <a:gd name="T5" fmla="*/ 0 h 48"/>
                  <a:gd name="T6" fmla="*/ 8 w 32"/>
                  <a:gd name="T7" fmla="*/ 0 h 48"/>
                  <a:gd name="T8" fmla="*/ 0 w 32"/>
                  <a:gd name="T9" fmla="*/ 1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8">
                    <a:moveTo>
                      <a:pt x="0" y="16"/>
                    </a:moveTo>
                    <a:lnTo>
                      <a:pt x="8" y="48"/>
                    </a:lnTo>
                    <a:lnTo>
                      <a:pt x="32" y="0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15" name="Freeform 740" descr="25%"/>
              <p:cNvSpPr>
                <a:spLocks noChangeAspect="1"/>
              </p:cNvSpPr>
              <p:nvPr/>
            </p:nvSpPr>
            <p:spPr bwMode="auto">
              <a:xfrm>
                <a:off x="2197" y="2395"/>
                <a:ext cx="148" cy="136"/>
              </a:xfrm>
              <a:custGeom>
                <a:avLst/>
                <a:gdLst>
                  <a:gd name="T0" fmla="*/ 0 w 144"/>
                  <a:gd name="T1" fmla="*/ 56 h 136"/>
                  <a:gd name="T2" fmla="*/ 8 w 144"/>
                  <a:gd name="T3" fmla="*/ 48 h 136"/>
                  <a:gd name="T4" fmla="*/ 24 w 144"/>
                  <a:gd name="T5" fmla="*/ 56 h 136"/>
                  <a:gd name="T6" fmla="*/ 72 w 144"/>
                  <a:gd name="T7" fmla="*/ 48 h 136"/>
                  <a:gd name="T8" fmla="*/ 88 w 144"/>
                  <a:gd name="T9" fmla="*/ 48 h 136"/>
                  <a:gd name="T10" fmla="*/ 104 w 144"/>
                  <a:gd name="T11" fmla="*/ 0 h 136"/>
                  <a:gd name="T12" fmla="*/ 128 w 144"/>
                  <a:gd name="T13" fmla="*/ 8 h 136"/>
                  <a:gd name="T14" fmla="*/ 120 w 144"/>
                  <a:gd name="T15" fmla="*/ 16 h 136"/>
                  <a:gd name="T16" fmla="*/ 144 w 144"/>
                  <a:gd name="T17" fmla="*/ 56 h 136"/>
                  <a:gd name="T18" fmla="*/ 128 w 144"/>
                  <a:gd name="T19" fmla="*/ 48 h 136"/>
                  <a:gd name="T20" fmla="*/ 112 w 144"/>
                  <a:gd name="T21" fmla="*/ 96 h 136"/>
                  <a:gd name="T22" fmla="*/ 104 w 144"/>
                  <a:gd name="T23" fmla="*/ 120 h 136"/>
                  <a:gd name="T24" fmla="*/ 88 w 144"/>
                  <a:gd name="T25" fmla="*/ 136 h 136"/>
                  <a:gd name="T26" fmla="*/ 64 w 144"/>
                  <a:gd name="T27" fmla="*/ 112 h 136"/>
                  <a:gd name="T28" fmla="*/ 48 w 144"/>
                  <a:gd name="T29" fmla="*/ 120 h 136"/>
                  <a:gd name="T30" fmla="*/ 48 w 144"/>
                  <a:gd name="T31" fmla="*/ 104 h 136"/>
                  <a:gd name="T32" fmla="*/ 16 w 144"/>
                  <a:gd name="T33" fmla="*/ 112 h 136"/>
                  <a:gd name="T34" fmla="*/ 0 w 144"/>
                  <a:gd name="T35" fmla="*/ 5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4" h="136">
                    <a:moveTo>
                      <a:pt x="0" y="56"/>
                    </a:moveTo>
                    <a:lnTo>
                      <a:pt x="8" y="48"/>
                    </a:lnTo>
                    <a:lnTo>
                      <a:pt x="24" y="56"/>
                    </a:lnTo>
                    <a:lnTo>
                      <a:pt x="72" y="48"/>
                    </a:lnTo>
                    <a:lnTo>
                      <a:pt x="88" y="48"/>
                    </a:lnTo>
                    <a:lnTo>
                      <a:pt x="104" y="0"/>
                    </a:lnTo>
                    <a:lnTo>
                      <a:pt x="128" y="8"/>
                    </a:lnTo>
                    <a:lnTo>
                      <a:pt x="120" y="16"/>
                    </a:lnTo>
                    <a:lnTo>
                      <a:pt x="144" y="56"/>
                    </a:lnTo>
                    <a:lnTo>
                      <a:pt x="128" y="48"/>
                    </a:lnTo>
                    <a:lnTo>
                      <a:pt x="112" y="96"/>
                    </a:lnTo>
                    <a:lnTo>
                      <a:pt x="104" y="120"/>
                    </a:lnTo>
                    <a:lnTo>
                      <a:pt x="88" y="136"/>
                    </a:lnTo>
                    <a:lnTo>
                      <a:pt x="64" y="112"/>
                    </a:lnTo>
                    <a:lnTo>
                      <a:pt x="48" y="120"/>
                    </a:lnTo>
                    <a:lnTo>
                      <a:pt x="48" y="104"/>
                    </a:lnTo>
                    <a:lnTo>
                      <a:pt x="16" y="112"/>
                    </a:lnTo>
                    <a:lnTo>
                      <a:pt x="0" y="5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16" name="Freeform 741" descr="25%"/>
              <p:cNvSpPr>
                <a:spLocks noChangeAspect="1"/>
              </p:cNvSpPr>
              <p:nvPr/>
            </p:nvSpPr>
            <p:spPr bwMode="auto">
              <a:xfrm>
                <a:off x="2197" y="2395"/>
                <a:ext cx="148" cy="136"/>
              </a:xfrm>
              <a:custGeom>
                <a:avLst/>
                <a:gdLst>
                  <a:gd name="T0" fmla="*/ 0 w 144"/>
                  <a:gd name="T1" fmla="*/ 56 h 136"/>
                  <a:gd name="T2" fmla="*/ 8 w 144"/>
                  <a:gd name="T3" fmla="*/ 48 h 136"/>
                  <a:gd name="T4" fmla="*/ 24 w 144"/>
                  <a:gd name="T5" fmla="*/ 56 h 136"/>
                  <a:gd name="T6" fmla="*/ 72 w 144"/>
                  <a:gd name="T7" fmla="*/ 48 h 136"/>
                  <a:gd name="T8" fmla="*/ 88 w 144"/>
                  <a:gd name="T9" fmla="*/ 48 h 136"/>
                  <a:gd name="T10" fmla="*/ 104 w 144"/>
                  <a:gd name="T11" fmla="*/ 0 h 136"/>
                  <a:gd name="T12" fmla="*/ 128 w 144"/>
                  <a:gd name="T13" fmla="*/ 8 h 136"/>
                  <a:gd name="T14" fmla="*/ 120 w 144"/>
                  <a:gd name="T15" fmla="*/ 16 h 136"/>
                  <a:gd name="T16" fmla="*/ 144 w 144"/>
                  <a:gd name="T17" fmla="*/ 56 h 136"/>
                  <a:gd name="T18" fmla="*/ 128 w 144"/>
                  <a:gd name="T19" fmla="*/ 48 h 136"/>
                  <a:gd name="T20" fmla="*/ 112 w 144"/>
                  <a:gd name="T21" fmla="*/ 96 h 136"/>
                  <a:gd name="T22" fmla="*/ 104 w 144"/>
                  <a:gd name="T23" fmla="*/ 120 h 136"/>
                  <a:gd name="T24" fmla="*/ 88 w 144"/>
                  <a:gd name="T25" fmla="*/ 136 h 136"/>
                  <a:gd name="T26" fmla="*/ 64 w 144"/>
                  <a:gd name="T27" fmla="*/ 112 h 136"/>
                  <a:gd name="T28" fmla="*/ 48 w 144"/>
                  <a:gd name="T29" fmla="*/ 120 h 136"/>
                  <a:gd name="T30" fmla="*/ 48 w 144"/>
                  <a:gd name="T31" fmla="*/ 104 h 136"/>
                  <a:gd name="T32" fmla="*/ 16 w 144"/>
                  <a:gd name="T33" fmla="*/ 112 h 136"/>
                  <a:gd name="T34" fmla="*/ 0 w 144"/>
                  <a:gd name="T35" fmla="*/ 5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4" h="136">
                    <a:moveTo>
                      <a:pt x="0" y="56"/>
                    </a:moveTo>
                    <a:lnTo>
                      <a:pt x="8" y="48"/>
                    </a:lnTo>
                    <a:lnTo>
                      <a:pt x="24" y="56"/>
                    </a:lnTo>
                    <a:lnTo>
                      <a:pt x="72" y="48"/>
                    </a:lnTo>
                    <a:lnTo>
                      <a:pt x="88" y="48"/>
                    </a:lnTo>
                    <a:lnTo>
                      <a:pt x="104" y="0"/>
                    </a:lnTo>
                    <a:lnTo>
                      <a:pt x="128" y="8"/>
                    </a:lnTo>
                    <a:lnTo>
                      <a:pt x="120" y="16"/>
                    </a:lnTo>
                    <a:lnTo>
                      <a:pt x="144" y="56"/>
                    </a:lnTo>
                    <a:lnTo>
                      <a:pt x="128" y="48"/>
                    </a:lnTo>
                    <a:lnTo>
                      <a:pt x="112" y="96"/>
                    </a:lnTo>
                    <a:lnTo>
                      <a:pt x="104" y="120"/>
                    </a:lnTo>
                    <a:lnTo>
                      <a:pt x="88" y="136"/>
                    </a:lnTo>
                    <a:lnTo>
                      <a:pt x="64" y="112"/>
                    </a:lnTo>
                    <a:lnTo>
                      <a:pt x="48" y="120"/>
                    </a:lnTo>
                    <a:lnTo>
                      <a:pt x="48" y="104"/>
                    </a:lnTo>
                    <a:lnTo>
                      <a:pt x="16" y="112"/>
                    </a:lnTo>
                    <a:lnTo>
                      <a:pt x="0" y="5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17" name="Freeform 742" descr="25%"/>
              <p:cNvSpPr>
                <a:spLocks noChangeAspect="1"/>
              </p:cNvSpPr>
              <p:nvPr/>
            </p:nvSpPr>
            <p:spPr bwMode="auto">
              <a:xfrm>
                <a:off x="2005" y="2387"/>
                <a:ext cx="144" cy="168"/>
              </a:xfrm>
              <a:custGeom>
                <a:avLst/>
                <a:gdLst>
                  <a:gd name="T0" fmla="*/ 0 w 152"/>
                  <a:gd name="T1" fmla="*/ 0 h 168"/>
                  <a:gd name="T2" fmla="*/ 32 w 152"/>
                  <a:gd name="T3" fmla="*/ 0 h 168"/>
                  <a:gd name="T4" fmla="*/ 80 w 152"/>
                  <a:gd name="T5" fmla="*/ 48 h 168"/>
                  <a:gd name="T6" fmla="*/ 112 w 152"/>
                  <a:gd name="T7" fmla="*/ 56 h 168"/>
                  <a:gd name="T8" fmla="*/ 104 w 152"/>
                  <a:gd name="T9" fmla="*/ 72 h 168"/>
                  <a:gd name="T10" fmla="*/ 120 w 152"/>
                  <a:gd name="T11" fmla="*/ 72 h 168"/>
                  <a:gd name="T12" fmla="*/ 120 w 152"/>
                  <a:gd name="T13" fmla="*/ 88 h 168"/>
                  <a:gd name="T14" fmla="*/ 152 w 152"/>
                  <a:gd name="T15" fmla="*/ 120 h 168"/>
                  <a:gd name="T16" fmla="*/ 152 w 152"/>
                  <a:gd name="T17" fmla="*/ 168 h 168"/>
                  <a:gd name="T18" fmla="*/ 136 w 152"/>
                  <a:gd name="T19" fmla="*/ 168 h 168"/>
                  <a:gd name="T20" fmla="*/ 104 w 152"/>
                  <a:gd name="T21" fmla="*/ 144 h 168"/>
                  <a:gd name="T22" fmla="*/ 48 w 152"/>
                  <a:gd name="T23" fmla="*/ 56 h 168"/>
                  <a:gd name="T24" fmla="*/ 0 w 152"/>
                  <a:gd name="T25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168">
                    <a:moveTo>
                      <a:pt x="0" y="0"/>
                    </a:moveTo>
                    <a:lnTo>
                      <a:pt x="32" y="0"/>
                    </a:lnTo>
                    <a:lnTo>
                      <a:pt x="80" y="48"/>
                    </a:lnTo>
                    <a:lnTo>
                      <a:pt x="112" y="56"/>
                    </a:lnTo>
                    <a:lnTo>
                      <a:pt x="104" y="72"/>
                    </a:lnTo>
                    <a:lnTo>
                      <a:pt x="120" y="72"/>
                    </a:lnTo>
                    <a:lnTo>
                      <a:pt x="120" y="88"/>
                    </a:lnTo>
                    <a:lnTo>
                      <a:pt x="152" y="120"/>
                    </a:lnTo>
                    <a:lnTo>
                      <a:pt x="152" y="168"/>
                    </a:lnTo>
                    <a:lnTo>
                      <a:pt x="136" y="168"/>
                    </a:lnTo>
                    <a:lnTo>
                      <a:pt x="104" y="144"/>
                    </a:lnTo>
                    <a:lnTo>
                      <a:pt x="48" y="56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18" name="Freeform 743" descr="25%"/>
              <p:cNvSpPr>
                <a:spLocks noChangeAspect="1"/>
              </p:cNvSpPr>
              <p:nvPr/>
            </p:nvSpPr>
            <p:spPr bwMode="auto">
              <a:xfrm>
                <a:off x="2005" y="2387"/>
                <a:ext cx="144" cy="168"/>
              </a:xfrm>
              <a:custGeom>
                <a:avLst/>
                <a:gdLst>
                  <a:gd name="T0" fmla="*/ 0 w 152"/>
                  <a:gd name="T1" fmla="*/ 0 h 168"/>
                  <a:gd name="T2" fmla="*/ 32 w 152"/>
                  <a:gd name="T3" fmla="*/ 0 h 168"/>
                  <a:gd name="T4" fmla="*/ 80 w 152"/>
                  <a:gd name="T5" fmla="*/ 48 h 168"/>
                  <a:gd name="T6" fmla="*/ 112 w 152"/>
                  <a:gd name="T7" fmla="*/ 56 h 168"/>
                  <a:gd name="T8" fmla="*/ 104 w 152"/>
                  <a:gd name="T9" fmla="*/ 72 h 168"/>
                  <a:gd name="T10" fmla="*/ 120 w 152"/>
                  <a:gd name="T11" fmla="*/ 72 h 168"/>
                  <a:gd name="T12" fmla="*/ 120 w 152"/>
                  <a:gd name="T13" fmla="*/ 88 h 168"/>
                  <a:gd name="T14" fmla="*/ 152 w 152"/>
                  <a:gd name="T15" fmla="*/ 120 h 168"/>
                  <a:gd name="T16" fmla="*/ 152 w 152"/>
                  <a:gd name="T17" fmla="*/ 168 h 168"/>
                  <a:gd name="T18" fmla="*/ 136 w 152"/>
                  <a:gd name="T19" fmla="*/ 168 h 168"/>
                  <a:gd name="T20" fmla="*/ 104 w 152"/>
                  <a:gd name="T21" fmla="*/ 144 h 168"/>
                  <a:gd name="T22" fmla="*/ 48 w 152"/>
                  <a:gd name="T23" fmla="*/ 56 h 168"/>
                  <a:gd name="T24" fmla="*/ 0 w 152"/>
                  <a:gd name="T25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2" h="168">
                    <a:moveTo>
                      <a:pt x="0" y="0"/>
                    </a:moveTo>
                    <a:lnTo>
                      <a:pt x="32" y="0"/>
                    </a:lnTo>
                    <a:lnTo>
                      <a:pt x="80" y="48"/>
                    </a:lnTo>
                    <a:lnTo>
                      <a:pt x="112" y="56"/>
                    </a:lnTo>
                    <a:lnTo>
                      <a:pt x="104" y="72"/>
                    </a:lnTo>
                    <a:lnTo>
                      <a:pt x="120" y="72"/>
                    </a:lnTo>
                    <a:lnTo>
                      <a:pt x="120" y="88"/>
                    </a:lnTo>
                    <a:lnTo>
                      <a:pt x="152" y="120"/>
                    </a:lnTo>
                    <a:lnTo>
                      <a:pt x="152" y="168"/>
                    </a:lnTo>
                    <a:lnTo>
                      <a:pt x="136" y="168"/>
                    </a:lnTo>
                    <a:lnTo>
                      <a:pt x="104" y="144"/>
                    </a:lnTo>
                    <a:lnTo>
                      <a:pt x="48" y="56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19" name="Freeform 744" descr="25%"/>
              <p:cNvSpPr>
                <a:spLocks noChangeAspect="1"/>
              </p:cNvSpPr>
              <p:nvPr/>
            </p:nvSpPr>
            <p:spPr bwMode="auto">
              <a:xfrm>
                <a:off x="2149" y="2555"/>
                <a:ext cx="144" cy="48"/>
              </a:xfrm>
              <a:custGeom>
                <a:avLst/>
                <a:gdLst>
                  <a:gd name="T0" fmla="*/ 0 w 136"/>
                  <a:gd name="T1" fmla="*/ 8 h 48"/>
                  <a:gd name="T2" fmla="*/ 8 w 136"/>
                  <a:gd name="T3" fmla="*/ 0 h 48"/>
                  <a:gd name="T4" fmla="*/ 104 w 136"/>
                  <a:gd name="T5" fmla="*/ 8 h 48"/>
                  <a:gd name="T6" fmla="*/ 112 w 136"/>
                  <a:gd name="T7" fmla="*/ 24 h 48"/>
                  <a:gd name="T8" fmla="*/ 136 w 136"/>
                  <a:gd name="T9" fmla="*/ 24 h 48"/>
                  <a:gd name="T10" fmla="*/ 136 w 136"/>
                  <a:gd name="T11" fmla="*/ 48 h 48"/>
                  <a:gd name="T12" fmla="*/ 24 w 136"/>
                  <a:gd name="T13" fmla="*/ 24 h 48"/>
                  <a:gd name="T14" fmla="*/ 0 w 136"/>
                  <a:gd name="T15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6" h="48">
                    <a:moveTo>
                      <a:pt x="0" y="8"/>
                    </a:moveTo>
                    <a:lnTo>
                      <a:pt x="8" y="0"/>
                    </a:lnTo>
                    <a:lnTo>
                      <a:pt x="104" y="8"/>
                    </a:lnTo>
                    <a:lnTo>
                      <a:pt x="112" y="24"/>
                    </a:lnTo>
                    <a:lnTo>
                      <a:pt x="136" y="24"/>
                    </a:lnTo>
                    <a:lnTo>
                      <a:pt x="136" y="48"/>
                    </a:lnTo>
                    <a:lnTo>
                      <a:pt x="24" y="24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20" name="Freeform 745" descr="25%"/>
              <p:cNvSpPr>
                <a:spLocks noChangeAspect="1"/>
              </p:cNvSpPr>
              <p:nvPr/>
            </p:nvSpPr>
            <p:spPr bwMode="auto">
              <a:xfrm>
                <a:off x="2149" y="2555"/>
                <a:ext cx="144" cy="48"/>
              </a:xfrm>
              <a:custGeom>
                <a:avLst/>
                <a:gdLst>
                  <a:gd name="T0" fmla="*/ 0 w 136"/>
                  <a:gd name="T1" fmla="*/ 8 h 48"/>
                  <a:gd name="T2" fmla="*/ 8 w 136"/>
                  <a:gd name="T3" fmla="*/ 0 h 48"/>
                  <a:gd name="T4" fmla="*/ 104 w 136"/>
                  <a:gd name="T5" fmla="*/ 8 h 48"/>
                  <a:gd name="T6" fmla="*/ 112 w 136"/>
                  <a:gd name="T7" fmla="*/ 24 h 48"/>
                  <a:gd name="T8" fmla="*/ 136 w 136"/>
                  <a:gd name="T9" fmla="*/ 24 h 48"/>
                  <a:gd name="T10" fmla="*/ 136 w 136"/>
                  <a:gd name="T11" fmla="*/ 48 h 48"/>
                  <a:gd name="T12" fmla="*/ 24 w 136"/>
                  <a:gd name="T13" fmla="*/ 24 h 48"/>
                  <a:gd name="T14" fmla="*/ 0 w 136"/>
                  <a:gd name="T15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6" h="48">
                    <a:moveTo>
                      <a:pt x="0" y="8"/>
                    </a:moveTo>
                    <a:lnTo>
                      <a:pt x="8" y="0"/>
                    </a:lnTo>
                    <a:lnTo>
                      <a:pt x="104" y="8"/>
                    </a:lnTo>
                    <a:lnTo>
                      <a:pt x="112" y="24"/>
                    </a:lnTo>
                    <a:lnTo>
                      <a:pt x="136" y="24"/>
                    </a:lnTo>
                    <a:lnTo>
                      <a:pt x="136" y="48"/>
                    </a:lnTo>
                    <a:lnTo>
                      <a:pt x="24" y="24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21" name="Freeform 746" descr="25%"/>
              <p:cNvSpPr>
                <a:spLocks noChangeAspect="1"/>
              </p:cNvSpPr>
              <p:nvPr/>
            </p:nvSpPr>
            <p:spPr bwMode="auto">
              <a:xfrm>
                <a:off x="2309" y="2595"/>
                <a:ext cx="32" cy="8"/>
              </a:xfrm>
              <a:custGeom>
                <a:avLst/>
                <a:gdLst>
                  <a:gd name="T0" fmla="*/ 0 w 32"/>
                  <a:gd name="T1" fmla="*/ 0 h 8"/>
                  <a:gd name="T2" fmla="*/ 8 w 32"/>
                  <a:gd name="T3" fmla="*/ 8 h 8"/>
                  <a:gd name="T4" fmla="*/ 32 w 32"/>
                  <a:gd name="T5" fmla="*/ 0 h 8"/>
                  <a:gd name="T6" fmla="*/ 16 w 32"/>
                  <a:gd name="T7" fmla="*/ 0 h 8"/>
                  <a:gd name="T8" fmla="*/ 0 w 3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">
                    <a:moveTo>
                      <a:pt x="0" y="0"/>
                    </a:moveTo>
                    <a:lnTo>
                      <a:pt x="8" y="8"/>
                    </a:lnTo>
                    <a:lnTo>
                      <a:pt x="32" y="0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22" name="Freeform 747" descr="25%"/>
              <p:cNvSpPr>
                <a:spLocks noChangeAspect="1"/>
              </p:cNvSpPr>
              <p:nvPr/>
            </p:nvSpPr>
            <p:spPr bwMode="auto">
              <a:xfrm>
                <a:off x="2309" y="2595"/>
                <a:ext cx="32" cy="8"/>
              </a:xfrm>
              <a:custGeom>
                <a:avLst/>
                <a:gdLst>
                  <a:gd name="T0" fmla="*/ 0 w 32"/>
                  <a:gd name="T1" fmla="*/ 0 h 8"/>
                  <a:gd name="T2" fmla="*/ 8 w 32"/>
                  <a:gd name="T3" fmla="*/ 8 h 8"/>
                  <a:gd name="T4" fmla="*/ 32 w 32"/>
                  <a:gd name="T5" fmla="*/ 0 h 8"/>
                  <a:gd name="T6" fmla="*/ 16 w 32"/>
                  <a:gd name="T7" fmla="*/ 0 h 8"/>
                  <a:gd name="T8" fmla="*/ 0 w 3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8">
                    <a:moveTo>
                      <a:pt x="0" y="0"/>
                    </a:moveTo>
                    <a:lnTo>
                      <a:pt x="8" y="8"/>
                    </a:lnTo>
                    <a:lnTo>
                      <a:pt x="32" y="0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23" name="Freeform 748" descr="25%"/>
              <p:cNvSpPr>
                <a:spLocks noChangeAspect="1"/>
              </p:cNvSpPr>
              <p:nvPr/>
            </p:nvSpPr>
            <p:spPr bwMode="auto">
              <a:xfrm>
                <a:off x="2341" y="2443"/>
                <a:ext cx="96" cy="112"/>
              </a:xfrm>
              <a:custGeom>
                <a:avLst/>
                <a:gdLst>
                  <a:gd name="T0" fmla="*/ 0 w 96"/>
                  <a:gd name="T1" fmla="*/ 56 h 112"/>
                  <a:gd name="T2" fmla="*/ 8 w 96"/>
                  <a:gd name="T3" fmla="*/ 80 h 112"/>
                  <a:gd name="T4" fmla="*/ 8 w 96"/>
                  <a:gd name="T5" fmla="*/ 104 h 112"/>
                  <a:gd name="T6" fmla="*/ 24 w 96"/>
                  <a:gd name="T7" fmla="*/ 112 h 112"/>
                  <a:gd name="T8" fmla="*/ 24 w 96"/>
                  <a:gd name="T9" fmla="*/ 64 h 112"/>
                  <a:gd name="T10" fmla="*/ 32 w 96"/>
                  <a:gd name="T11" fmla="*/ 56 h 112"/>
                  <a:gd name="T12" fmla="*/ 32 w 96"/>
                  <a:gd name="T13" fmla="*/ 72 h 112"/>
                  <a:gd name="T14" fmla="*/ 48 w 96"/>
                  <a:gd name="T15" fmla="*/ 96 h 112"/>
                  <a:gd name="T16" fmla="*/ 64 w 96"/>
                  <a:gd name="T17" fmla="*/ 88 h 112"/>
                  <a:gd name="T18" fmla="*/ 32 w 96"/>
                  <a:gd name="T19" fmla="*/ 48 h 112"/>
                  <a:gd name="T20" fmla="*/ 72 w 96"/>
                  <a:gd name="T21" fmla="*/ 32 h 112"/>
                  <a:gd name="T22" fmla="*/ 24 w 96"/>
                  <a:gd name="T23" fmla="*/ 48 h 112"/>
                  <a:gd name="T24" fmla="*/ 16 w 96"/>
                  <a:gd name="T25" fmla="*/ 16 h 112"/>
                  <a:gd name="T26" fmla="*/ 80 w 96"/>
                  <a:gd name="T27" fmla="*/ 16 h 112"/>
                  <a:gd name="T28" fmla="*/ 96 w 96"/>
                  <a:gd name="T29" fmla="*/ 0 h 112"/>
                  <a:gd name="T30" fmla="*/ 80 w 96"/>
                  <a:gd name="T31" fmla="*/ 8 h 112"/>
                  <a:gd name="T32" fmla="*/ 32 w 96"/>
                  <a:gd name="T33" fmla="*/ 0 h 112"/>
                  <a:gd name="T34" fmla="*/ 16 w 96"/>
                  <a:gd name="T35" fmla="*/ 8 h 112"/>
                  <a:gd name="T36" fmla="*/ 0 w 96"/>
                  <a:gd name="T37" fmla="*/ 5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6" h="112">
                    <a:moveTo>
                      <a:pt x="0" y="56"/>
                    </a:moveTo>
                    <a:lnTo>
                      <a:pt x="8" y="80"/>
                    </a:lnTo>
                    <a:lnTo>
                      <a:pt x="8" y="104"/>
                    </a:lnTo>
                    <a:lnTo>
                      <a:pt x="24" y="112"/>
                    </a:lnTo>
                    <a:lnTo>
                      <a:pt x="24" y="64"/>
                    </a:lnTo>
                    <a:lnTo>
                      <a:pt x="32" y="56"/>
                    </a:lnTo>
                    <a:lnTo>
                      <a:pt x="32" y="72"/>
                    </a:lnTo>
                    <a:lnTo>
                      <a:pt x="48" y="96"/>
                    </a:lnTo>
                    <a:lnTo>
                      <a:pt x="64" y="88"/>
                    </a:lnTo>
                    <a:lnTo>
                      <a:pt x="32" y="48"/>
                    </a:lnTo>
                    <a:lnTo>
                      <a:pt x="72" y="32"/>
                    </a:lnTo>
                    <a:lnTo>
                      <a:pt x="24" y="48"/>
                    </a:lnTo>
                    <a:lnTo>
                      <a:pt x="16" y="16"/>
                    </a:lnTo>
                    <a:lnTo>
                      <a:pt x="80" y="16"/>
                    </a:lnTo>
                    <a:lnTo>
                      <a:pt x="96" y="0"/>
                    </a:lnTo>
                    <a:lnTo>
                      <a:pt x="80" y="8"/>
                    </a:lnTo>
                    <a:lnTo>
                      <a:pt x="32" y="0"/>
                    </a:lnTo>
                    <a:lnTo>
                      <a:pt x="16" y="8"/>
                    </a:lnTo>
                    <a:lnTo>
                      <a:pt x="0" y="5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24" name="Freeform 749" descr="25%"/>
              <p:cNvSpPr>
                <a:spLocks noChangeAspect="1"/>
              </p:cNvSpPr>
              <p:nvPr/>
            </p:nvSpPr>
            <p:spPr bwMode="auto">
              <a:xfrm>
                <a:off x="2341" y="2443"/>
                <a:ext cx="96" cy="112"/>
              </a:xfrm>
              <a:custGeom>
                <a:avLst/>
                <a:gdLst>
                  <a:gd name="T0" fmla="*/ 0 w 96"/>
                  <a:gd name="T1" fmla="*/ 56 h 112"/>
                  <a:gd name="T2" fmla="*/ 8 w 96"/>
                  <a:gd name="T3" fmla="*/ 80 h 112"/>
                  <a:gd name="T4" fmla="*/ 8 w 96"/>
                  <a:gd name="T5" fmla="*/ 104 h 112"/>
                  <a:gd name="T6" fmla="*/ 24 w 96"/>
                  <a:gd name="T7" fmla="*/ 112 h 112"/>
                  <a:gd name="T8" fmla="*/ 24 w 96"/>
                  <a:gd name="T9" fmla="*/ 64 h 112"/>
                  <a:gd name="T10" fmla="*/ 32 w 96"/>
                  <a:gd name="T11" fmla="*/ 56 h 112"/>
                  <a:gd name="T12" fmla="*/ 32 w 96"/>
                  <a:gd name="T13" fmla="*/ 72 h 112"/>
                  <a:gd name="T14" fmla="*/ 48 w 96"/>
                  <a:gd name="T15" fmla="*/ 96 h 112"/>
                  <a:gd name="T16" fmla="*/ 64 w 96"/>
                  <a:gd name="T17" fmla="*/ 88 h 112"/>
                  <a:gd name="T18" fmla="*/ 32 w 96"/>
                  <a:gd name="T19" fmla="*/ 48 h 112"/>
                  <a:gd name="T20" fmla="*/ 72 w 96"/>
                  <a:gd name="T21" fmla="*/ 32 h 112"/>
                  <a:gd name="T22" fmla="*/ 24 w 96"/>
                  <a:gd name="T23" fmla="*/ 48 h 112"/>
                  <a:gd name="T24" fmla="*/ 16 w 96"/>
                  <a:gd name="T25" fmla="*/ 16 h 112"/>
                  <a:gd name="T26" fmla="*/ 80 w 96"/>
                  <a:gd name="T27" fmla="*/ 16 h 112"/>
                  <a:gd name="T28" fmla="*/ 96 w 96"/>
                  <a:gd name="T29" fmla="*/ 0 h 112"/>
                  <a:gd name="T30" fmla="*/ 80 w 96"/>
                  <a:gd name="T31" fmla="*/ 8 h 112"/>
                  <a:gd name="T32" fmla="*/ 32 w 96"/>
                  <a:gd name="T33" fmla="*/ 0 h 112"/>
                  <a:gd name="T34" fmla="*/ 16 w 96"/>
                  <a:gd name="T35" fmla="*/ 8 h 112"/>
                  <a:gd name="T36" fmla="*/ 0 w 96"/>
                  <a:gd name="T37" fmla="*/ 5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6" h="112">
                    <a:moveTo>
                      <a:pt x="0" y="56"/>
                    </a:moveTo>
                    <a:lnTo>
                      <a:pt x="8" y="80"/>
                    </a:lnTo>
                    <a:lnTo>
                      <a:pt x="8" y="104"/>
                    </a:lnTo>
                    <a:lnTo>
                      <a:pt x="24" y="112"/>
                    </a:lnTo>
                    <a:lnTo>
                      <a:pt x="24" y="64"/>
                    </a:lnTo>
                    <a:lnTo>
                      <a:pt x="32" y="56"/>
                    </a:lnTo>
                    <a:lnTo>
                      <a:pt x="32" y="72"/>
                    </a:lnTo>
                    <a:lnTo>
                      <a:pt x="48" y="96"/>
                    </a:lnTo>
                    <a:lnTo>
                      <a:pt x="64" y="88"/>
                    </a:lnTo>
                    <a:lnTo>
                      <a:pt x="32" y="48"/>
                    </a:lnTo>
                    <a:lnTo>
                      <a:pt x="72" y="32"/>
                    </a:lnTo>
                    <a:lnTo>
                      <a:pt x="24" y="48"/>
                    </a:lnTo>
                    <a:lnTo>
                      <a:pt x="16" y="16"/>
                    </a:lnTo>
                    <a:lnTo>
                      <a:pt x="80" y="16"/>
                    </a:lnTo>
                    <a:lnTo>
                      <a:pt x="96" y="0"/>
                    </a:lnTo>
                    <a:lnTo>
                      <a:pt x="80" y="8"/>
                    </a:lnTo>
                    <a:lnTo>
                      <a:pt x="32" y="0"/>
                    </a:lnTo>
                    <a:lnTo>
                      <a:pt x="16" y="8"/>
                    </a:lnTo>
                    <a:lnTo>
                      <a:pt x="0" y="5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25" name="Freeform 750" descr="25%"/>
              <p:cNvSpPr>
                <a:spLocks noChangeAspect="1"/>
              </p:cNvSpPr>
              <p:nvPr/>
            </p:nvSpPr>
            <p:spPr bwMode="auto">
              <a:xfrm>
                <a:off x="2413" y="2595"/>
                <a:ext cx="48" cy="24"/>
              </a:xfrm>
              <a:custGeom>
                <a:avLst/>
                <a:gdLst>
                  <a:gd name="T0" fmla="*/ 0 w 48"/>
                  <a:gd name="T1" fmla="*/ 16 h 24"/>
                  <a:gd name="T2" fmla="*/ 8 w 48"/>
                  <a:gd name="T3" fmla="*/ 24 h 24"/>
                  <a:gd name="T4" fmla="*/ 48 w 48"/>
                  <a:gd name="T5" fmla="*/ 0 h 24"/>
                  <a:gd name="T6" fmla="*/ 16 w 48"/>
                  <a:gd name="T7" fmla="*/ 8 h 24"/>
                  <a:gd name="T8" fmla="*/ 0 w 48"/>
                  <a:gd name="T9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0" y="16"/>
                    </a:moveTo>
                    <a:lnTo>
                      <a:pt x="8" y="24"/>
                    </a:lnTo>
                    <a:lnTo>
                      <a:pt x="48" y="0"/>
                    </a:lnTo>
                    <a:lnTo>
                      <a:pt x="16" y="8"/>
                    </a:lnTo>
                    <a:lnTo>
                      <a:pt x="0" y="1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26" name="Freeform 751" descr="25%"/>
              <p:cNvSpPr>
                <a:spLocks noChangeAspect="1"/>
              </p:cNvSpPr>
              <p:nvPr/>
            </p:nvSpPr>
            <p:spPr bwMode="auto">
              <a:xfrm>
                <a:off x="2413" y="2595"/>
                <a:ext cx="48" cy="24"/>
              </a:xfrm>
              <a:custGeom>
                <a:avLst/>
                <a:gdLst>
                  <a:gd name="T0" fmla="*/ 0 w 48"/>
                  <a:gd name="T1" fmla="*/ 16 h 24"/>
                  <a:gd name="T2" fmla="*/ 8 w 48"/>
                  <a:gd name="T3" fmla="*/ 24 h 24"/>
                  <a:gd name="T4" fmla="*/ 48 w 48"/>
                  <a:gd name="T5" fmla="*/ 0 h 24"/>
                  <a:gd name="T6" fmla="*/ 16 w 48"/>
                  <a:gd name="T7" fmla="*/ 8 h 24"/>
                  <a:gd name="T8" fmla="*/ 0 w 48"/>
                  <a:gd name="T9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0" y="16"/>
                    </a:moveTo>
                    <a:lnTo>
                      <a:pt x="8" y="24"/>
                    </a:lnTo>
                    <a:lnTo>
                      <a:pt x="48" y="0"/>
                    </a:lnTo>
                    <a:lnTo>
                      <a:pt x="16" y="8"/>
                    </a:lnTo>
                    <a:lnTo>
                      <a:pt x="0" y="1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27" name="Freeform 752" descr="25%"/>
              <p:cNvSpPr>
                <a:spLocks noChangeAspect="1"/>
              </p:cNvSpPr>
              <p:nvPr/>
            </p:nvSpPr>
            <p:spPr bwMode="auto">
              <a:xfrm>
                <a:off x="2469" y="2435"/>
                <a:ext cx="16" cy="40"/>
              </a:xfrm>
              <a:custGeom>
                <a:avLst/>
                <a:gdLst>
                  <a:gd name="T0" fmla="*/ 0 w 16"/>
                  <a:gd name="T1" fmla="*/ 8 h 40"/>
                  <a:gd name="T2" fmla="*/ 0 w 16"/>
                  <a:gd name="T3" fmla="*/ 32 h 40"/>
                  <a:gd name="T4" fmla="*/ 8 w 16"/>
                  <a:gd name="T5" fmla="*/ 40 h 40"/>
                  <a:gd name="T6" fmla="*/ 0 w 16"/>
                  <a:gd name="T7" fmla="*/ 24 h 40"/>
                  <a:gd name="T8" fmla="*/ 16 w 16"/>
                  <a:gd name="T9" fmla="*/ 16 h 40"/>
                  <a:gd name="T10" fmla="*/ 8 w 16"/>
                  <a:gd name="T11" fmla="*/ 8 h 40"/>
                  <a:gd name="T12" fmla="*/ 0 w 16"/>
                  <a:gd name="T13" fmla="*/ 16 h 40"/>
                  <a:gd name="T14" fmla="*/ 0 w 16"/>
                  <a:gd name="T15" fmla="*/ 0 h 40"/>
                  <a:gd name="T16" fmla="*/ 0 w 16"/>
                  <a:gd name="T17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40">
                    <a:moveTo>
                      <a:pt x="0" y="8"/>
                    </a:moveTo>
                    <a:lnTo>
                      <a:pt x="0" y="32"/>
                    </a:lnTo>
                    <a:lnTo>
                      <a:pt x="8" y="40"/>
                    </a:lnTo>
                    <a:lnTo>
                      <a:pt x="0" y="24"/>
                    </a:lnTo>
                    <a:lnTo>
                      <a:pt x="16" y="16"/>
                    </a:lnTo>
                    <a:lnTo>
                      <a:pt x="8" y="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28" name="Freeform 753" descr="25%"/>
              <p:cNvSpPr>
                <a:spLocks noChangeAspect="1"/>
              </p:cNvSpPr>
              <p:nvPr/>
            </p:nvSpPr>
            <p:spPr bwMode="auto">
              <a:xfrm>
                <a:off x="2469" y="2435"/>
                <a:ext cx="16" cy="40"/>
              </a:xfrm>
              <a:custGeom>
                <a:avLst/>
                <a:gdLst>
                  <a:gd name="T0" fmla="*/ 0 w 16"/>
                  <a:gd name="T1" fmla="*/ 8 h 40"/>
                  <a:gd name="T2" fmla="*/ 0 w 16"/>
                  <a:gd name="T3" fmla="*/ 32 h 40"/>
                  <a:gd name="T4" fmla="*/ 8 w 16"/>
                  <a:gd name="T5" fmla="*/ 40 h 40"/>
                  <a:gd name="T6" fmla="*/ 0 w 16"/>
                  <a:gd name="T7" fmla="*/ 24 h 40"/>
                  <a:gd name="T8" fmla="*/ 16 w 16"/>
                  <a:gd name="T9" fmla="*/ 16 h 40"/>
                  <a:gd name="T10" fmla="*/ 8 w 16"/>
                  <a:gd name="T11" fmla="*/ 8 h 40"/>
                  <a:gd name="T12" fmla="*/ 0 w 16"/>
                  <a:gd name="T13" fmla="*/ 16 h 40"/>
                  <a:gd name="T14" fmla="*/ 0 w 16"/>
                  <a:gd name="T15" fmla="*/ 0 h 40"/>
                  <a:gd name="T16" fmla="*/ 0 w 16"/>
                  <a:gd name="T17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40">
                    <a:moveTo>
                      <a:pt x="0" y="8"/>
                    </a:moveTo>
                    <a:lnTo>
                      <a:pt x="0" y="32"/>
                    </a:lnTo>
                    <a:lnTo>
                      <a:pt x="8" y="40"/>
                    </a:lnTo>
                    <a:lnTo>
                      <a:pt x="0" y="24"/>
                    </a:lnTo>
                    <a:lnTo>
                      <a:pt x="16" y="16"/>
                    </a:lnTo>
                    <a:lnTo>
                      <a:pt x="8" y="8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29" name="Freeform 754" descr="25%"/>
              <p:cNvSpPr>
                <a:spLocks noChangeAspect="1"/>
              </p:cNvSpPr>
              <p:nvPr/>
            </p:nvSpPr>
            <p:spPr bwMode="auto">
              <a:xfrm>
                <a:off x="2469" y="2499"/>
                <a:ext cx="40" cy="23"/>
              </a:xfrm>
              <a:custGeom>
                <a:avLst/>
                <a:gdLst>
                  <a:gd name="T0" fmla="*/ 0 w 40"/>
                  <a:gd name="T1" fmla="*/ 8 h 24"/>
                  <a:gd name="T2" fmla="*/ 24 w 40"/>
                  <a:gd name="T3" fmla="*/ 0 h 24"/>
                  <a:gd name="T4" fmla="*/ 40 w 40"/>
                  <a:gd name="T5" fmla="*/ 24 h 24"/>
                  <a:gd name="T6" fmla="*/ 0 w 40"/>
                  <a:gd name="T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4">
                    <a:moveTo>
                      <a:pt x="0" y="8"/>
                    </a:moveTo>
                    <a:lnTo>
                      <a:pt x="24" y="0"/>
                    </a:lnTo>
                    <a:lnTo>
                      <a:pt x="40" y="24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30" name="Freeform 755" descr="25%"/>
              <p:cNvSpPr>
                <a:spLocks noChangeAspect="1"/>
              </p:cNvSpPr>
              <p:nvPr/>
            </p:nvSpPr>
            <p:spPr bwMode="auto">
              <a:xfrm>
                <a:off x="2469" y="2499"/>
                <a:ext cx="40" cy="23"/>
              </a:xfrm>
              <a:custGeom>
                <a:avLst/>
                <a:gdLst>
                  <a:gd name="T0" fmla="*/ 0 w 40"/>
                  <a:gd name="T1" fmla="*/ 8 h 24"/>
                  <a:gd name="T2" fmla="*/ 24 w 40"/>
                  <a:gd name="T3" fmla="*/ 0 h 24"/>
                  <a:gd name="T4" fmla="*/ 40 w 40"/>
                  <a:gd name="T5" fmla="*/ 24 h 24"/>
                  <a:gd name="T6" fmla="*/ 0 w 40"/>
                  <a:gd name="T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4">
                    <a:moveTo>
                      <a:pt x="0" y="8"/>
                    </a:moveTo>
                    <a:lnTo>
                      <a:pt x="24" y="0"/>
                    </a:lnTo>
                    <a:lnTo>
                      <a:pt x="40" y="24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31" name="Freeform 756" descr="25%"/>
              <p:cNvSpPr>
                <a:spLocks noChangeAspect="1"/>
              </p:cNvSpPr>
              <p:nvPr/>
            </p:nvSpPr>
            <p:spPr bwMode="auto">
              <a:xfrm>
                <a:off x="2509" y="2467"/>
                <a:ext cx="148" cy="136"/>
              </a:xfrm>
              <a:custGeom>
                <a:avLst/>
                <a:gdLst>
                  <a:gd name="T0" fmla="*/ 0 w 151"/>
                  <a:gd name="T1" fmla="*/ 24 h 136"/>
                  <a:gd name="T2" fmla="*/ 32 w 151"/>
                  <a:gd name="T3" fmla="*/ 32 h 136"/>
                  <a:gd name="T4" fmla="*/ 56 w 151"/>
                  <a:gd name="T5" fmla="*/ 32 h 136"/>
                  <a:gd name="T6" fmla="*/ 16 w 151"/>
                  <a:gd name="T7" fmla="*/ 32 h 136"/>
                  <a:gd name="T8" fmla="*/ 40 w 151"/>
                  <a:gd name="T9" fmla="*/ 64 h 136"/>
                  <a:gd name="T10" fmla="*/ 56 w 151"/>
                  <a:gd name="T11" fmla="*/ 40 h 136"/>
                  <a:gd name="T12" fmla="*/ 63 w 151"/>
                  <a:gd name="T13" fmla="*/ 64 h 136"/>
                  <a:gd name="T14" fmla="*/ 111 w 151"/>
                  <a:gd name="T15" fmla="*/ 80 h 136"/>
                  <a:gd name="T16" fmla="*/ 127 w 151"/>
                  <a:gd name="T17" fmla="*/ 112 h 136"/>
                  <a:gd name="T18" fmla="*/ 119 w 151"/>
                  <a:gd name="T19" fmla="*/ 112 h 136"/>
                  <a:gd name="T20" fmla="*/ 103 w 151"/>
                  <a:gd name="T21" fmla="*/ 128 h 136"/>
                  <a:gd name="T22" fmla="*/ 135 w 151"/>
                  <a:gd name="T23" fmla="*/ 120 h 136"/>
                  <a:gd name="T24" fmla="*/ 151 w 151"/>
                  <a:gd name="T25" fmla="*/ 136 h 136"/>
                  <a:gd name="T26" fmla="*/ 151 w 151"/>
                  <a:gd name="T27" fmla="*/ 32 h 136"/>
                  <a:gd name="T28" fmla="*/ 111 w 151"/>
                  <a:gd name="T29" fmla="*/ 24 h 136"/>
                  <a:gd name="T30" fmla="*/ 71 w 151"/>
                  <a:gd name="T31" fmla="*/ 48 h 136"/>
                  <a:gd name="T32" fmla="*/ 56 w 151"/>
                  <a:gd name="T33" fmla="*/ 32 h 136"/>
                  <a:gd name="T34" fmla="*/ 56 w 151"/>
                  <a:gd name="T35" fmla="*/ 8 h 136"/>
                  <a:gd name="T36" fmla="*/ 32 w 151"/>
                  <a:gd name="T37" fmla="*/ 0 h 136"/>
                  <a:gd name="T38" fmla="*/ 0 w 151"/>
                  <a:gd name="T39" fmla="*/ 2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1" h="136">
                    <a:moveTo>
                      <a:pt x="0" y="24"/>
                    </a:moveTo>
                    <a:lnTo>
                      <a:pt x="32" y="32"/>
                    </a:lnTo>
                    <a:lnTo>
                      <a:pt x="56" y="32"/>
                    </a:lnTo>
                    <a:lnTo>
                      <a:pt x="16" y="32"/>
                    </a:lnTo>
                    <a:lnTo>
                      <a:pt x="40" y="64"/>
                    </a:lnTo>
                    <a:lnTo>
                      <a:pt x="56" y="40"/>
                    </a:lnTo>
                    <a:lnTo>
                      <a:pt x="63" y="64"/>
                    </a:lnTo>
                    <a:lnTo>
                      <a:pt x="111" y="80"/>
                    </a:lnTo>
                    <a:lnTo>
                      <a:pt x="127" y="112"/>
                    </a:lnTo>
                    <a:lnTo>
                      <a:pt x="119" y="112"/>
                    </a:lnTo>
                    <a:lnTo>
                      <a:pt x="103" y="128"/>
                    </a:lnTo>
                    <a:lnTo>
                      <a:pt x="135" y="120"/>
                    </a:lnTo>
                    <a:lnTo>
                      <a:pt x="151" y="136"/>
                    </a:lnTo>
                    <a:lnTo>
                      <a:pt x="151" y="32"/>
                    </a:lnTo>
                    <a:lnTo>
                      <a:pt x="111" y="24"/>
                    </a:lnTo>
                    <a:lnTo>
                      <a:pt x="71" y="48"/>
                    </a:lnTo>
                    <a:lnTo>
                      <a:pt x="56" y="32"/>
                    </a:lnTo>
                    <a:lnTo>
                      <a:pt x="56" y="8"/>
                    </a:lnTo>
                    <a:lnTo>
                      <a:pt x="32" y="0"/>
                    </a:lnTo>
                    <a:lnTo>
                      <a:pt x="0" y="2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32" name="Freeform 757" descr="25%"/>
              <p:cNvSpPr>
                <a:spLocks noChangeAspect="1"/>
              </p:cNvSpPr>
              <p:nvPr/>
            </p:nvSpPr>
            <p:spPr bwMode="auto">
              <a:xfrm>
                <a:off x="2509" y="2467"/>
                <a:ext cx="148" cy="136"/>
              </a:xfrm>
              <a:custGeom>
                <a:avLst/>
                <a:gdLst>
                  <a:gd name="T0" fmla="*/ 0 w 151"/>
                  <a:gd name="T1" fmla="*/ 24 h 136"/>
                  <a:gd name="T2" fmla="*/ 32 w 151"/>
                  <a:gd name="T3" fmla="*/ 32 h 136"/>
                  <a:gd name="T4" fmla="*/ 56 w 151"/>
                  <a:gd name="T5" fmla="*/ 32 h 136"/>
                  <a:gd name="T6" fmla="*/ 16 w 151"/>
                  <a:gd name="T7" fmla="*/ 32 h 136"/>
                  <a:gd name="T8" fmla="*/ 40 w 151"/>
                  <a:gd name="T9" fmla="*/ 64 h 136"/>
                  <a:gd name="T10" fmla="*/ 56 w 151"/>
                  <a:gd name="T11" fmla="*/ 40 h 136"/>
                  <a:gd name="T12" fmla="*/ 63 w 151"/>
                  <a:gd name="T13" fmla="*/ 64 h 136"/>
                  <a:gd name="T14" fmla="*/ 111 w 151"/>
                  <a:gd name="T15" fmla="*/ 80 h 136"/>
                  <a:gd name="T16" fmla="*/ 127 w 151"/>
                  <a:gd name="T17" fmla="*/ 112 h 136"/>
                  <a:gd name="T18" fmla="*/ 119 w 151"/>
                  <a:gd name="T19" fmla="*/ 112 h 136"/>
                  <a:gd name="T20" fmla="*/ 103 w 151"/>
                  <a:gd name="T21" fmla="*/ 128 h 136"/>
                  <a:gd name="T22" fmla="*/ 135 w 151"/>
                  <a:gd name="T23" fmla="*/ 120 h 136"/>
                  <a:gd name="T24" fmla="*/ 151 w 151"/>
                  <a:gd name="T25" fmla="*/ 136 h 136"/>
                  <a:gd name="T26" fmla="*/ 151 w 151"/>
                  <a:gd name="T27" fmla="*/ 32 h 136"/>
                  <a:gd name="T28" fmla="*/ 111 w 151"/>
                  <a:gd name="T29" fmla="*/ 24 h 136"/>
                  <a:gd name="T30" fmla="*/ 71 w 151"/>
                  <a:gd name="T31" fmla="*/ 48 h 136"/>
                  <a:gd name="T32" fmla="*/ 56 w 151"/>
                  <a:gd name="T33" fmla="*/ 32 h 136"/>
                  <a:gd name="T34" fmla="*/ 56 w 151"/>
                  <a:gd name="T35" fmla="*/ 8 h 136"/>
                  <a:gd name="T36" fmla="*/ 32 w 151"/>
                  <a:gd name="T37" fmla="*/ 0 h 136"/>
                  <a:gd name="T38" fmla="*/ 0 w 151"/>
                  <a:gd name="T39" fmla="*/ 2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1" h="136">
                    <a:moveTo>
                      <a:pt x="0" y="24"/>
                    </a:moveTo>
                    <a:lnTo>
                      <a:pt x="32" y="32"/>
                    </a:lnTo>
                    <a:lnTo>
                      <a:pt x="56" y="32"/>
                    </a:lnTo>
                    <a:lnTo>
                      <a:pt x="16" y="32"/>
                    </a:lnTo>
                    <a:lnTo>
                      <a:pt x="40" y="64"/>
                    </a:lnTo>
                    <a:lnTo>
                      <a:pt x="56" y="40"/>
                    </a:lnTo>
                    <a:lnTo>
                      <a:pt x="63" y="64"/>
                    </a:lnTo>
                    <a:lnTo>
                      <a:pt x="111" y="80"/>
                    </a:lnTo>
                    <a:lnTo>
                      <a:pt x="127" y="112"/>
                    </a:lnTo>
                    <a:lnTo>
                      <a:pt x="119" y="112"/>
                    </a:lnTo>
                    <a:lnTo>
                      <a:pt x="103" y="128"/>
                    </a:lnTo>
                    <a:lnTo>
                      <a:pt x="135" y="120"/>
                    </a:lnTo>
                    <a:lnTo>
                      <a:pt x="151" y="136"/>
                    </a:lnTo>
                    <a:lnTo>
                      <a:pt x="151" y="32"/>
                    </a:lnTo>
                    <a:lnTo>
                      <a:pt x="111" y="24"/>
                    </a:lnTo>
                    <a:lnTo>
                      <a:pt x="71" y="48"/>
                    </a:lnTo>
                    <a:lnTo>
                      <a:pt x="56" y="32"/>
                    </a:lnTo>
                    <a:lnTo>
                      <a:pt x="56" y="8"/>
                    </a:lnTo>
                    <a:lnTo>
                      <a:pt x="32" y="0"/>
                    </a:lnTo>
                    <a:lnTo>
                      <a:pt x="0" y="2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33" name="Freeform 758" descr="25%"/>
              <p:cNvSpPr>
                <a:spLocks noChangeAspect="1"/>
              </p:cNvSpPr>
              <p:nvPr/>
            </p:nvSpPr>
            <p:spPr bwMode="auto">
              <a:xfrm>
                <a:off x="2517" y="2571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0 h 8"/>
                  <a:gd name="T4" fmla="*/ 8 w 8"/>
                  <a:gd name="T5" fmla="*/ 8 h 8"/>
                  <a:gd name="T6" fmla="*/ 0 w 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34" name="Freeform 759" descr="25%"/>
              <p:cNvSpPr>
                <a:spLocks noChangeAspect="1"/>
              </p:cNvSpPr>
              <p:nvPr/>
            </p:nvSpPr>
            <p:spPr bwMode="auto">
              <a:xfrm>
                <a:off x="2517" y="2571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0 h 8"/>
                  <a:gd name="T4" fmla="*/ 8 w 8"/>
                  <a:gd name="T5" fmla="*/ 8 h 8"/>
                  <a:gd name="T6" fmla="*/ 0 w 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0"/>
                    </a:lnTo>
                    <a:lnTo>
                      <a:pt x="8" y="8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35" name="Freeform 760" descr="25%"/>
              <p:cNvSpPr>
                <a:spLocks noChangeAspect="1"/>
              </p:cNvSpPr>
              <p:nvPr/>
            </p:nvSpPr>
            <p:spPr bwMode="auto">
              <a:xfrm>
                <a:off x="3036" y="3113"/>
                <a:ext cx="112" cy="104"/>
              </a:xfrm>
              <a:custGeom>
                <a:avLst/>
                <a:gdLst>
                  <a:gd name="T0" fmla="*/ 0 w 112"/>
                  <a:gd name="T1" fmla="*/ 96 h 104"/>
                  <a:gd name="T2" fmla="*/ 16 w 112"/>
                  <a:gd name="T3" fmla="*/ 64 h 104"/>
                  <a:gd name="T4" fmla="*/ 56 w 112"/>
                  <a:gd name="T5" fmla="*/ 32 h 104"/>
                  <a:gd name="T6" fmla="*/ 80 w 112"/>
                  <a:gd name="T7" fmla="*/ 0 h 104"/>
                  <a:gd name="T8" fmla="*/ 88 w 112"/>
                  <a:gd name="T9" fmla="*/ 8 h 104"/>
                  <a:gd name="T10" fmla="*/ 112 w 112"/>
                  <a:gd name="T11" fmla="*/ 8 h 104"/>
                  <a:gd name="T12" fmla="*/ 112 w 112"/>
                  <a:gd name="T13" fmla="*/ 16 h 104"/>
                  <a:gd name="T14" fmla="*/ 80 w 112"/>
                  <a:gd name="T15" fmla="*/ 40 h 104"/>
                  <a:gd name="T16" fmla="*/ 88 w 112"/>
                  <a:gd name="T17" fmla="*/ 56 h 104"/>
                  <a:gd name="T18" fmla="*/ 64 w 112"/>
                  <a:gd name="T19" fmla="*/ 64 h 104"/>
                  <a:gd name="T20" fmla="*/ 56 w 112"/>
                  <a:gd name="T21" fmla="*/ 96 h 104"/>
                  <a:gd name="T22" fmla="*/ 32 w 112"/>
                  <a:gd name="T23" fmla="*/ 104 h 104"/>
                  <a:gd name="T24" fmla="*/ 0 w 112"/>
                  <a:gd name="T25" fmla="*/ 9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04">
                    <a:moveTo>
                      <a:pt x="0" y="96"/>
                    </a:moveTo>
                    <a:lnTo>
                      <a:pt x="16" y="64"/>
                    </a:lnTo>
                    <a:lnTo>
                      <a:pt x="56" y="32"/>
                    </a:lnTo>
                    <a:lnTo>
                      <a:pt x="80" y="0"/>
                    </a:lnTo>
                    <a:lnTo>
                      <a:pt x="88" y="8"/>
                    </a:lnTo>
                    <a:lnTo>
                      <a:pt x="112" y="8"/>
                    </a:lnTo>
                    <a:lnTo>
                      <a:pt x="112" y="16"/>
                    </a:lnTo>
                    <a:lnTo>
                      <a:pt x="80" y="40"/>
                    </a:lnTo>
                    <a:lnTo>
                      <a:pt x="88" y="56"/>
                    </a:lnTo>
                    <a:lnTo>
                      <a:pt x="64" y="64"/>
                    </a:lnTo>
                    <a:lnTo>
                      <a:pt x="56" y="96"/>
                    </a:lnTo>
                    <a:lnTo>
                      <a:pt x="32" y="104"/>
                    </a:lnTo>
                    <a:lnTo>
                      <a:pt x="0" y="9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36" name="Freeform 761" descr="25%"/>
              <p:cNvSpPr>
                <a:spLocks noChangeAspect="1"/>
              </p:cNvSpPr>
              <p:nvPr/>
            </p:nvSpPr>
            <p:spPr bwMode="auto">
              <a:xfrm>
                <a:off x="3036" y="3113"/>
                <a:ext cx="112" cy="104"/>
              </a:xfrm>
              <a:custGeom>
                <a:avLst/>
                <a:gdLst>
                  <a:gd name="T0" fmla="*/ 0 w 112"/>
                  <a:gd name="T1" fmla="*/ 96 h 104"/>
                  <a:gd name="T2" fmla="*/ 16 w 112"/>
                  <a:gd name="T3" fmla="*/ 64 h 104"/>
                  <a:gd name="T4" fmla="*/ 56 w 112"/>
                  <a:gd name="T5" fmla="*/ 32 h 104"/>
                  <a:gd name="T6" fmla="*/ 80 w 112"/>
                  <a:gd name="T7" fmla="*/ 0 h 104"/>
                  <a:gd name="T8" fmla="*/ 88 w 112"/>
                  <a:gd name="T9" fmla="*/ 8 h 104"/>
                  <a:gd name="T10" fmla="*/ 112 w 112"/>
                  <a:gd name="T11" fmla="*/ 8 h 104"/>
                  <a:gd name="T12" fmla="*/ 112 w 112"/>
                  <a:gd name="T13" fmla="*/ 16 h 104"/>
                  <a:gd name="T14" fmla="*/ 80 w 112"/>
                  <a:gd name="T15" fmla="*/ 40 h 104"/>
                  <a:gd name="T16" fmla="*/ 88 w 112"/>
                  <a:gd name="T17" fmla="*/ 56 h 104"/>
                  <a:gd name="T18" fmla="*/ 64 w 112"/>
                  <a:gd name="T19" fmla="*/ 64 h 104"/>
                  <a:gd name="T20" fmla="*/ 56 w 112"/>
                  <a:gd name="T21" fmla="*/ 96 h 104"/>
                  <a:gd name="T22" fmla="*/ 32 w 112"/>
                  <a:gd name="T23" fmla="*/ 104 h 104"/>
                  <a:gd name="T24" fmla="*/ 0 w 112"/>
                  <a:gd name="T25" fmla="*/ 9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04">
                    <a:moveTo>
                      <a:pt x="0" y="96"/>
                    </a:moveTo>
                    <a:lnTo>
                      <a:pt x="16" y="64"/>
                    </a:lnTo>
                    <a:lnTo>
                      <a:pt x="56" y="32"/>
                    </a:lnTo>
                    <a:lnTo>
                      <a:pt x="80" y="0"/>
                    </a:lnTo>
                    <a:lnTo>
                      <a:pt x="88" y="8"/>
                    </a:lnTo>
                    <a:lnTo>
                      <a:pt x="112" y="8"/>
                    </a:lnTo>
                    <a:lnTo>
                      <a:pt x="112" y="16"/>
                    </a:lnTo>
                    <a:lnTo>
                      <a:pt x="80" y="40"/>
                    </a:lnTo>
                    <a:lnTo>
                      <a:pt x="88" y="56"/>
                    </a:lnTo>
                    <a:lnTo>
                      <a:pt x="64" y="64"/>
                    </a:lnTo>
                    <a:lnTo>
                      <a:pt x="56" y="96"/>
                    </a:lnTo>
                    <a:lnTo>
                      <a:pt x="32" y="104"/>
                    </a:lnTo>
                    <a:lnTo>
                      <a:pt x="0" y="9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37" name="Freeform 762" descr="25%"/>
              <p:cNvSpPr>
                <a:spLocks noChangeAspect="1"/>
              </p:cNvSpPr>
              <p:nvPr/>
            </p:nvSpPr>
            <p:spPr bwMode="auto">
              <a:xfrm>
                <a:off x="3116" y="3001"/>
                <a:ext cx="87" cy="128"/>
              </a:xfrm>
              <a:custGeom>
                <a:avLst/>
                <a:gdLst>
                  <a:gd name="T0" fmla="*/ 0 w 87"/>
                  <a:gd name="T1" fmla="*/ 0 h 128"/>
                  <a:gd name="T2" fmla="*/ 32 w 87"/>
                  <a:gd name="T3" fmla="*/ 16 h 128"/>
                  <a:gd name="T4" fmla="*/ 32 w 87"/>
                  <a:gd name="T5" fmla="*/ 40 h 128"/>
                  <a:gd name="T6" fmla="*/ 48 w 87"/>
                  <a:gd name="T7" fmla="*/ 48 h 128"/>
                  <a:gd name="T8" fmla="*/ 48 w 87"/>
                  <a:gd name="T9" fmla="*/ 40 h 128"/>
                  <a:gd name="T10" fmla="*/ 56 w 87"/>
                  <a:gd name="T11" fmla="*/ 56 h 128"/>
                  <a:gd name="T12" fmla="*/ 87 w 87"/>
                  <a:gd name="T13" fmla="*/ 56 h 128"/>
                  <a:gd name="T14" fmla="*/ 79 w 87"/>
                  <a:gd name="T15" fmla="*/ 80 h 128"/>
                  <a:gd name="T16" fmla="*/ 64 w 87"/>
                  <a:gd name="T17" fmla="*/ 88 h 128"/>
                  <a:gd name="T18" fmla="*/ 48 w 87"/>
                  <a:gd name="T19" fmla="*/ 128 h 128"/>
                  <a:gd name="T20" fmla="*/ 40 w 87"/>
                  <a:gd name="T21" fmla="*/ 128 h 128"/>
                  <a:gd name="T22" fmla="*/ 40 w 87"/>
                  <a:gd name="T23" fmla="*/ 112 h 128"/>
                  <a:gd name="T24" fmla="*/ 24 w 87"/>
                  <a:gd name="T25" fmla="*/ 80 h 128"/>
                  <a:gd name="T26" fmla="*/ 40 w 87"/>
                  <a:gd name="T27" fmla="*/ 64 h 128"/>
                  <a:gd name="T28" fmla="*/ 40 w 87"/>
                  <a:gd name="T29" fmla="*/ 48 h 128"/>
                  <a:gd name="T30" fmla="*/ 0 w 87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7" h="128">
                    <a:moveTo>
                      <a:pt x="0" y="0"/>
                    </a:moveTo>
                    <a:lnTo>
                      <a:pt x="32" y="16"/>
                    </a:lnTo>
                    <a:lnTo>
                      <a:pt x="32" y="40"/>
                    </a:lnTo>
                    <a:lnTo>
                      <a:pt x="48" y="48"/>
                    </a:lnTo>
                    <a:lnTo>
                      <a:pt x="48" y="40"/>
                    </a:lnTo>
                    <a:lnTo>
                      <a:pt x="56" y="56"/>
                    </a:lnTo>
                    <a:lnTo>
                      <a:pt x="87" y="56"/>
                    </a:lnTo>
                    <a:lnTo>
                      <a:pt x="79" y="80"/>
                    </a:lnTo>
                    <a:lnTo>
                      <a:pt x="64" y="88"/>
                    </a:lnTo>
                    <a:lnTo>
                      <a:pt x="48" y="128"/>
                    </a:lnTo>
                    <a:lnTo>
                      <a:pt x="40" y="128"/>
                    </a:lnTo>
                    <a:lnTo>
                      <a:pt x="40" y="112"/>
                    </a:lnTo>
                    <a:lnTo>
                      <a:pt x="24" y="80"/>
                    </a:lnTo>
                    <a:lnTo>
                      <a:pt x="40" y="64"/>
                    </a:lnTo>
                    <a:lnTo>
                      <a:pt x="40" y="48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38" name="Freeform 763" descr="25%"/>
              <p:cNvSpPr>
                <a:spLocks noChangeAspect="1"/>
              </p:cNvSpPr>
              <p:nvPr/>
            </p:nvSpPr>
            <p:spPr bwMode="auto">
              <a:xfrm>
                <a:off x="3116" y="3001"/>
                <a:ext cx="87" cy="128"/>
              </a:xfrm>
              <a:custGeom>
                <a:avLst/>
                <a:gdLst>
                  <a:gd name="T0" fmla="*/ 0 w 87"/>
                  <a:gd name="T1" fmla="*/ 0 h 128"/>
                  <a:gd name="T2" fmla="*/ 32 w 87"/>
                  <a:gd name="T3" fmla="*/ 16 h 128"/>
                  <a:gd name="T4" fmla="*/ 32 w 87"/>
                  <a:gd name="T5" fmla="*/ 40 h 128"/>
                  <a:gd name="T6" fmla="*/ 48 w 87"/>
                  <a:gd name="T7" fmla="*/ 48 h 128"/>
                  <a:gd name="T8" fmla="*/ 48 w 87"/>
                  <a:gd name="T9" fmla="*/ 40 h 128"/>
                  <a:gd name="T10" fmla="*/ 56 w 87"/>
                  <a:gd name="T11" fmla="*/ 56 h 128"/>
                  <a:gd name="T12" fmla="*/ 87 w 87"/>
                  <a:gd name="T13" fmla="*/ 56 h 128"/>
                  <a:gd name="T14" fmla="*/ 79 w 87"/>
                  <a:gd name="T15" fmla="*/ 80 h 128"/>
                  <a:gd name="T16" fmla="*/ 64 w 87"/>
                  <a:gd name="T17" fmla="*/ 88 h 128"/>
                  <a:gd name="T18" fmla="*/ 48 w 87"/>
                  <a:gd name="T19" fmla="*/ 128 h 128"/>
                  <a:gd name="T20" fmla="*/ 40 w 87"/>
                  <a:gd name="T21" fmla="*/ 128 h 128"/>
                  <a:gd name="T22" fmla="*/ 40 w 87"/>
                  <a:gd name="T23" fmla="*/ 112 h 128"/>
                  <a:gd name="T24" fmla="*/ 24 w 87"/>
                  <a:gd name="T25" fmla="*/ 80 h 128"/>
                  <a:gd name="T26" fmla="*/ 40 w 87"/>
                  <a:gd name="T27" fmla="*/ 64 h 128"/>
                  <a:gd name="T28" fmla="*/ 40 w 87"/>
                  <a:gd name="T29" fmla="*/ 48 h 128"/>
                  <a:gd name="T30" fmla="*/ 0 w 87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7" h="128">
                    <a:moveTo>
                      <a:pt x="0" y="0"/>
                    </a:moveTo>
                    <a:lnTo>
                      <a:pt x="32" y="16"/>
                    </a:lnTo>
                    <a:lnTo>
                      <a:pt x="32" y="40"/>
                    </a:lnTo>
                    <a:lnTo>
                      <a:pt x="48" y="48"/>
                    </a:lnTo>
                    <a:lnTo>
                      <a:pt x="48" y="40"/>
                    </a:lnTo>
                    <a:lnTo>
                      <a:pt x="56" y="56"/>
                    </a:lnTo>
                    <a:lnTo>
                      <a:pt x="87" y="56"/>
                    </a:lnTo>
                    <a:lnTo>
                      <a:pt x="79" y="80"/>
                    </a:lnTo>
                    <a:lnTo>
                      <a:pt x="64" y="88"/>
                    </a:lnTo>
                    <a:lnTo>
                      <a:pt x="48" y="128"/>
                    </a:lnTo>
                    <a:lnTo>
                      <a:pt x="40" y="128"/>
                    </a:lnTo>
                    <a:lnTo>
                      <a:pt x="40" y="112"/>
                    </a:lnTo>
                    <a:lnTo>
                      <a:pt x="24" y="80"/>
                    </a:lnTo>
                    <a:lnTo>
                      <a:pt x="40" y="64"/>
                    </a:lnTo>
                    <a:lnTo>
                      <a:pt x="40" y="48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39" name="Freeform 764" descr="25%"/>
              <p:cNvSpPr>
                <a:spLocks noChangeAspect="1"/>
              </p:cNvSpPr>
              <p:nvPr/>
            </p:nvSpPr>
            <p:spPr bwMode="auto">
              <a:xfrm>
                <a:off x="2660" y="2499"/>
                <a:ext cx="148" cy="120"/>
              </a:xfrm>
              <a:custGeom>
                <a:avLst/>
                <a:gdLst>
                  <a:gd name="T0" fmla="*/ 0 w 144"/>
                  <a:gd name="T1" fmla="*/ 0 h 120"/>
                  <a:gd name="T2" fmla="*/ 0 w 144"/>
                  <a:gd name="T3" fmla="*/ 104 h 120"/>
                  <a:gd name="T4" fmla="*/ 32 w 144"/>
                  <a:gd name="T5" fmla="*/ 112 h 120"/>
                  <a:gd name="T6" fmla="*/ 56 w 144"/>
                  <a:gd name="T7" fmla="*/ 80 h 120"/>
                  <a:gd name="T8" fmla="*/ 80 w 144"/>
                  <a:gd name="T9" fmla="*/ 88 h 120"/>
                  <a:gd name="T10" fmla="*/ 104 w 144"/>
                  <a:gd name="T11" fmla="*/ 120 h 120"/>
                  <a:gd name="T12" fmla="*/ 144 w 144"/>
                  <a:gd name="T13" fmla="*/ 120 h 120"/>
                  <a:gd name="T14" fmla="*/ 96 w 144"/>
                  <a:gd name="T15" fmla="*/ 80 h 120"/>
                  <a:gd name="T16" fmla="*/ 96 w 144"/>
                  <a:gd name="T17" fmla="*/ 64 h 120"/>
                  <a:gd name="T18" fmla="*/ 72 w 144"/>
                  <a:gd name="T19" fmla="*/ 48 h 120"/>
                  <a:gd name="T20" fmla="*/ 56 w 144"/>
                  <a:gd name="T21" fmla="*/ 24 h 120"/>
                  <a:gd name="T22" fmla="*/ 0 w 144"/>
                  <a:gd name="T2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20">
                    <a:moveTo>
                      <a:pt x="0" y="0"/>
                    </a:moveTo>
                    <a:lnTo>
                      <a:pt x="0" y="104"/>
                    </a:lnTo>
                    <a:lnTo>
                      <a:pt x="32" y="112"/>
                    </a:lnTo>
                    <a:lnTo>
                      <a:pt x="56" y="80"/>
                    </a:lnTo>
                    <a:lnTo>
                      <a:pt x="80" y="88"/>
                    </a:lnTo>
                    <a:lnTo>
                      <a:pt x="104" y="120"/>
                    </a:lnTo>
                    <a:lnTo>
                      <a:pt x="144" y="120"/>
                    </a:lnTo>
                    <a:lnTo>
                      <a:pt x="96" y="80"/>
                    </a:lnTo>
                    <a:lnTo>
                      <a:pt x="96" y="64"/>
                    </a:lnTo>
                    <a:lnTo>
                      <a:pt x="72" y="48"/>
                    </a:lnTo>
                    <a:lnTo>
                      <a:pt x="56" y="24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40" name="Freeform 765" descr="25%"/>
              <p:cNvSpPr>
                <a:spLocks noChangeAspect="1"/>
              </p:cNvSpPr>
              <p:nvPr/>
            </p:nvSpPr>
            <p:spPr bwMode="auto">
              <a:xfrm>
                <a:off x="2660" y="2499"/>
                <a:ext cx="148" cy="120"/>
              </a:xfrm>
              <a:custGeom>
                <a:avLst/>
                <a:gdLst>
                  <a:gd name="T0" fmla="*/ 0 w 144"/>
                  <a:gd name="T1" fmla="*/ 0 h 120"/>
                  <a:gd name="T2" fmla="*/ 0 w 144"/>
                  <a:gd name="T3" fmla="*/ 104 h 120"/>
                  <a:gd name="T4" fmla="*/ 32 w 144"/>
                  <a:gd name="T5" fmla="*/ 112 h 120"/>
                  <a:gd name="T6" fmla="*/ 56 w 144"/>
                  <a:gd name="T7" fmla="*/ 80 h 120"/>
                  <a:gd name="T8" fmla="*/ 80 w 144"/>
                  <a:gd name="T9" fmla="*/ 88 h 120"/>
                  <a:gd name="T10" fmla="*/ 104 w 144"/>
                  <a:gd name="T11" fmla="*/ 120 h 120"/>
                  <a:gd name="T12" fmla="*/ 144 w 144"/>
                  <a:gd name="T13" fmla="*/ 120 h 120"/>
                  <a:gd name="T14" fmla="*/ 96 w 144"/>
                  <a:gd name="T15" fmla="*/ 80 h 120"/>
                  <a:gd name="T16" fmla="*/ 96 w 144"/>
                  <a:gd name="T17" fmla="*/ 64 h 120"/>
                  <a:gd name="T18" fmla="*/ 72 w 144"/>
                  <a:gd name="T19" fmla="*/ 48 h 120"/>
                  <a:gd name="T20" fmla="*/ 56 w 144"/>
                  <a:gd name="T21" fmla="*/ 24 h 120"/>
                  <a:gd name="T22" fmla="*/ 0 w 144"/>
                  <a:gd name="T2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4" h="120">
                    <a:moveTo>
                      <a:pt x="0" y="0"/>
                    </a:moveTo>
                    <a:lnTo>
                      <a:pt x="0" y="104"/>
                    </a:lnTo>
                    <a:lnTo>
                      <a:pt x="32" y="112"/>
                    </a:lnTo>
                    <a:lnTo>
                      <a:pt x="56" y="80"/>
                    </a:lnTo>
                    <a:lnTo>
                      <a:pt x="80" y="88"/>
                    </a:lnTo>
                    <a:lnTo>
                      <a:pt x="104" y="120"/>
                    </a:lnTo>
                    <a:lnTo>
                      <a:pt x="144" y="120"/>
                    </a:lnTo>
                    <a:lnTo>
                      <a:pt x="96" y="80"/>
                    </a:lnTo>
                    <a:lnTo>
                      <a:pt x="96" y="64"/>
                    </a:lnTo>
                    <a:lnTo>
                      <a:pt x="72" y="48"/>
                    </a:lnTo>
                    <a:lnTo>
                      <a:pt x="56" y="24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41" name="Freeform 766" descr="25%"/>
              <p:cNvSpPr>
                <a:spLocks noChangeAspect="1"/>
              </p:cNvSpPr>
              <p:nvPr/>
            </p:nvSpPr>
            <p:spPr bwMode="auto">
              <a:xfrm>
                <a:off x="2764" y="2531"/>
                <a:ext cx="64" cy="32"/>
              </a:xfrm>
              <a:custGeom>
                <a:avLst/>
                <a:gdLst>
                  <a:gd name="T0" fmla="*/ 0 w 72"/>
                  <a:gd name="T1" fmla="*/ 16 h 32"/>
                  <a:gd name="T2" fmla="*/ 40 w 72"/>
                  <a:gd name="T3" fmla="*/ 32 h 32"/>
                  <a:gd name="T4" fmla="*/ 72 w 72"/>
                  <a:gd name="T5" fmla="*/ 8 h 32"/>
                  <a:gd name="T6" fmla="*/ 48 w 72"/>
                  <a:gd name="T7" fmla="*/ 0 h 32"/>
                  <a:gd name="T8" fmla="*/ 40 w 72"/>
                  <a:gd name="T9" fmla="*/ 16 h 32"/>
                  <a:gd name="T10" fmla="*/ 0 w 72"/>
                  <a:gd name="T11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32">
                    <a:moveTo>
                      <a:pt x="0" y="16"/>
                    </a:moveTo>
                    <a:lnTo>
                      <a:pt x="40" y="32"/>
                    </a:lnTo>
                    <a:lnTo>
                      <a:pt x="72" y="8"/>
                    </a:lnTo>
                    <a:lnTo>
                      <a:pt x="48" y="0"/>
                    </a:lnTo>
                    <a:lnTo>
                      <a:pt x="40" y="16"/>
                    </a:lnTo>
                    <a:lnTo>
                      <a:pt x="0" y="1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42" name="Freeform 767" descr="25%"/>
              <p:cNvSpPr>
                <a:spLocks noChangeAspect="1"/>
              </p:cNvSpPr>
              <p:nvPr/>
            </p:nvSpPr>
            <p:spPr bwMode="auto">
              <a:xfrm>
                <a:off x="2764" y="2531"/>
                <a:ext cx="64" cy="32"/>
              </a:xfrm>
              <a:custGeom>
                <a:avLst/>
                <a:gdLst>
                  <a:gd name="T0" fmla="*/ 0 w 72"/>
                  <a:gd name="T1" fmla="*/ 16 h 32"/>
                  <a:gd name="T2" fmla="*/ 40 w 72"/>
                  <a:gd name="T3" fmla="*/ 32 h 32"/>
                  <a:gd name="T4" fmla="*/ 72 w 72"/>
                  <a:gd name="T5" fmla="*/ 8 h 32"/>
                  <a:gd name="T6" fmla="*/ 48 w 72"/>
                  <a:gd name="T7" fmla="*/ 0 h 32"/>
                  <a:gd name="T8" fmla="*/ 40 w 72"/>
                  <a:gd name="T9" fmla="*/ 16 h 32"/>
                  <a:gd name="T10" fmla="*/ 0 w 72"/>
                  <a:gd name="T11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32">
                    <a:moveTo>
                      <a:pt x="0" y="16"/>
                    </a:moveTo>
                    <a:lnTo>
                      <a:pt x="40" y="32"/>
                    </a:lnTo>
                    <a:lnTo>
                      <a:pt x="72" y="8"/>
                    </a:lnTo>
                    <a:lnTo>
                      <a:pt x="48" y="0"/>
                    </a:lnTo>
                    <a:lnTo>
                      <a:pt x="40" y="16"/>
                    </a:lnTo>
                    <a:lnTo>
                      <a:pt x="0" y="1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43" name="Freeform 768" descr="25%"/>
              <p:cNvSpPr>
                <a:spLocks noChangeAspect="1"/>
              </p:cNvSpPr>
              <p:nvPr/>
            </p:nvSpPr>
            <p:spPr bwMode="auto">
              <a:xfrm>
                <a:off x="2804" y="2499"/>
                <a:ext cx="40" cy="40"/>
              </a:xfrm>
              <a:custGeom>
                <a:avLst/>
                <a:gdLst>
                  <a:gd name="T0" fmla="*/ 0 w 40"/>
                  <a:gd name="T1" fmla="*/ 0 h 40"/>
                  <a:gd name="T2" fmla="*/ 32 w 40"/>
                  <a:gd name="T3" fmla="*/ 16 h 40"/>
                  <a:gd name="T4" fmla="*/ 40 w 40"/>
                  <a:gd name="T5" fmla="*/ 40 h 40"/>
                  <a:gd name="T6" fmla="*/ 32 w 40"/>
                  <a:gd name="T7" fmla="*/ 24 h 40"/>
                  <a:gd name="T8" fmla="*/ 0 w 4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0" y="0"/>
                    </a:moveTo>
                    <a:lnTo>
                      <a:pt x="32" y="16"/>
                    </a:lnTo>
                    <a:lnTo>
                      <a:pt x="40" y="40"/>
                    </a:lnTo>
                    <a:lnTo>
                      <a:pt x="32" y="24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44" name="Freeform 769" descr="25%"/>
              <p:cNvSpPr>
                <a:spLocks noChangeAspect="1"/>
              </p:cNvSpPr>
              <p:nvPr/>
            </p:nvSpPr>
            <p:spPr bwMode="auto">
              <a:xfrm>
                <a:off x="2804" y="2499"/>
                <a:ext cx="40" cy="40"/>
              </a:xfrm>
              <a:custGeom>
                <a:avLst/>
                <a:gdLst>
                  <a:gd name="T0" fmla="*/ 0 w 40"/>
                  <a:gd name="T1" fmla="*/ 0 h 40"/>
                  <a:gd name="T2" fmla="*/ 32 w 40"/>
                  <a:gd name="T3" fmla="*/ 16 h 40"/>
                  <a:gd name="T4" fmla="*/ 40 w 40"/>
                  <a:gd name="T5" fmla="*/ 40 h 40"/>
                  <a:gd name="T6" fmla="*/ 32 w 40"/>
                  <a:gd name="T7" fmla="*/ 24 h 40"/>
                  <a:gd name="T8" fmla="*/ 0 w 4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0">
                    <a:moveTo>
                      <a:pt x="0" y="0"/>
                    </a:moveTo>
                    <a:lnTo>
                      <a:pt x="32" y="16"/>
                    </a:lnTo>
                    <a:lnTo>
                      <a:pt x="40" y="40"/>
                    </a:lnTo>
                    <a:lnTo>
                      <a:pt x="32" y="24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45" name="Freeform 770" descr="25%"/>
              <p:cNvSpPr>
                <a:spLocks noChangeAspect="1"/>
              </p:cNvSpPr>
              <p:nvPr/>
            </p:nvSpPr>
            <p:spPr bwMode="auto">
              <a:xfrm>
                <a:off x="2317" y="2300"/>
                <a:ext cx="32" cy="32"/>
              </a:xfrm>
              <a:custGeom>
                <a:avLst/>
                <a:gdLst>
                  <a:gd name="T0" fmla="*/ 0 w 32"/>
                  <a:gd name="T1" fmla="*/ 31 h 31"/>
                  <a:gd name="T2" fmla="*/ 24 w 32"/>
                  <a:gd name="T3" fmla="*/ 23 h 31"/>
                  <a:gd name="T4" fmla="*/ 32 w 32"/>
                  <a:gd name="T5" fmla="*/ 0 h 31"/>
                  <a:gd name="T6" fmla="*/ 0 w 32"/>
                  <a:gd name="T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31">
                    <a:moveTo>
                      <a:pt x="0" y="31"/>
                    </a:moveTo>
                    <a:lnTo>
                      <a:pt x="24" y="23"/>
                    </a:lnTo>
                    <a:lnTo>
                      <a:pt x="32" y="0"/>
                    </a:lnTo>
                    <a:lnTo>
                      <a:pt x="0" y="31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46" name="Freeform 771" descr="25%"/>
              <p:cNvSpPr>
                <a:spLocks noChangeAspect="1"/>
              </p:cNvSpPr>
              <p:nvPr/>
            </p:nvSpPr>
            <p:spPr bwMode="auto">
              <a:xfrm>
                <a:off x="2317" y="2300"/>
                <a:ext cx="32" cy="32"/>
              </a:xfrm>
              <a:custGeom>
                <a:avLst/>
                <a:gdLst>
                  <a:gd name="T0" fmla="*/ 0 w 32"/>
                  <a:gd name="T1" fmla="*/ 31 h 31"/>
                  <a:gd name="T2" fmla="*/ 24 w 32"/>
                  <a:gd name="T3" fmla="*/ 23 h 31"/>
                  <a:gd name="T4" fmla="*/ 32 w 32"/>
                  <a:gd name="T5" fmla="*/ 0 h 31"/>
                  <a:gd name="T6" fmla="*/ 0 w 32"/>
                  <a:gd name="T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31">
                    <a:moveTo>
                      <a:pt x="0" y="31"/>
                    </a:moveTo>
                    <a:lnTo>
                      <a:pt x="24" y="23"/>
                    </a:lnTo>
                    <a:lnTo>
                      <a:pt x="32" y="0"/>
                    </a:lnTo>
                    <a:lnTo>
                      <a:pt x="0" y="31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47" name="Freeform 772" descr="25%"/>
              <p:cNvSpPr>
                <a:spLocks noChangeAspect="1"/>
              </p:cNvSpPr>
              <p:nvPr/>
            </p:nvSpPr>
            <p:spPr bwMode="auto">
              <a:xfrm>
                <a:off x="2357" y="2180"/>
                <a:ext cx="64" cy="96"/>
              </a:xfrm>
              <a:custGeom>
                <a:avLst/>
                <a:gdLst>
                  <a:gd name="T0" fmla="*/ 0 w 64"/>
                  <a:gd name="T1" fmla="*/ 40 h 96"/>
                  <a:gd name="T2" fmla="*/ 8 w 64"/>
                  <a:gd name="T3" fmla="*/ 0 h 96"/>
                  <a:gd name="T4" fmla="*/ 40 w 64"/>
                  <a:gd name="T5" fmla="*/ 8 h 96"/>
                  <a:gd name="T6" fmla="*/ 40 w 64"/>
                  <a:gd name="T7" fmla="*/ 32 h 96"/>
                  <a:gd name="T8" fmla="*/ 16 w 64"/>
                  <a:gd name="T9" fmla="*/ 48 h 96"/>
                  <a:gd name="T10" fmla="*/ 32 w 64"/>
                  <a:gd name="T11" fmla="*/ 72 h 96"/>
                  <a:gd name="T12" fmla="*/ 56 w 64"/>
                  <a:gd name="T13" fmla="*/ 80 h 96"/>
                  <a:gd name="T14" fmla="*/ 64 w 64"/>
                  <a:gd name="T15" fmla="*/ 96 h 96"/>
                  <a:gd name="T16" fmla="*/ 48 w 64"/>
                  <a:gd name="T17" fmla="*/ 80 h 96"/>
                  <a:gd name="T18" fmla="*/ 48 w 64"/>
                  <a:gd name="T19" fmla="*/ 88 h 96"/>
                  <a:gd name="T20" fmla="*/ 8 w 64"/>
                  <a:gd name="T21" fmla="*/ 80 h 96"/>
                  <a:gd name="T22" fmla="*/ 0 w 64"/>
                  <a:gd name="T23" fmla="*/ 4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96">
                    <a:moveTo>
                      <a:pt x="0" y="40"/>
                    </a:moveTo>
                    <a:lnTo>
                      <a:pt x="8" y="0"/>
                    </a:lnTo>
                    <a:lnTo>
                      <a:pt x="40" y="8"/>
                    </a:lnTo>
                    <a:lnTo>
                      <a:pt x="40" y="32"/>
                    </a:lnTo>
                    <a:lnTo>
                      <a:pt x="16" y="48"/>
                    </a:lnTo>
                    <a:lnTo>
                      <a:pt x="32" y="72"/>
                    </a:lnTo>
                    <a:lnTo>
                      <a:pt x="56" y="80"/>
                    </a:lnTo>
                    <a:lnTo>
                      <a:pt x="64" y="96"/>
                    </a:lnTo>
                    <a:lnTo>
                      <a:pt x="48" y="80"/>
                    </a:lnTo>
                    <a:lnTo>
                      <a:pt x="48" y="88"/>
                    </a:lnTo>
                    <a:lnTo>
                      <a:pt x="8" y="80"/>
                    </a:lnTo>
                    <a:lnTo>
                      <a:pt x="0" y="4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48" name="Freeform 773" descr="25%"/>
              <p:cNvSpPr>
                <a:spLocks noChangeAspect="1"/>
              </p:cNvSpPr>
              <p:nvPr/>
            </p:nvSpPr>
            <p:spPr bwMode="auto">
              <a:xfrm>
                <a:off x="2357" y="2180"/>
                <a:ext cx="64" cy="96"/>
              </a:xfrm>
              <a:custGeom>
                <a:avLst/>
                <a:gdLst>
                  <a:gd name="T0" fmla="*/ 0 w 64"/>
                  <a:gd name="T1" fmla="*/ 40 h 96"/>
                  <a:gd name="T2" fmla="*/ 8 w 64"/>
                  <a:gd name="T3" fmla="*/ 0 h 96"/>
                  <a:gd name="T4" fmla="*/ 40 w 64"/>
                  <a:gd name="T5" fmla="*/ 8 h 96"/>
                  <a:gd name="T6" fmla="*/ 40 w 64"/>
                  <a:gd name="T7" fmla="*/ 32 h 96"/>
                  <a:gd name="T8" fmla="*/ 16 w 64"/>
                  <a:gd name="T9" fmla="*/ 48 h 96"/>
                  <a:gd name="T10" fmla="*/ 32 w 64"/>
                  <a:gd name="T11" fmla="*/ 72 h 96"/>
                  <a:gd name="T12" fmla="*/ 56 w 64"/>
                  <a:gd name="T13" fmla="*/ 80 h 96"/>
                  <a:gd name="T14" fmla="*/ 64 w 64"/>
                  <a:gd name="T15" fmla="*/ 96 h 96"/>
                  <a:gd name="T16" fmla="*/ 48 w 64"/>
                  <a:gd name="T17" fmla="*/ 80 h 96"/>
                  <a:gd name="T18" fmla="*/ 48 w 64"/>
                  <a:gd name="T19" fmla="*/ 88 h 96"/>
                  <a:gd name="T20" fmla="*/ 8 w 64"/>
                  <a:gd name="T21" fmla="*/ 80 h 96"/>
                  <a:gd name="T22" fmla="*/ 0 w 64"/>
                  <a:gd name="T23" fmla="*/ 4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96">
                    <a:moveTo>
                      <a:pt x="0" y="40"/>
                    </a:moveTo>
                    <a:lnTo>
                      <a:pt x="8" y="0"/>
                    </a:lnTo>
                    <a:lnTo>
                      <a:pt x="40" y="8"/>
                    </a:lnTo>
                    <a:lnTo>
                      <a:pt x="40" y="32"/>
                    </a:lnTo>
                    <a:lnTo>
                      <a:pt x="16" y="48"/>
                    </a:lnTo>
                    <a:lnTo>
                      <a:pt x="32" y="72"/>
                    </a:lnTo>
                    <a:lnTo>
                      <a:pt x="56" y="80"/>
                    </a:lnTo>
                    <a:lnTo>
                      <a:pt x="64" y="96"/>
                    </a:lnTo>
                    <a:lnTo>
                      <a:pt x="48" y="80"/>
                    </a:lnTo>
                    <a:lnTo>
                      <a:pt x="48" y="88"/>
                    </a:lnTo>
                    <a:lnTo>
                      <a:pt x="8" y="80"/>
                    </a:lnTo>
                    <a:lnTo>
                      <a:pt x="0" y="4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49" name="Freeform 774" descr="25%"/>
              <p:cNvSpPr>
                <a:spLocks noChangeAspect="1"/>
              </p:cNvSpPr>
              <p:nvPr/>
            </p:nvSpPr>
            <p:spPr bwMode="auto">
              <a:xfrm>
                <a:off x="2357" y="2259"/>
                <a:ext cx="21" cy="17"/>
              </a:xfrm>
              <a:custGeom>
                <a:avLst/>
                <a:gdLst>
                  <a:gd name="T0" fmla="*/ 0 w 16"/>
                  <a:gd name="T1" fmla="*/ 0 h 16"/>
                  <a:gd name="T2" fmla="*/ 8 w 16"/>
                  <a:gd name="T3" fmla="*/ 0 h 16"/>
                  <a:gd name="T4" fmla="*/ 16 w 16"/>
                  <a:gd name="T5" fmla="*/ 8 h 16"/>
                  <a:gd name="T6" fmla="*/ 16 w 16"/>
                  <a:gd name="T7" fmla="*/ 16 h 16"/>
                  <a:gd name="T8" fmla="*/ 0 w 16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50" name="Freeform 775" descr="25%"/>
              <p:cNvSpPr>
                <a:spLocks noChangeAspect="1"/>
              </p:cNvSpPr>
              <p:nvPr/>
            </p:nvSpPr>
            <p:spPr bwMode="auto">
              <a:xfrm>
                <a:off x="2357" y="2259"/>
                <a:ext cx="21" cy="17"/>
              </a:xfrm>
              <a:custGeom>
                <a:avLst/>
                <a:gdLst>
                  <a:gd name="T0" fmla="*/ 0 w 16"/>
                  <a:gd name="T1" fmla="*/ 0 h 16"/>
                  <a:gd name="T2" fmla="*/ 8 w 16"/>
                  <a:gd name="T3" fmla="*/ 0 h 16"/>
                  <a:gd name="T4" fmla="*/ 16 w 16"/>
                  <a:gd name="T5" fmla="*/ 8 h 16"/>
                  <a:gd name="T6" fmla="*/ 16 w 16"/>
                  <a:gd name="T7" fmla="*/ 16 h 16"/>
                  <a:gd name="T8" fmla="*/ 0 w 16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0" y="0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16" y="16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51" name="Freeform 776" descr="25%"/>
              <p:cNvSpPr>
                <a:spLocks noChangeAspect="1"/>
              </p:cNvSpPr>
              <p:nvPr/>
            </p:nvSpPr>
            <p:spPr bwMode="auto">
              <a:xfrm>
                <a:off x="2389" y="2284"/>
                <a:ext cx="21" cy="32"/>
              </a:xfrm>
              <a:custGeom>
                <a:avLst/>
                <a:gdLst>
                  <a:gd name="T0" fmla="*/ 0 w 16"/>
                  <a:gd name="T1" fmla="*/ 0 h 32"/>
                  <a:gd name="T2" fmla="*/ 0 w 16"/>
                  <a:gd name="T3" fmla="*/ 32 h 32"/>
                  <a:gd name="T4" fmla="*/ 16 w 16"/>
                  <a:gd name="T5" fmla="*/ 16 h 32"/>
                  <a:gd name="T6" fmla="*/ 0 w 16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lnTo>
                      <a:pt x="0" y="32"/>
                    </a:lnTo>
                    <a:lnTo>
                      <a:pt x="16" y="16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52" name="Freeform 777" descr="25%"/>
              <p:cNvSpPr>
                <a:spLocks noChangeAspect="1"/>
              </p:cNvSpPr>
              <p:nvPr/>
            </p:nvSpPr>
            <p:spPr bwMode="auto">
              <a:xfrm>
                <a:off x="2389" y="2284"/>
                <a:ext cx="21" cy="32"/>
              </a:xfrm>
              <a:custGeom>
                <a:avLst/>
                <a:gdLst>
                  <a:gd name="T0" fmla="*/ 0 w 16"/>
                  <a:gd name="T1" fmla="*/ 0 h 32"/>
                  <a:gd name="T2" fmla="*/ 0 w 16"/>
                  <a:gd name="T3" fmla="*/ 32 h 32"/>
                  <a:gd name="T4" fmla="*/ 16 w 16"/>
                  <a:gd name="T5" fmla="*/ 16 h 32"/>
                  <a:gd name="T6" fmla="*/ 0 w 16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2">
                    <a:moveTo>
                      <a:pt x="0" y="0"/>
                    </a:moveTo>
                    <a:lnTo>
                      <a:pt x="0" y="32"/>
                    </a:lnTo>
                    <a:lnTo>
                      <a:pt x="16" y="16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53" name="Freeform 778" descr="25%"/>
              <p:cNvSpPr>
                <a:spLocks noChangeAspect="1"/>
              </p:cNvSpPr>
              <p:nvPr/>
            </p:nvSpPr>
            <p:spPr bwMode="auto">
              <a:xfrm>
                <a:off x="2389" y="2323"/>
                <a:ext cx="64" cy="64"/>
              </a:xfrm>
              <a:custGeom>
                <a:avLst/>
                <a:gdLst>
                  <a:gd name="T0" fmla="*/ 0 w 64"/>
                  <a:gd name="T1" fmla="*/ 40 h 64"/>
                  <a:gd name="T2" fmla="*/ 16 w 64"/>
                  <a:gd name="T3" fmla="*/ 16 h 64"/>
                  <a:gd name="T4" fmla="*/ 32 w 64"/>
                  <a:gd name="T5" fmla="*/ 16 h 64"/>
                  <a:gd name="T6" fmla="*/ 56 w 64"/>
                  <a:gd name="T7" fmla="*/ 0 h 64"/>
                  <a:gd name="T8" fmla="*/ 64 w 64"/>
                  <a:gd name="T9" fmla="*/ 8 h 64"/>
                  <a:gd name="T10" fmla="*/ 56 w 64"/>
                  <a:gd name="T11" fmla="*/ 48 h 64"/>
                  <a:gd name="T12" fmla="*/ 56 w 64"/>
                  <a:gd name="T13" fmla="*/ 32 h 64"/>
                  <a:gd name="T14" fmla="*/ 48 w 64"/>
                  <a:gd name="T15" fmla="*/ 64 h 64"/>
                  <a:gd name="T16" fmla="*/ 32 w 64"/>
                  <a:gd name="T17" fmla="*/ 48 h 64"/>
                  <a:gd name="T18" fmla="*/ 24 w 64"/>
                  <a:gd name="T19" fmla="*/ 24 h 64"/>
                  <a:gd name="T20" fmla="*/ 0 w 64"/>
                  <a:gd name="T21" fmla="*/ 4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64">
                    <a:moveTo>
                      <a:pt x="0" y="40"/>
                    </a:moveTo>
                    <a:lnTo>
                      <a:pt x="16" y="16"/>
                    </a:lnTo>
                    <a:lnTo>
                      <a:pt x="32" y="16"/>
                    </a:lnTo>
                    <a:lnTo>
                      <a:pt x="56" y="0"/>
                    </a:lnTo>
                    <a:lnTo>
                      <a:pt x="64" y="8"/>
                    </a:lnTo>
                    <a:lnTo>
                      <a:pt x="56" y="48"/>
                    </a:lnTo>
                    <a:lnTo>
                      <a:pt x="56" y="32"/>
                    </a:lnTo>
                    <a:lnTo>
                      <a:pt x="48" y="64"/>
                    </a:lnTo>
                    <a:lnTo>
                      <a:pt x="32" y="48"/>
                    </a:lnTo>
                    <a:lnTo>
                      <a:pt x="24" y="24"/>
                    </a:lnTo>
                    <a:lnTo>
                      <a:pt x="0" y="4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54" name="Freeform 779" descr="25%"/>
              <p:cNvSpPr>
                <a:spLocks noChangeAspect="1"/>
              </p:cNvSpPr>
              <p:nvPr/>
            </p:nvSpPr>
            <p:spPr bwMode="auto">
              <a:xfrm>
                <a:off x="2389" y="2323"/>
                <a:ext cx="64" cy="64"/>
              </a:xfrm>
              <a:custGeom>
                <a:avLst/>
                <a:gdLst>
                  <a:gd name="T0" fmla="*/ 0 w 64"/>
                  <a:gd name="T1" fmla="*/ 40 h 64"/>
                  <a:gd name="T2" fmla="*/ 16 w 64"/>
                  <a:gd name="T3" fmla="*/ 16 h 64"/>
                  <a:gd name="T4" fmla="*/ 32 w 64"/>
                  <a:gd name="T5" fmla="*/ 16 h 64"/>
                  <a:gd name="T6" fmla="*/ 56 w 64"/>
                  <a:gd name="T7" fmla="*/ 0 h 64"/>
                  <a:gd name="T8" fmla="*/ 64 w 64"/>
                  <a:gd name="T9" fmla="*/ 8 h 64"/>
                  <a:gd name="T10" fmla="*/ 56 w 64"/>
                  <a:gd name="T11" fmla="*/ 48 h 64"/>
                  <a:gd name="T12" fmla="*/ 56 w 64"/>
                  <a:gd name="T13" fmla="*/ 32 h 64"/>
                  <a:gd name="T14" fmla="*/ 48 w 64"/>
                  <a:gd name="T15" fmla="*/ 64 h 64"/>
                  <a:gd name="T16" fmla="*/ 32 w 64"/>
                  <a:gd name="T17" fmla="*/ 48 h 64"/>
                  <a:gd name="T18" fmla="*/ 24 w 64"/>
                  <a:gd name="T19" fmla="*/ 24 h 64"/>
                  <a:gd name="T20" fmla="*/ 0 w 64"/>
                  <a:gd name="T21" fmla="*/ 4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64">
                    <a:moveTo>
                      <a:pt x="0" y="40"/>
                    </a:moveTo>
                    <a:lnTo>
                      <a:pt x="16" y="16"/>
                    </a:lnTo>
                    <a:lnTo>
                      <a:pt x="32" y="16"/>
                    </a:lnTo>
                    <a:lnTo>
                      <a:pt x="56" y="0"/>
                    </a:lnTo>
                    <a:lnTo>
                      <a:pt x="64" y="8"/>
                    </a:lnTo>
                    <a:lnTo>
                      <a:pt x="56" y="48"/>
                    </a:lnTo>
                    <a:lnTo>
                      <a:pt x="56" y="32"/>
                    </a:lnTo>
                    <a:lnTo>
                      <a:pt x="48" y="64"/>
                    </a:lnTo>
                    <a:lnTo>
                      <a:pt x="32" y="48"/>
                    </a:lnTo>
                    <a:lnTo>
                      <a:pt x="24" y="24"/>
                    </a:lnTo>
                    <a:lnTo>
                      <a:pt x="0" y="4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55" name="Freeform 780" descr="25%"/>
              <p:cNvSpPr>
                <a:spLocks noChangeAspect="1"/>
              </p:cNvSpPr>
              <p:nvPr/>
            </p:nvSpPr>
            <p:spPr bwMode="auto">
              <a:xfrm>
                <a:off x="2397" y="2308"/>
                <a:ext cx="21" cy="24"/>
              </a:xfrm>
              <a:custGeom>
                <a:avLst/>
                <a:gdLst>
                  <a:gd name="T0" fmla="*/ 0 w 16"/>
                  <a:gd name="T1" fmla="*/ 15 h 23"/>
                  <a:gd name="T2" fmla="*/ 8 w 16"/>
                  <a:gd name="T3" fmla="*/ 8 h 23"/>
                  <a:gd name="T4" fmla="*/ 16 w 16"/>
                  <a:gd name="T5" fmla="*/ 0 h 23"/>
                  <a:gd name="T6" fmla="*/ 8 w 16"/>
                  <a:gd name="T7" fmla="*/ 23 h 23"/>
                  <a:gd name="T8" fmla="*/ 0 w 16"/>
                  <a:gd name="T9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3">
                    <a:moveTo>
                      <a:pt x="0" y="15"/>
                    </a:moveTo>
                    <a:lnTo>
                      <a:pt x="8" y="8"/>
                    </a:lnTo>
                    <a:lnTo>
                      <a:pt x="16" y="0"/>
                    </a:lnTo>
                    <a:lnTo>
                      <a:pt x="8" y="23"/>
                    </a:lnTo>
                    <a:lnTo>
                      <a:pt x="0" y="15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56" name="Freeform 781" descr="25%"/>
              <p:cNvSpPr>
                <a:spLocks noChangeAspect="1"/>
              </p:cNvSpPr>
              <p:nvPr/>
            </p:nvSpPr>
            <p:spPr bwMode="auto">
              <a:xfrm>
                <a:off x="2397" y="2308"/>
                <a:ext cx="21" cy="24"/>
              </a:xfrm>
              <a:custGeom>
                <a:avLst/>
                <a:gdLst>
                  <a:gd name="T0" fmla="*/ 0 w 16"/>
                  <a:gd name="T1" fmla="*/ 15 h 23"/>
                  <a:gd name="T2" fmla="*/ 8 w 16"/>
                  <a:gd name="T3" fmla="*/ 8 h 23"/>
                  <a:gd name="T4" fmla="*/ 16 w 16"/>
                  <a:gd name="T5" fmla="*/ 0 h 23"/>
                  <a:gd name="T6" fmla="*/ 8 w 16"/>
                  <a:gd name="T7" fmla="*/ 23 h 23"/>
                  <a:gd name="T8" fmla="*/ 0 w 16"/>
                  <a:gd name="T9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3">
                    <a:moveTo>
                      <a:pt x="0" y="15"/>
                    </a:moveTo>
                    <a:lnTo>
                      <a:pt x="8" y="8"/>
                    </a:lnTo>
                    <a:lnTo>
                      <a:pt x="16" y="0"/>
                    </a:lnTo>
                    <a:lnTo>
                      <a:pt x="8" y="23"/>
                    </a:lnTo>
                    <a:lnTo>
                      <a:pt x="0" y="15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57" name="Freeform 782" descr="25%"/>
              <p:cNvSpPr>
                <a:spLocks noChangeAspect="1"/>
              </p:cNvSpPr>
              <p:nvPr/>
            </p:nvSpPr>
            <p:spPr bwMode="auto">
              <a:xfrm>
                <a:off x="2421" y="1780"/>
                <a:ext cx="88" cy="96"/>
              </a:xfrm>
              <a:custGeom>
                <a:avLst/>
                <a:gdLst>
                  <a:gd name="T0" fmla="*/ 0 w 88"/>
                  <a:gd name="T1" fmla="*/ 48 h 96"/>
                  <a:gd name="T2" fmla="*/ 16 w 88"/>
                  <a:gd name="T3" fmla="*/ 56 h 96"/>
                  <a:gd name="T4" fmla="*/ 8 w 88"/>
                  <a:gd name="T5" fmla="*/ 88 h 96"/>
                  <a:gd name="T6" fmla="*/ 32 w 88"/>
                  <a:gd name="T7" fmla="*/ 96 h 96"/>
                  <a:gd name="T8" fmla="*/ 56 w 88"/>
                  <a:gd name="T9" fmla="*/ 80 h 96"/>
                  <a:gd name="T10" fmla="*/ 48 w 88"/>
                  <a:gd name="T11" fmla="*/ 48 h 96"/>
                  <a:gd name="T12" fmla="*/ 80 w 88"/>
                  <a:gd name="T13" fmla="*/ 32 h 96"/>
                  <a:gd name="T14" fmla="*/ 88 w 88"/>
                  <a:gd name="T15" fmla="*/ 8 h 96"/>
                  <a:gd name="T16" fmla="*/ 80 w 88"/>
                  <a:gd name="T17" fmla="*/ 0 h 96"/>
                  <a:gd name="T18" fmla="*/ 56 w 88"/>
                  <a:gd name="T19" fmla="*/ 16 h 96"/>
                  <a:gd name="T20" fmla="*/ 56 w 88"/>
                  <a:gd name="T21" fmla="*/ 32 h 96"/>
                  <a:gd name="T22" fmla="*/ 40 w 88"/>
                  <a:gd name="T23" fmla="*/ 24 h 96"/>
                  <a:gd name="T24" fmla="*/ 0 w 88"/>
                  <a:gd name="T25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96">
                    <a:moveTo>
                      <a:pt x="0" y="48"/>
                    </a:moveTo>
                    <a:lnTo>
                      <a:pt x="16" y="56"/>
                    </a:lnTo>
                    <a:lnTo>
                      <a:pt x="8" y="88"/>
                    </a:lnTo>
                    <a:lnTo>
                      <a:pt x="32" y="96"/>
                    </a:lnTo>
                    <a:lnTo>
                      <a:pt x="56" y="80"/>
                    </a:lnTo>
                    <a:lnTo>
                      <a:pt x="48" y="48"/>
                    </a:lnTo>
                    <a:lnTo>
                      <a:pt x="80" y="32"/>
                    </a:lnTo>
                    <a:lnTo>
                      <a:pt x="88" y="8"/>
                    </a:lnTo>
                    <a:lnTo>
                      <a:pt x="80" y="0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40" y="24"/>
                    </a:lnTo>
                    <a:lnTo>
                      <a:pt x="0" y="4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58" name="Freeform 783" descr="25%"/>
              <p:cNvSpPr>
                <a:spLocks noChangeAspect="1"/>
              </p:cNvSpPr>
              <p:nvPr/>
            </p:nvSpPr>
            <p:spPr bwMode="auto">
              <a:xfrm>
                <a:off x="2421" y="1780"/>
                <a:ext cx="88" cy="96"/>
              </a:xfrm>
              <a:custGeom>
                <a:avLst/>
                <a:gdLst>
                  <a:gd name="T0" fmla="*/ 0 w 88"/>
                  <a:gd name="T1" fmla="*/ 48 h 96"/>
                  <a:gd name="T2" fmla="*/ 16 w 88"/>
                  <a:gd name="T3" fmla="*/ 56 h 96"/>
                  <a:gd name="T4" fmla="*/ 8 w 88"/>
                  <a:gd name="T5" fmla="*/ 88 h 96"/>
                  <a:gd name="T6" fmla="*/ 32 w 88"/>
                  <a:gd name="T7" fmla="*/ 96 h 96"/>
                  <a:gd name="T8" fmla="*/ 56 w 88"/>
                  <a:gd name="T9" fmla="*/ 80 h 96"/>
                  <a:gd name="T10" fmla="*/ 48 w 88"/>
                  <a:gd name="T11" fmla="*/ 48 h 96"/>
                  <a:gd name="T12" fmla="*/ 80 w 88"/>
                  <a:gd name="T13" fmla="*/ 32 h 96"/>
                  <a:gd name="T14" fmla="*/ 88 w 88"/>
                  <a:gd name="T15" fmla="*/ 8 h 96"/>
                  <a:gd name="T16" fmla="*/ 80 w 88"/>
                  <a:gd name="T17" fmla="*/ 0 h 96"/>
                  <a:gd name="T18" fmla="*/ 56 w 88"/>
                  <a:gd name="T19" fmla="*/ 16 h 96"/>
                  <a:gd name="T20" fmla="*/ 56 w 88"/>
                  <a:gd name="T21" fmla="*/ 32 h 96"/>
                  <a:gd name="T22" fmla="*/ 40 w 88"/>
                  <a:gd name="T23" fmla="*/ 24 h 96"/>
                  <a:gd name="T24" fmla="*/ 0 w 88"/>
                  <a:gd name="T25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96">
                    <a:moveTo>
                      <a:pt x="0" y="48"/>
                    </a:moveTo>
                    <a:lnTo>
                      <a:pt x="16" y="56"/>
                    </a:lnTo>
                    <a:lnTo>
                      <a:pt x="8" y="88"/>
                    </a:lnTo>
                    <a:lnTo>
                      <a:pt x="32" y="96"/>
                    </a:lnTo>
                    <a:lnTo>
                      <a:pt x="56" y="80"/>
                    </a:lnTo>
                    <a:lnTo>
                      <a:pt x="48" y="48"/>
                    </a:lnTo>
                    <a:lnTo>
                      <a:pt x="80" y="32"/>
                    </a:lnTo>
                    <a:lnTo>
                      <a:pt x="88" y="8"/>
                    </a:lnTo>
                    <a:lnTo>
                      <a:pt x="80" y="0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40" y="24"/>
                    </a:lnTo>
                    <a:lnTo>
                      <a:pt x="0" y="4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59" name="Freeform 784" descr="25%"/>
              <p:cNvSpPr>
                <a:spLocks noChangeAspect="1"/>
              </p:cNvSpPr>
              <p:nvPr/>
            </p:nvSpPr>
            <p:spPr bwMode="auto">
              <a:xfrm>
                <a:off x="2446" y="1861"/>
                <a:ext cx="48" cy="72"/>
              </a:xfrm>
              <a:custGeom>
                <a:avLst/>
                <a:gdLst>
                  <a:gd name="T0" fmla="*/ 0 w 48"/>
                  <a:gd name="T1" fmla="*/ 72 h 72"/>
                  <a:gd name="T2" fmla="*/ 8 w 48"/>
                  <a:gd name="T3" fmla="*/ 16 h 72"/>
                  <a:gd name="T4" fmla="*/ 32 w 48"/>
                  <a:gd name="T5" fmla="*/ 0 h 72"/>
                  <a:gd name="T6" fmla="*/ 48 w 48"/>
                  <a:gd name="T7" fmla="*/ 40 h 72"/>
                  <a:gd name="T8" fmla="*/ 32 w 48"/>
                  <a:gd name="T9" fmla="*/ 64 h 72"/>
                  <a:gd name="T10" fmla="*/ 0 w 48"/>
                  <a:gd name="T1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72">
                    <a:moveTo>
                      <a:pt x="0" y="72"/>
                    </a:moveTo>
                    <a:lnTo>
                      <a:pt x="8" y="16"/>
                    </a:lnTo>
                    <a:lnTo>
                      <a:pt x="32" y="0"/>
                    </a:lnTo>
                    <a:lnTo>
                      <a:pt x="48" y="40"/>
                    </a:lnTo>
                    <a:lnTo>
                      <a:pt x="32" y="64"/>
                    </a:lnTo>
                    <a:lnTo>
                      <a:pt x="0" y="7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60" name="Freeform 785" descr="25%"/>
              <p:cNvSpPr>
                <a:spLocks noChangeAspect="1"/>
              </p:cNvSpPr>
              <p:nvPr/>
            </p:nvSpPr>
            <p:spPr bwMode="auto">
              <a:xfrm>
                <a:off x="2446" y="1861"/>
                <a:ext cx="48" cy="72"/>
              </a:xfrm>
              <a:custGeom>
                <a:avLst/>
                <a:gdLst>
                  <a:gd name="T0" fmla="*/ 0 w 48"/>
                  <a:gd name="T1" fmla="*/ 72 h 72"/>
                  <a:gd name="T2" fmla="*/ 8 w 48"/>
                  <a:gd name="T3" fmla="*/ 16 h 72"/>
                  <a:gd name="T4" fmla="*/ 32 w 48"/>
                  <a:gd name="T5" fmla="*/ 0 h 72"/>
                  <a:gd name="T6" fmla="*/ 48 w 48"/>
                  <a:gd name="T7" fmla="*/ 40 h 72"/>
                  <a:gd name="T8" fmla="*/ 32 w 48"/>
                  <a:gd name="T9" fmla="*/ 64 h 72"/>
                  <a:gd name="T10" fmla="*/ 0 w 48"/>
                  <a:gd name="T1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72">
                    <a:moveTo>
                      <a:pt x="0" y="72"/>
                    </a:moveTo>
                    <a:lnTo>
                      <a:pt x="8" y="16"/>
                    </a:lnTo>
                    <a:lnTo>
                      <a:pt x="32" y="0"/>
                    </a:lnTo>
                    <a:lnTo>
                      <a:pt x="48" y="40"/>
                    </a:lnTo>
                    <a:lnTo>
                      <a:pt x="32" y="64"/>
                    </a:lnTo>
                    <a:lnTo>
                      <a:pt x="0" y="7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61" name="Freeform 786" descr="25%"/>
              <p:cNvSpPr>
                <a:spLocks noChangeAspect="1"/>
              </p:cNvSpPr>
              <p:nvPr/>
            </p:nvSpPr>
            <p:spPr bwMode="auto">
              <a:xfrm>
                <a:off x="1894" y="1598"/>
                <a:ext cx="455" cy="207"/>
              </a:xfrm>
              <a:custGeom>
                <a:avLst/>
                <a:gdLst>
                  <a:gd name="T0" fmla="*/ 0 w 455"/>
                  <a:gd name="T1" fmla="*/ 72 h 207"/>
                  <a:gd name="T2" fmla="*/ 8 w 455"/>
                  <a:gd name="T3" fmla="*/ 88 h 207"/>
                  <a:gd name="T4" fmla="*/ 40 w 455"/>
                  <a:gd name="T5" fmla="*/ 95 h 207"/>
                  <a:gd name="T6" fmla="*/ 47 w 455"/>
                  <a:gd name="T7" fmla="*/ 143 h 207"/>
                  <a:gd name="T8" fmla="*/ 103 w 455"/>
                  <a:gd name="T9" fmla="*/ 159 h 207"/>
                  <a:gd name="T10" fmla="*/ 135 w 455"/>
                  <a:gd name="T11" fmla="*/ 183 h 207"/>
                  <a:gd name="T12" fmla="*/ 191 w 455"/>
                  <a:gd name="T13" fmla="*/ 183 h 207"/>
                  <a:gd name="T14" fmla="*/ 247 w 455"/>
                  <a:gd name="T15" fmla="*/ 207 h 207"/>
                  <a:gd name="T16" fmla="*/ 319 w 455"/>
                  <a:gd name="T17" fmla="*/ 183 h 207"/>
                  <a:gd name="T18" fmla="*/ 351 w 455"/>
                  <a:gd name="T19" fmla="*/ 167 h 207"/>
                  <a:gd name="T20" fmla="*/ 351 w 455"/>
                  <a:gd name="T21" fmla="*/ 143 h 207"/>
                  <a:gd name="T22" fmla="*/ 375 w 455"/>
                  <a:gd name="T23" fmla="*/ 151 h 207"/>
                  <a:gd name="T24" fmla="*/ 415 w 455"/>
                  <a:gd name="T25" fmla="*/ 111 h 207"/>
                  <a:gd name="T26" fmla="*/ 455 w 455"/>
                  <a:gd name="T27" fmla="*/ 111 h 207"/>
                  <a:gd name="T28" fmla="*/ 439 w 455"/>
                  <a:gd name="T29" fmla="*/ 88 h 207"/>
                  <a:gd name="T30" fmla="*/ 399 w 455"/>
                  <a:gd name="T31" fmla="*/ 95 h 207"/>
                  <a:gd name="T32" fmla="*/ 399 w 455"/>
                  <a:gd name="T33" fmla="*/ 64 h 207"/>
                  <a:gd name="T34" fmla="*/ 415 w 455"/>
                  <a:gd name="T35" fmla="*/ 48 h 207"/>
                  <a:gd name="T36" fmla="*/ 391 w 455"/>
                  <a:gd name="T37" fmla="*/ 48 h 207"/>
                  <a:gd name="T38" fmla="*/ 311 w 455"/>
                  <a:gd name="T39" fmla="*/ 64 h 207"/>
                  <a:gd name="T40" fmla="*/ 255 w 455"/>
                  <a:gd name="T41" fmla="*/ 40 h 207"/>
                  <a:gd name="T42" fmla="*/ 215 w 455"/>
                  <a:gd name="T43" fmla="*/ 48 h 207"/>
                  <a:gd name="T44" fmla="*/ 207 w 455"/>
                  <a:gd name="T45" fmla="*/ 24 h 207"/>
                  <a:gd name="T46" fmla="*/ 159 w 455"/>
                  <a:gd name="T47" fmla="*/ 0 h 207"/>
                  <a:gd name="T48" fmla="*/ 143 w 455"/>
                  <a:gd name="T49" fmla="*/ 24 h 207"/>
                  <a:gd name="T50" fmla="*/ 143 w 455"/>
                  <a:gd name="T51" fmla="*/ 48 h 207"/>
                  <a:gd name="T52" fmla="*/ 55 w 455"/>
                  <a:gd name="T53" fmla="*/ 40 h 207"/>
                  <a:gd name="T54" fmla="*/ 0 w 455"/>
                  <a:gd name="T55" fmla="*/ 7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5" h="207">
                    <a:moveTo>
                      <a:pt x="0" y="72"/>
                    </a:moveTo>
                    <a:lnTo>
                      <a:pt x="8" y="88"/>
                    </a:lnTo>
                    <a:lnTo>
                      <a:pt x="40" y="95"/>
                    </a:lnTo>
                    <a:lnTo>
                      <a:pt x="47" y="143"/>
                    </a:lnTo>
                    <a:lnTo>
                      <a:pt x="103" y="159"/>
                    </a:lnTo>
                    <a:lnTo>
                      <a:pt x="135" y="183"/>
                    </a:lnTo>
                    <a:lnTo>
                      <a:pt x="191" y="183"/>
                    </a:lnTo>
                    <a:lnTo>
                      <a:pt x="247" y="207"/>
                    </a:lnTo>
                    <a:lnTo>
                      <a:pt x="319" y="183"/>
                    </a:lnTo>
                    <a:lnTo>
                      <a:pt x="351" y="167"/>
                    </a:lnTo>
                    <a:lnTo>
                      <a:pt x="351" y="143"/>
                    </a:lnTo>
                    <a:lnTo>
                      <a:pt x="375" y="151"/>
                    </a:lnTo>
                    <a:lnTo>
                      <a:pt x="415" y="111"/>
                    </a:lnTo>
                    <a:lnTo>
                      <a:pt x="455" y="111"/>
                    </a:lnTo>
                    <a:lnTo>
                      <a:pt x="439" y="88"/>
                    </a:lnTo>
                    <a:lnTo>
                      <a:pt x="399" y="95"/>
                    </a:lnTo>
                    <a:lnTo>
                      <a:pt x="399" y="64"/>
                    </a:lnTo>
                    <a:lnTo>
                      <a:pt x="415" y="48"/>
                    </a:lnTo>
                    <a:lnTo>
                      <a:pt x="391" y="48"/>
                    </a:lnTo>
                    <a:lnTo>
                      <a:pt x="311" y="64"/>
                    </a:lnTo>
                    <a:lnTo>
                      <a:pt x="255" y="40"/>
                    </a:lnTo>
                    <a:lnTo>
                      <a:pt x="215" y="48"/>
                    </a:lnTo>
                    <a:lnTo>
                      <a:pt x="207" y="24"/>
                    </a:lnTo>
                    <a:lnTo>
                      <a:pt x="159" y="0"/>
                    </a:lnTo>
                    <a:lnTo>
                      <a:pt x="143" y="24"/>
                    </a:lnTo>
                    <a:lnTo>
                      <a:pt x="143" y="48"/>
                    </a:lnTo>
                    <a:lnTo>
                      <a:pt x="55" y="40"/>
                    </a:lnTo>
                    <a:lnTo>
                      <a:pt x="0" y="7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62" name="Freeform 787" descr="25%"/>
              <p:cNvSpPr>
                <a:spLocks noChangeAspect="1"/>
              </p:cNvSpPr>
              <p:nvPr/>
            </p:nvSpPr>
            <p:spPr bwMode="auto">
              <a:xfrm>
                <a:off x="1894" y="1598"/>
                <a:ext cx="455" cy="207"/>
              </a:xfrm>
              <a:custGeom>
                <a:avLst/>
                <a:gdLst>
                  <a:gd name="T0" fmla="*/ 0 w 455"/>
                  <a:gd name="T1" fmla="*/ 72 h 207"/>
                  <a:gd name="T2" fmla="*/ 8 w 455"/>
                  <a:gd name="T3" fmla="*/ 88 h 207"/>
                  <a:gd name="T4" fmla="*/ 40 w 455"/>
                  <a:gd name="T5" fmla="*/ 95 h 207"/>
                  <a:gd name="T6" fmla="*/ 47 w 455"/>
                  <a:gd name="T7" fmla="*/ 143 h 207"/>
                  <a:gd name="T8" fmla="*/ 103 w 455"/>
                  <a:gd name="T9" fmla="*/ 159 h 207"/>
                  <a:gd name="T10" fmla="*/ 135 w 455"/>
                  <a:gd name="T11" fmla="*/ 183 h 207"/>
                  <a:gd name="T12" fmla="*/ 191 w 455"/>
                  <a:gd name="T13" fmla="*/ 183 h 207"/>
                  <a:gd name="T14" fmla="*/ 247 w 455"/>
                  <a:gd name="T15" fmla="*/ 207 h 207"/>
                  <a:gd name="T16" fmla="*/ 319 w 455"/>
                  <a:gd name="T17" fmla="*/ 183 h 207"/>
                  <a:gd name="T18" fmla="*/ 351 w 455"/>
                  <a:gd name="T19" fmla="*/ 167 h 207"/>
                  <a:gd name="T20" fmla="*/ 351 w 455"/>
                  <a:gd name="T21" fmla="*/ 143 h 207"/>
                  <a:gd name="T22" fmla="*/ 375 w 455"/>
                  <a:gd name="T23" fmla="*/ 151 h 207"/>
                  <a:gd name="T24" fmla="*/ 415 w 455"/>
                  <a:gd name="T25" fmla="*/ 111 h 207"/>
                  <a:gd name="T26" fmla="*/ 455 w 455"/>
                  <a:gd name="T27" fmla="*/ 111 h 207"/>
                  <a:gd name="T28" fmla="*/ 439 w 455"/>
                  <a:gd name="T29" fmla="*/ 88 h 207"/>
                  <a:gd name="T30" fmla="*/ 399 w 455"/>
                  <a:gd name="T31" fmla="*/ 95 h 207"/>
                  <a:gd name="T32" fmla="*/ 399 w 455"/>
                  <a:gd name="T33" fmla="*/ 64 h 207"/>
                  <a:gd name="T34" fmla="*/ 415 w 455"/>
                  <a:gd name="T35" fmla="*/ 48 h 207"/>
                  <a:gd name="T36" fmla="*/ 391 w 455"/>
                  <a:gd name="T37" fmla="*/ 48 h 207"/>
                  <a:gd name="T38" fmla="*/ 311 w 455"/>
                  <a:gd name="T39" fmla="*/ 64 h 207"/>
                  <a:gd name="T40" fmla="*/ 255 w 455"/>
                  <a:gd name="T41" fmla="*/ 40 h 207"/>
                  <a:gd name="T42" fmla="*/ 215 w 455"/>
                  <a:gd name="T43" fmla="*/ 48 h 207"/>
                  <a:gd name="T44" fmla="*/ 207 w 455"/>
                  <a:gd name="T45" fmla="*/ 24 h 207"/>
                  <a:gd name="T46" fmla="*/ 159 w 455"/>
                  <a:gd name="T47" fmla="*/ 0 h 207"/>
                  <a:gd name="T48" fmla="*/ 143 w 455"/>
                  <a:gd name="T49" fmla="*/ 24 h 207"/>
                  <a:gd name="T50" fmla="*/ 143 w 455"/>
                  <a:gd name="T51" fmla="*/ 48 h 207"/>
                  <a:gd name="T52" fmla="*/ 55 w 455"/>
                  <a:gd name="T53" fmla="*/ 40 h 207"/>
                  <a:gd name="T54" fmla="*/ 0 w 455"/>
                  <a:gd name="T55" fmla="*/ 7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5" h="207">
                    <a:moveTo>
                      <a:pt x="0" y="72"/>
                    </a:moveTo>
                    <a:lnTo>
                      <a:pt x="8" y="88"/>
                    </a:lnTo>
                    <a:lnTo>
                      <a:pt x="40" y="95"/>
                    </a:lnTo>
                    <a:lnTo>
                      <a:pt x="47" y="143"/>
                    </a:lnTo>
                    <a:lnTo>
                      <a:pt x="103" y="159"/>
                    </a:lnTo>
                    <a:lnTo>
                      <a:pt x="135" y="183"/>
                    </a:lnTo>
                    <a:lnTo>
                      <a:pt x="191" y="183"/>
                    </a:lnTo>
                    <a:lnTo>
                      <a:pt x="247" y="207"/>
                    </a:lnTo>
                    <a:lnTo>
                      <a:pt x="319" y="183"/>
                    </a:lnTo>
                    <a:lnTo>
                      <a:pt x="351" y="167"/>
                    </a:lnTo>
                    <a:lnTo>
                      <a:pt x="351" y="143"/>
                    </a:lnTo>
                    <a:lnTo>
                      <a:pt x="375" y="151"/>
                    </a:lnTo>
                    <a:lnTo>
                      <a:pt x="415" y="111"/>
                    </a:lnTo>
                    <a:lnTo>
                      <a:pt x="455" y="111"/>
                    </a:lnTo>
                    <a:lnTo>
                      <a:pt x="439" y="88"/>
                    </a:lnTo>
                    <a:lnTo>
                      <a:pt x="399" y="95"/>
                    </a:lnTo>
                    <a:lnTo>
                      <a:pt x="399" y="64"/>
                    </a:lnTo>
                    <a:lnTo>
                      <a:pt x="415" y="48"/>
                    </a:lnTo>
                    <a:lnTo>
                      <a:pt x="391" y="48"/>
                    </a:lnTo>
                    <a:lnTo>
                      <a:pt x="311" y="64"/>
                    </a:lnTo>
                    <a:lnTo>
                      <a:pt x="255" y="40"/>
                    </a:lnTo>
                    <a:lnTo>
                      <a:pt x="215" y="48"/>
                    </a:lnTo>
                    <a:lnTo>
                      <a:pt x="207" y="24"/>
                    </a:lnTo>
                    <a:lnTo>
                      <a:pt x="159" y="0"/>
                    </a:lnTo>
                    <a:lnTo>
                      <a:pt x="143" y="24"/>
                    </a:lnTo>
                    <a:lnTo>
                      <a:pt x="143" y="48"/>
                    </a:lnTo>
                    <a:lnTo>
                      <a:pt x="55" y="40"/>
                    </a:lnTo>
                    <a:lnTo>
                      <a:pt x="0" y="7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63" name="Freeform 788" descr="25%"/>
              <p:cNvSpPr>
                <a:spLocks noChangeAspect="1"/>
              </p:cNvSpPr>
              <p:nvPr/>
            </p:nvSpPr>
            <p:spPr bwMode="auto">
              <a:xfrm>
                <a:off x="1390" y="1780"/>
                <a:ext cx="184" cy="136"/>
              </a:xfrm>
              <a:custGeom>
                <a:avLst/>
                <a:gdLst>
                  <a:gd name="T0" fmla="*/ 184 w 184"/>
                  <a:gd name="T1" fmla="*/ 96 h 136"/>
                  <a:gd name="T2" fmla="*/ 96 w 184"/>
                  <a:gd name="T3" fmla="*/ 32 h 136"/>
                  <a:gd name="T4" fmla="*/ 96 w 184"/>
                  <a:gd name="T5" fmla="*/ 8 h 136"/>
                  <a:gd name="T6" fmla="*/ 64 w 184"/>
                  <a:gd name="T7" fmla="*/ 8 h 136"/>
                  <a:gd name="T8" fmla="*/ 64 w 184"/>
                  <a:gd name="T9" fmla="*/ 16 h 136"/>
                  <a:gd name="T10" fmla="*/ 56 w 184"/>
                  <a:gd name="T11" fmla="*/ 16 h 136"/>
                  <a:gd name="T12" fmla="*/ 56 w 184"/>
                  <a:gd name="T13" fmla="*/ 32 h 136"/>
                  <a:gd name="T14" fmla="*/ 40 w 184"/>
                  <a:gd name="T15" fmla="*/ 24 h 136"/>
                  <a:gd name="T16" fmla="*/ 32 w 184"/>
                  <a:gd name="T17" fmla="*/ 24 h 136"/>
                  <a:gd name="T18" fmla="*/ 24 w 184"/>
                  <a:gd name="T19" fmla="*/ 0 h 136"/>
                  <a:gd name="T20" fmla="*/ 8 w 184"/>
                  <a:gd name="T21" fmla="*/ 0 h 136"/>
                  <a:gd name="T22" fmla="*/ 0 w 184"/>
                  <a:gd name="T23" fmla="*/ 8 h 136"/>
                  <a:gd name="T24" fmla="*/ 0 w 184"/>
                  <a:gd name="T25" fmla="*/ 32 h 136"/>
                  <a:gd name="T26" fmla="*/ 8 w 184"/>
                  <a:gd name="T27" fmla="*/ 16 h 136"/>
                  <a:gd name="T28" fmla="*/ 24 w 184"/>
                  <a:gd name="T29" fmla="*/ 32 h 136"/>
                  <a:gd name="T30" fmla="*/ 16 w 184"/>
                  <a:gd name="T31" fmla="*/ 32 h 136"/>
                  <a:gd name="T32" fmla="*/ 0 w 184"/>
                  <a:gd name="T33" fmla="*/ 32 h 136"/>
                  <a:gd name="T34" fmla="*/ 0 w 184"/>
                  <a:gd name="T35" fmla="*/ 48 h 136"/>
                  <a:gd name="T36" fmla="*/ 16 w 184"/>
                  <a:gd name="T37" fmla="*/ 48 h 136"/>
                  <a:gd name="T38" fmla="*/ 8 w 184"/>
                  <a:gd name="T39" fmla="*/ 56 h 136"/>
                  <a:gd name="T40" fmla="*/ 16 w 184"/>
                  <a:gd name="T41" fmla="*/ 72 h 136"/>
                  <a:gd name="T42" fmla="*/ 16 w 184"/>
                  <a:gd name="T43" fmla="*/ 96 h 136"/>
                  <a:gd name="T44" fmla="*/ 56 w 184"/>
                  <a:gd name="T45" fmla="*/ 80 h 136"/>
                  <a:gd name="T46" fmla="*/ 120 w 184"/>
                  <a:gd name="T47" fmla="*/ 112 h 136"/>
                  <a:gd name="T48" fmla="*/ 120 w 184"/>
                  <a:gd name="T49" fmla="*/ 120 h 136"/>
                  <a:gd name="T50" fmla="*/ 144 w 184"/>
                  <a:gd name="T51" fmla="*/ 136 h 136"/>
                  <a:gd name="T52" fmla="*/ 176 w 184"/>
                  <a:gd name="T53" fmla="*/ 96 h 136"/>
                  <a:gd name="T54" fmla="*/ 184 w 184"/>
                  <a:gd name="T55" fmla="*/ 9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4" h="136">
                    <a:moveTo>
                      <a:pt x="184" y="96"/>
                    </a:moveTo>
                    <a:lnTo>
                      <a:pt x="96" y="32"/>
                    </a:lnTo>
                    <a:lnTo>
                      <a:pt x="96" y="8"/>
                    </a:lnTo>
                    <a:lnTo>
                      <a:pt x="64" y="8"/>
                    </a:lnTo>
                    <a:lnTo>
                      <a:pt x="64" y="16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0" y="32"/>
                    </a:lnTo>
                    <a:lnTo>
                      <a:pt x="8" y="16"/>
                    </a:lnTo>
                    <a:lnTo>
                      <a:pt x="24" y="32"/>
                    </a:lnTo>
                    <a:lnTo>
                      <a:pt x="16" y="32"/>
                    </a:lnTo>
                    <a:lnTo>
                      <a:pt x="0" y="32"/>
                    </a:lnTo>
                    <a:lnTo>
                      <a:pt x="0" y="48"/>
                    </a:lnTo>
                    <a:lnTo>
                      <a:pt x="16" y="48"/>
                    </a:lnTo>
                    <a:lnTo>
                      <a:pt x="8" y="56"/>
                    </a:lnTo>
                    <a:lnTo>
                      <a:pt x="16" y="72"/>
                    </a:lnTo>
                    <a:lnTo>
                      <a:pt x="16" y="96"/>
                    </a:lnTo>
                    <a:lnTo>
                      <a:pt x="56" y="80"/>
                    </a:lnTo>
                    <a:lnTo>
                      <a:pt x="120" y="112"/>
                    </a:lnTo>
                    <a:lnTo>
                      <a:pt x="120" y="120"/>
                    </a:lnTo>
                    <a:lnTo>
                      <a:pt x="144" y="136"/>
                    </a:lnTo>
                    <a:lnTo>
                      <a:pt x="176" y="96"/>
                    </a:lnTo>
                    <a:lnTo>
                      <a:pt x="184" y="9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64" name="Freeform 789" descr="25%"/>
              <p:cNvSpPr>
                <a:spLocks noChangeAspect="1"/>
              </p:cNvSpPr>
              <p:nvPr/>
            </p:nvSpPr>
            <p:spPr bwMode="auto">
              <a:xfrm>
                <a:off x="1390" y="1780"/>
                <a:ext cx="184" cy="136"/>
              </a:xfrm>
              <a:custGeom>
                <a:avLst/>
                <a:gdLst>
                  <a:gd name="T0" fmla="*/ 184 w 184"/>
                  <a:gd name="T1" fmla="*/ 96 h 136"/>
                  <a:gd name="T2" fmla="*/ 96 w 184"/>
                  <a:gd name="T3" fmla="*/ 32 h 136"/>
                  <a:gd name="T4" fmla="*/ 96 w 184"/>
                  <a:gd name="T5" fmla="*/ 8 h 136"/>
                  <a:gd name="T6" fmla="*/ 64 w 184"/>
                  <a:gd name="T7" fmla="*/ 8 h 136"/>
                  <a:gd name="T8" fmla="*/ 64 w 184"/>
                  <a:gd name="T9" fmla="*/ 16 h 136"/>
                  <a:gd name="T10" fmla="*/ 56 w 184"/>
                  <a:gd name="T11" fmla="*/ 16 h 136"/>
                  <a:gd name="T12" fmla="*/ 56 w 184"/>
                  <a:gd name="T13" fmla="*/ 32 h 136"/>
                  <a:gd name="T14" fmla="*/ 40 w 184"/>
                  <a:gd name="T15" fmla="*/ 24 h 136"/>
                  <a:gd name="T16" fmla="*/ 32 w 184"/>
                  <a:gd name="T17" fmla="*/ 24 h 136"/>
                  <a:gd name="T18" fmla="*/ 24 w 184"/>
                  <a:gd name="T19" fmla="*/ 0 h 136"/>
                  <a:gd name="T20" fmla="*/ 8 w 184"/>
                  <a:gd name="T21" fmla="*/ 0 h 136"/>
                  <a:gd name="T22" fmla="*/ 0 w 184"/>
                  <a:gd name="T23" fmla="*/ 8 h 136"/>
                  <a:gd name="T24" fmla="*/ 0 w 184"/>
                  <a:gd name="T25" fmla="*/ 32 h 136"/>
                  <a:gd name="T26" fmla="*/ 8 w 184"/>
                  <a:gd name="T27" fmla="*/ 16 h 136"/>
                  <a:gd name="T28" fmla="*/ 24 w 184"/>
                  <a:gd name="T29" fmla="*/ 32 h 136"/>
                  <a:gd name="T30" fmla="*/ 16 w 184"/>
                  <a:gd name="T31" fmla="*/ 32 h 136"/>
                  <a:gd name="T32" fmla="*/ 0 w 184"/>
                  <a:gd name="T33" fmla="*/ 32 h 136"/>
                  <a:gd name="T34" fmla="*/ 0 w 184"/>
                  <a:gd name="T35" fmla="*/ 48 h 136"/>
                  <a:gd name="T36" fmla="*/ 16 w 184"/>
                  <a:gd name="T37" fmla="*/ 48 h 136"/>
                  <a:gd name="T38" fmla="*/ 8 w 184"/>
                  <a:gd name="T39" fmla="*/ 56 h 136"/>
                  <a:gd name="T40" fmla="*/ 16 w 184"/>
                  <a:gd name="T41" fmla="*/ 72 h 136"/>
                  <a:gd name="T42" fmla="*/ 16 w 184"/>
                  <a:gd name="T43" fmla="*/ 96 h 136"/>
                  <a:gd name="T44" fmla="*/ 56 w 184"/>
                  <a:gd name="T45" fmla="*/ 80 h 136"/>
                  <a:gd name="T46" fmla="*/ 120 w 184"/>
                  <a:gd name="T47" fmla="*/ 112 h 136"/>
                  <a:gd name="T48" fmla="*/ 120 w 184"/>
                  <a:gd name="T49" fmla="*/ 120 h 136"/>
                  <a:gd name="T50" fmla="*/ 144 w 184"/>
                  <a:gd name="T51" fmla="*/ 136 h 136"/>
                  <a:gd name="T52" fmla="*/ 176 w 184"/>
                  <a:gd name="T53" fmla="*/ 96 h 136"/>
                  <a:gd name="T54" fmla="*/ 184 w 184"/>
                  <a:gd name="T55" fmla="*/ 9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4" h="136">
                    <a:moveTo>
                      <a:pt x="184" y="96"/>
                    </a:moveTo>
                    <a:lnTo>
                      <a:pt x="96" y="32"/>
                    </a:lnTo>
                    <a:lnTo>
                      <a:pt x="96" y="8"/>
                    </a:lnTo>
                    <a:lnTo>
                      <a:pt x="64" y="8"/>
                    </a:lnTo>
                    <a:lnTo>
                      <a:pt x="64" y="16"/>
                    </a:lnTo>
                    <a:lnTo>
                      <a:pt x="56" y="16"/>
                    </a:lnTo>
                    <a:lnTo>
                      <a:pt x="56" y="32"/>
                    </a:lnTo>
                    <a:lnTo>
                      <a:pt x="40" y="24"/>
                    </a:lnTo>
                    <a:lnTo>
                      <a:pt x="32" y="24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0" y="8"/>
                    </a:lnTo>
                    <a:lnTo>
                      <a:pt x="0" y="32"/>
                    </a:lnTo>
                    <a:lnTo>
                      <a:pt x="8" y="16"/>
                    </a:lnTo>
                    <a:lnTo>
                      <a:pt x="24" y="32"/>
                    </a:lnTo>
                    <a:lnTo>
                      <a:pt x="16" y="32"/>
                    </a:lnTo>
                    <a:lnTo>
                      <a:pt x="0" y="32"/>
                    </a:lnTo>
                    <a:lnTo>
                      <a:pt x="0" y="48"/>
                    </a:lnTo>
                    <a:lnTo>
                      <a:pt x="16" y="48"/>
                    </a:lnTo>
                    <a:lnTo>
                      <a:pt x="8" y="56"/>
                    </a:lnTo>
                    <a:lnTo>
                      <a:pt x="16" y="72"/>
                    </a:lnTo>
                    <a:lnTo>
                      <a:pt x="16" y="96"/>
                    </a:lnTo>
                    <a:lnTo>
                      <a:pt x="56" y="80"/>
                    </a:lnTo>
                    <a:lnTo>
                      <a:pt x="120" y="112"/>
                    </a:lnTo>
                    <a:lnTo>
                      <a:pt x="120" y="120"/>
                    </a:lnTo>
                    <a:lnTo>
                      <a:pt x="144" y="136"/>
                    </a:lnTo>
                    <a:lnTo>
                      <a:pt x="176" y="96"/>
                    </a:lnTo>
                    <a:lnTo>
                      <a:pt x="184" y="9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65" name="Freeform 790" descr="25%"/>
              <p:cNvSpPr>
                <a:spLocks noChangeAspect="1"/>
              </p:cNvSpPr>
              <p:nvPr/>
            </p:nvSpPr>
            <p:spPr bwMode="auto">
              <a:xfrm>
                <a:off x="1782" y="2323"/>
                <a:ext cx="24" cy="56"/>
              </a:xfrm>
              <a:custGeom>
                <a:avLst/>
                <a:gdLst>
                  <a:gd name="T0" fmla="*/ 0 w 24"/>
                  <a:gd name="T1" fmla="*/ 0 h 56"/>
                  <a:gd name="T2" fmla="*/ 8 w 24"/>
                  <a:gd name="T3" fmla="*/ 56 h 56"/>
                  <a:gd name="T4" fmla="*/ 24 w 24"/>
                  <a:gd name="T5" fmla="*/ 40 h 56"/>
                  <a:gd name="T6" fmla="*/ 16 w 24"/>
                  <a:gd name="T7" fmla="*/ 8 h 56"/>
                  <a:gd name="T8" fmla="*/ 0 w 2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6">
                    <a:moveTo>
                      <a:pt x="0" y="0"/>
                    </a:moveTo>
                    <a:lnTo>
                      <a:pt x="8" y="56"/>
                    </a:lnTo>
                    <a:lnTo>
                      <a:pt x="24" y="40"/>
                    </a:lnTo>
                    <a:lnTo>
                      <a:pt x="16" y="8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66" name="Freeform 791" descr="25%"/>
              <p:cNvSpPr>
                <a:spLocks noChangeAspect="1"/>
              </p:cNvSpPr>
              <p:nvPr/>
            </p:nvSpPr>
            <p:spPr bwMode="auto">
              <a:xfrm>
                <a:off x="1782" y="2323"/>
                <a:ext cx="24" cy="56"/>
              </a:xfrm>
              <a:custGeom>
                <a:avLst/>
                <a:gdLst>
                  <a:gd name="T0" fmla="*/ 0 w 24"/>
                  <a:gd name="T1" fmla="*/ 0 h 56"/>
                  <a:gd name="T2" fmla="*/ 8 w 24"/>
                  <a:gd name="T3" fmla="*/ 56 h 56"/>
                  <a:gd name="T4" fmla="*/ 24 w 24"/>
                  <a:gd name="T5" fmla="*/ 40 h 56"/>
                  <a:gd name="T6" fmla="*/ 16 w 24"/>
                  <a:gd name="T7" fmla="*/ 8 h 56"/>
                  <a:gd name="T8" fmla="*/ 0 w 2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6">
                    <a:moveTo>
                      <a:pt x="0" y="0"/>
                    </a:moveTo>
                    <a:lnTo>
                      <a:pt x="8" y="56"/>
                    </a:lnTo>
                    <a:lnTo>
                      <a:pt x="24" y="40"/>
                    </a:lnTo>
                    <a:lnTo>
                      <a:pt x="16" y="8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67" name="Freeform 792" descr="25%"/>
              <p:cNvSpPr>
                <a:spLocks noChangeAspect="1"/>
              </p:cNvSpPr>
              <p:nvPr/>
            </p:nvSpPr>
            <p:spPr bwMode="auto">
              <a:xfrm>
                <a:off x="1374" y="2083"/>
                <a:ext cx="120" cy="136"/>
              </a:xfrm>
              <a:custGeom>
                <a:avLst/>
                <a:gdLst>
                  <a:gd name="T0" fmla="*/ 0 w 120"/>
                  <a:gd name="T1" fmla="*/ 88 h 136"/>
                  <a:gd name="T2" fmla="*/ 16 w 120"/>
                  <a:gd name="T3" fmla="*/ 136 h 136"/>
                  <a:gd name="T4" fmla="*/ 40 w 120"/>
                  <a:gd name="T5" fmla="*/ 128 h 136"/>
                  <a:gd name="T6" fmla="*/ 80 w 120"/>
                  <a:gd name="T7" fmla="*/ 88 h 136"/>
                  <a:gd name="T8" fmla="*/ 80 w 120"/>
                  <a:gd name="T9" fmla="*/ 72 h 136"/>
                  <a:gd name="T10" fmla="*/ 112 w 120"/>
                  <a:gd name="T11" fmla="*/ 48 h 136"/>
                  <a:gd name="T12" fmla="*/ 120 w 120"/>
                  <a:gd name="T13" fmla="*/ 40 h 136"/>
                  <a:gd name="T14" fmla="*/ 104 w 120"/>
                  <a:gd name="T15" fmla="*/ 16 h 136"/>
                  <a:gd name="T16" fmla="*/ 64 w 120"/>
                  <a:gd name="T17" fmla="*/ 0 h 136"/>
                  <a:gd name="T18" fmla="*/ 48 w 120"/>
                  <a:gd name="T19" fmla="*/ 0 h 136"/>
                  <a:gd name="T20" fmla="*/ 56 w 120"/>
                  <a:gd name="T21" fmla="*/ 16 h 136"/>
                  <a:gd name="T22" fmla="*/ 48 w 120"/>
                  <a:gd name="T23" fmla="*/ 32 h 136"/>
                  <a:gd name="T24" fmla="*/ 48 w 120"/>
                  <a:gd name="T25" fmla="*/ 48 h 136"/>
                  <a:gd name="T26" fmla="*/ 40 w 120"/>
                  <a:gd name="T27" fmla="*/ 72 h 136"/>
                  <a:gd name="T28" fmla="*/ 0 w 120"/>
                  <a:gd name="T29" fmla="*/ 8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" h="136">
                    <a:moveTo>
                      <a:pt x="0" y="88"/>
                    </a:moveTo>
                    <a:lnTo>
                      <a:pt x="16" y="136"/>
                    </a:lnTo>
                    <a:lnTo>
                      <a:pt x="40" y="128"/>
                    </a:lnTo>
                    <a:lnTo>
                      <a:pt x="80" y="88"/>
                    </a:lnTo>
                    <a:lnTo>
                      <a:pt x="80" y="72"/>
                    </a:lnTo>
                    <a:lnTo>
                      <a:pt x="112" y="48"/>
                    </a:lnTo>
                    <a:lnTo>
                      <a:pt x="120" y="40"/>
                    </a:lnTo>
                    <a:lnTo>
                      <a:pt x="104" y="16"/>
                    </a:lnTo>
                    <a:lnTo>
                      <a:pt x="64" y="0"/>
                    </a:lnTo>
                    <a:lnTo>
                      <a:pt x="48" y="0"/>
                    </a:lnTo>
                    <a:lnTo>
                      <a:pt x="56" y="16"/>
                    </a:lnTo>
                    <a:lnTo>
                      <a:pt x="48" y="32"/>
                    </a:lnTo>
                    <a:lnTo>
                      <a:pt x="48" y="48"/>
                    </a:lnTo>
                    <a:lnTo>
                      <a:pt x="40" y="72"/>
                    </a:lnTo>
                    <a:lnTo>
                      <a:pt x="0" y="8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68" name="Freeform 793" descr="25%"/>
              <p:cNvSpPr>
                <a:spLocks noChangeAspect="1"/>
              </p:cNvSpPr>
              <p:nvPr/>
            </p:nvSpPr>
            <p:spPr bwMode="auto">
              <a:xfrm>
                <a:off x="1374" y="2083"/>
                <a:ext cx="120" cy="136"/>
              </a:xfrm>
              <a:custGeom>
                <a:avLst/>
                <a:gdLst>
                  <a:gd name="T0" fmla="*/ 0 w 120"/>
                  <a:gd name="T1" fmla="*/ 88 h 136"/>
                  <a:gd name="T2" fmla="*/ 16 w 120"/>
                  <a:gd name="T3" fmla="*/ 136 h 136"/>
                  <a:gd name="T4" fmla="*/ 40 w 120"/>
                  <a:gd name="T5" fmla="*/ 128 h 136"/>
                  <a:gd name="T6" fmla="*/ 80 w 120"/>
                  <a:gd name="T7" fmla="*/ 88 h 136"/>
                  <a:gd name="T8" fmla="*/ 80 w 120"/>
                  <a:gd name="T9" fmla="*/ 72 h 136"/>
                  <a:gd name="T10" fmla="*/ 112 w 120"/>
                  <a:gd name="T11" fmla="*/ 48 h 136"/>
                  <a:gd name="T12" fmla="*/ 120 w 120"/>
                  <a:gd name="T13" fmla="*/ 40 h 136"/>
                  <a:gd name="T14" fmla="*/ 104 w 120"/>
                  <a:gd name="T15" fmla="*/ 16 h 136"/>
                  <a:gd name="T16" fmla="*/ 64 w 120"/>
                  <a:gd name="T17" fmla="*/ 0 h 136"/>
                  <a:gd name="T18" fmla="*/ 48 w 120"/>
                  <a:gd name="T19" fmla="*/ 0 h 136"/>
                  <a:gd name="T20" fmla="*/ 56 w 120"/>
                  <a:gd name="T21" fmla="*/ 16 h 136"/>
                  <a:gd name="T22" fmla="*/ 48 w 120"/>
                  <a:gd name="T23" fmla="*/ 32 h 136"/>
                  <a:gd name="T24" fmla="*/ 48 w 120"/>
                  <a:gd name="T25" fmla="*/ 48 h 136"/>
                  <a:gd name="T26" fmla="*/ 40 w 120"/>
                  <a:gd name="T27" fmla="*/ 72 h 136"/>
                  <a:gd name="T28" fmla="*/ 0 w 120"/>
                  <a:gd name="T29" fmla="*/ 8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" h="136">
                    <a:moveTo>
                      <a:pt x="0" y="88"/>
                    </a:moveTo>
                    <a:lnTo>
                      <a:pt x="16" y="136"/>
                    </a:lnTo>
                    <a:lnTo>
                      <a:pt x="40" y="128"/>
                    </a:lnTo>
                    <a:lnTo>
                      <a:pt x="80" y="88"/>
                    </a:lnTo>
                    <a:lnTo>
                      <a:pt x="80" y="72"/>
                    </a:lnTo>
                    <a:lnTo>
                      <a:pt x="112" y="48"/>
                    </a:lnTo>
                    <a:lnTo>
                      <a:pt x="120" y="40"/>
                    </a:lnTo>
                    <a:lnTo>
                      <a:pt x="104" y="16"/>
                    </a:lnTo>
                    <a:lnTo>
                      <a:pt x="64" y="0"/>
                    </a:lnTo>
                    <a:lnTo>
                      <a:pt x="48" y="0"/>
                    </a:lnTo>
                    <a:lnTo>
                      <a:pt x="56" y="16"/>
                    </a:lnTo>
                    <a:lnTo>
                      <a:pt x="48" y="32"/>
                    </a:lnTo>
                    <a:lnTo>
                      <a:pt x="48" y="48"/>
                    </a:lnTo>
                    <a:lnTo>
                      <a:pt x="40" y="72"/>
                    </a:lnTo>
                    <a:lnTo>
                      <a:pt x="0" y="8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69" name="Freeform 794" descr="25%"/>
              <p:cNvSpPr>
                <a:spLocks noChangeAspect="1"/>
              </p:cNvSpPr>
              <p:nvPr/>
            </p:nvSpPr>
            <p:spPr bwMode="auto">
              <a:xfrm>
                <a:off x="1255" y="2171"/>
                <a:ext cx="135" cy="105"/>
              </a:xfrm>
              <a:custGeom>
                <a:avLst/>
                <a:gdLst>
                  <a:gd name="T0" fmla="*/ 0 w 135"/>
                  <a:gd name="T1" fmla="*/ 104 h 104"/>
                  <a:gd name="T2" fmla="*/ 32 w 135"/>
                  <a:gd name="T3" fmla="*/ 80 h 104"/>
                  <a:gd name="T4" fmla="*/ 24 w 135"/>
                  <a:gd name="T5" fmla="*/ 72 h 104"/>
                  <a:gd name="T6" fmla="*/ 32 w 135"/>
                  <a:gd name="T7" fmla="*/ 56 h 104"/>
                  <a:gd name="T8" fmla="*/ 79 w 135"/>
                  <a:gd name="T9" fmla="*/ 16 h 104"/>
                  <a:gd name="T10" fmla="*/ 119 w 135"/>
                  <a:gd name="T11" fmla="*/ 0 h 104"/>
                  <a:gd name="T12" fmla="*/ 135 w 135"/>
                  <a:gd name="T13" fmla="*/ 48 h 104"/>
                  <a:gd name="T14" fmla="*/ 127 w 135"/>
                  <a:gd name="T15" fmla="*/ 56 h 104"/>
                  <a:gd name="T16" fmla="*/ 71 w 135"/>
                  <a:gd name="T17" fmla="*/ 88 h 104"/>
                  <a:gd name="T18" fmla="*/ 0 w 135"/>
                  <a:gd name="T1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5" h="104">
                    <a:moveTo>
                      <a:pt x="0" y="104"/>
                    </a:moveTo>
                    <a:lnTo>
                      <a:pt x="32" y="80"/>
                    </a:lnTo>
                    <a:lnTo>
                      <a:pt x="24" y="72"/>
                    </a:lnTo>
                    <a:lnTo>
                      <a:pt x="32" y="56"/>
                    </a:lnTo>
                    <a:lnTo>
                      <a:pt x="79" y="16"/>
                    </a:lnTo>
                    <a:lnTo>
                      <a:pt x="119" y="0"/>
                    </a:lnTo>
                    <a:lnTo>
                      <a:pt x="135" y="48"/>
                    </a:lnTo>
                    <a:lnTo>
                      <a:pt x="127" y="56"/>
                    </a:lnTo>
                    <a:lnTo>
                      <a:pt x="71" y="88"/>
                    </a:lnTo>
                    <a:lnTo>
                      <a:pt x="0" y="10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70" name="Freeform 795" descr="25%"/>
              <p:cNvSpPr>
                <a:spLocks noChangeAspect="1"/>
              </p:cNvSpPr>
              <p:nvPr/>
            </p:nvSpPr>
            <p:spPr bwMode="auto">
              <a:xfrm>
                <a:off x="1255" y="2171"/>
                <a:ext cx="135" cy="105"/>
              </a:xfrm>
              <a:custGeom>
                <a:avLst/>
                <a:gdLst>
                  <a:gd name="T0" fmla="*/ 0 w 135"/>
                  <a:gd name="T1" fmla="*/ 104 h 104"/>
                  <a:gd name="T2" fmla="*/ 32 w 135"/>
                  <a:gd name="T3" fmla="*/ 80 h 104"/>
                  <a:gd name="T4" fmla="*/ 24 w 135"/>
                  <a:gd name="T5" fmla="*/ 72 h 104"/>
                  <a:gd name="T6" fmla="*/ 32 w 135"/>
                  <a:gd name="T7" fmla="*/ 56 h 104"/>
                  <a:gd name="T8" fmla="*/ 79 w 135"/>
                  <a:gd name="T9" fmla="*/ 16 h 104"/>
                  <a:gd name="T10" fmla="*/ 119 w 135"/>
                  <a:gd name="T11" fmla="*/ 0 h 104"/>
                  <a:gd name="T12" fmla="*/ 135 w 135"/>
                  <a:gd name="T13" fmla="*/ 48 h 104"/>
                  <a:gd name="T14" fmla="*/ 127 w 135"/>
                  <a:gd name="T15" fmla="*/ 56 h 104"/>
                  <a:gd name="T16" fmla="*/ 71 w 135"/>
                  <a:gd name="T17" fmla="*/ 88 h 104"/>
                  <a:gd name="T18" fmla="*/ 0 w 135"/>
                  <a:gd name="T1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5" h="104">
                    <a:moveTo>
                      <a:pt x="0" y="104"/>
                    </a:moveTo>
                    <a:lnTo>
                      <a:pt x="32" y="80"/>
                    </a:lnTo>
                    <a:lnTo>
                      <a:pt x="24" y="72"/>
                    </a:lnTo>
                    <a:lnTo>
                      <a:pt x="32" y="56"/>
                    </a:lnTo>
                    <a:lnTo>
                      <a:pt x="79" y="16"/>
                    </a:lnTo>
                    <a:lnTo>
                      <a:pt x="119" y="0"/>
                    </a:lnTo>
                    <a:lnTo>
                      <a:pt x="135" y="48"/>
                    </a:lnTo>
                    <a:lnTo>
                      <a:pt x="127" y="56"/>
                    </a:lnTo>
                    <a:lnTo>
                      <a:pt x="71" y="88"/>
                    </a:lnTo>
                    <a:lnTo>
                      <a:pt x="0" y="10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71" name="Freeform 796" descr="25%"/>
              <p:cNvSpPr>
                <a:spLocks noChangeAspect="1"/>
              </p:cNvSpPr>
              <p:nvPr/>
            </p:nvSpPr>
            <p:spPr bwMode="auto">
              <a:xfrm>
                <a:off x="1239" y="2204"/>
                <a:ext cx="48" cy="72"/>
              </a:xfrm>
              <a:custGeom>
                <a:avLst/>
                <a:gdLst>
                  <a:gd name="T0" fmla="*/ 0 w 48"/>
                  <a:gd name="T1" fmla="*/ 16 h 72"/>
                  <a:gd name="T2" fmla="*/ 16 w 48"/>
                  <a:gd name="T3" fmla="*/ 72 h 72"/>
                  <a:gd name="T4" fmla="*/ 48 w 48"/>
                  <a:gd name="T5" fmla="*/ 48 h 72"/>
                  <a:gd name="T6" fmla="*/ 40 w 48"/>
                  <a:gd name="T7" fmla="*/ 40 h 72"/>
                  <a:gd name="T8" fmla="*/ 48 w 48"/>
                  <a:gd name="T9" fmla="*/ 24 h 72"/>
                  <a:gd name="T10" fmla="*/ 48 w 48"/>
                  <a:gd name="T11" fmla="*/ 16 h 72"/>
                  <a:gd name="T12" fmla="*/ 24 w 48"/>
                  <a:gd name="T13" fmla="*/ 0 h 72"/>
                  <a:gd name="T14" fmla="*/ 0 w 48"/>
                  <a:gd name="T15" fmla="*/ 1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72">
                    <a:moveTo>
                      <a:pt x="0" y="16"/>
                    </a:moveTo>
                    <a:lnTo>
                      <a:pt x="16" y="72"/>
                    </a:lnTo>
                    <a:lnTo>
                      <a:pt x="48" y="48"/>
                    </a:lnTo>
                    <a:lnTo>
                      <a:pt x="40" y="40"/>
                    </a:lnTo>
                    <a:lnTo>
                      <a:pt x="48" y="24"/>
                    </a:lnTo>
                    <a:lnTo>
                      <a:pt x="48" y="16"/>
                    </a:lnTo>
                    <a:lnTo>
                      <a:pt x="24" y="0"/>
                    </a:lnTo>
                    <a:lnTo>
                      <a:pt x="0" y="1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72" name="Freeform 797" descr="25%"/>
              <p:cNvSpPr>
                <a:spLocks noChangeAspect="1"/>
              </p:cNvSpPr>
              <p:nvPr/>
            </p:nvSpPr>
            <p:spPr bwMode="auto">
              <a:xfrm>
                <a:off x="1239" y="2204"/>
                <a:ext cx="48" cy="72"/>
              </a:xfrm>
              <a:custGeom>
                <a:avLst/>
                <a:gdLst>
                  <a:gd name="T0" fmla="*/ 0 w 48"/>
                  <a:gd name="T1" fmla="*/ 16 h 72"/>
                  <a:gd name="T2" fmla="*/ 16 w 48"/>
                  <a:gd name="T3" fmla="*/ 72 h 72"/>
                  <a:gd name="T4" fmla="*/ 48 w 48"/>
                  <a:gd name="T5" fmla="*/ 48 h 72"/>
                  <a:gd name="T6" fmla="*/ 40 w 48"/>
                  <a:gd name="T7" fmla="*/ 40 h 72"/>
                  <a:gd name="T8" fmla="*/ 48 w 48"/>
                  <a:gd name="T9" fmla="*/ 24 h 72"/>
                  <a:gd name="T10" fmla="*/ 48 w 48"/>
                  <a:gd name="T11" fmla="*/ 16 h 72"/>
                  <a:gd name="T12" fmla="*/ 24 w 48"/>
                  <a:gd name="T13" fmla="*/ 0 h 72"/>
                  <a:gd name="T14" fmla="*/ 0 w 48"/>
                  <a:gd name="T15" fmla="*/ 1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72">
                    <a:moveTo>
                      <a:pt x="0" y="16"/>
                    </a:moveTo>
                    <a:lnTo>
                      <a:pt x="16" y="72"/>
                    </a:lnTo>
                    <a:lnTo>
                      <a:pt x="48" y="48"/>
                    </a:lnTo>
                    <a:lnTo>
                      <a:pt x="40" y="40"/>
                    </a:lnTo>
                    <a:lnTo>
                      <a:pt x="48" y="24"/>
                    </a:lnTo>
                    <a:lnTo>
                      <a:pt x="48" y="16"/>
                    </a:lnTo>
                    <a:lnTo>
                      <a:pt x="24" y="0"/>
                    </a:lnTo>
                    <a:lnTo>
                      <a:pt x="0" y="1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73" name="Freeform 798" descr="25%"/>
              <p:cNvSpPr>
                <a:spLocks noChangeAspect="1"/>
              </p:cNvSpPr>
              <p:nvPr/>
            </p:nvSpPr>
            <p:spPr bwMode="auto">
              <a:xfrm>
                <a:off x="1263" y="1829"/>
                <a:ext cx="279" cy="255"/>
              </a:xfrm>
              <a:custGeom>
                <a:avLst/>
                <a:gdLst>
                  <a:gd name="T0" fmla="*/ 0 w 279"/>
                  <a:gd name="T1" fmla="*/ 8 h 255"/>
                  <a:gd name="T2" fmla="*/ 8 w 279"/>
                  <a:gd name="T3" fmla="*/ 0 h 255"/>
                  <a:gd name="T4" fmla="*/ 24 w 279"/>
                  <a:gd name="T5" fmla="*/ 24 h 255"/>
                  <a:gd name="T6" fmla="*/ 63 w 279"/>
                  <a:gd name="T7" fmla="*/ 8 h 255"/>
                  <a:gd name="T8" fmla="*/ 63 w 279"/>
                  <a:gd name="T9" fmla="*/ 24 h 255"/>
                  <a:gd name="T10" fmla="*/ 71 w 279"/>
                  <a:gd name="T11" fmla="*/ 32 h 255"/>
                  <a:gd name="T12" fmla="*/ 79 w 279"/>
                  <a:gd name="T13" fmla="*/ 48 h 255"/>
                  <a:gd name="T14" fmla="*/ 111 w 279"/>
                  <a:gd name="T15" fmla="*/ 64 h 255"/>
                  <a:gd name="T16" fmla="*/ 143 w 279"/>
                  <a:gd name="T17" fmla="*/ 56 h 255"/>
                  <a:gd name="T18" fmla="*/ 143 w 279"/>
                  <a:gd name="T19" fmla="*/ 48 h 255"/>
                  <a:gd name="T20" fmla="*/ 183 w 279"/>
                  <a:gd name="T21" fmla="*/ 32 h 255"/>
                  <a:gd name="T22" fmla="*/ 247 w 279"/>
                  <a:gd name="T23" fmla="*/ 64 h 255"/>
                  <a:gd name="T24" fmla="*/ 247 w 279"/>
                  <a:gd name="T25" fmla="*/ 72 h 255"/>
                  <a:gd name="T26" fmla="*/ 239 w 279"/>
                  <a:gd name="T27" fmla="*/ 104 h 255"/>
                  <a:gd name="T28" fmla="*/ 239 w 279"/>
                  <a:gd name="T29" fmla="*/ 144 h 255"/>
                  <a:gd name="T30" fmla="*/ 255 w 279"/>
                  <a:gd name="T31" fmla="*/ 160 h 255"/>
                  <a:gd name="T32" fmla="*/ 247 w 279"/>
                  <a:gd name="T33" fmla="*/ 175 h 255"/>
                  <a:gd name="T34" fmla="*/ 279 w 279"/>
                  <a:gd name="T35" fmla="*/ 215 h 255"/>
                  <a:gd name="T36" fmla="*/ 255 w 279"/>
                  <a:gd name="T37" fmla="*/ 255 h 255"/>
                  <a:gd name="T38" fmla="*/ 183 w 279"/>
                  <a:gd name="T39" fmla="*/ 239 h 255"/>
                  <a:gd name="T40" fmla="*/ 175 w 279"/>
                  <a:gd name="T41" fmla="*/ 215 h 255"/>
                  <a:gd name="T42" fmla="*/ 135 w 279"/>
                  <a:gd name="T43" fmla="*/ 223 h 255"/>
                  <a:gd name="T44" fmla="*/ 103 w 279"/>
                  <a:gd name="T45" fmla="*/ 207 h 255"/>
                  <a:gd name="T46" fmla="*/ 87 w 279"/>
                  <a:gd name="T47" fmla="*/ 168 h 255"/>
                  <a:gd name="T48" fmla="*/ 71 w 279"/>
                  <a:gd name="T49" fmla="*/ 160 h 255"/>
                  <a:gd name="T50" fmla="*/ 63 w 279"/>
                  <a:gd name="T51" fmla="*/ 168 h 255"/>
                  <a:gd name="T52" fmla="*/ 40 w 279"/>
                  <a:gd name="T53" fmla="*/ 136 h 255"/>
                  <a:gd name="T54" fmla="*/ 16 w 279"/>
                  <a:gd name="T55" fmla="*/ 104 h 255"/>
                  <a:gd name="T56" fmla="*/ 24 w 279"/>
                  <a:gd name="T57" fmla="*/ 72 h 255"/>
                  <a:gd name="T58" fmla="*/ 16 w 279"/>
                  <a:gd name="T59" fmla="*/ 72 h 255"/>
                  <a:gd name="T60" fmla="*/ 8 w 279"/>
                  <a:gd name="T61" fmla="*/ 48 h 255"/>
                  <a:gd name="T62" fmla="*/ 0 w 279"/>
                  <a:gd name="T63" fmla="*/ 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9" h="255">
                    <a:moveTo>
                      <a:pt x="0" y="8"/>
                    </a:moveTo>
                    <a:lnTo>
                      <a:pt x="8" y="0"/>
                    </a:lnTo>
                    <a:lnTo>
                      <a:pt x="24" y="24"/>
                    </a:lnTo>
                    <a:lnTo>
                      <a:pt x="63" y="8"/>
                    </a:lnTo>
                    <a:lnTo>
                      <a:pt x="63" y="24"/>
                    </a:lnTo>
                    <a:lnTo>
                      <a:pt x="71" y="32"/>
                    </a:lnTo>
                    <a:lnTo>
                      <a:pt x="79" y="48"/>
                    </a:lnTo>
                    <a:lnTo>
                      <a:pt x="111" y="64"/>
                    </a:lnTo>
                    <a:lnTo>
                      <a:pt x="143" y="56"/>
                    </a:lnTo>
                    <a:lnTo>
                      <a:pt x="143" y="48"/>
                    </a:lnTo>
                    <a:lnTo>
                      <a:pt x="183" y="32"/>
                    </a:lnTo>
                    <a:lnTo>
                      <a:pt x="247" y="64"/>
                    </a:lnTo>
                    <a:lnTo>
                      <a:pt x="247" y="72"/>
                    </a:lnTo>
                    <a:lnTo>
                      <a:pt x="239" y="104"/>
                    </a:lnTo>
                    <a:lnTo>
                      <a:pt x="239" y="144"/>
                    </a:lnTo>
                    <a:lnTo>
                      <a:pt x="255" y="160"/>
                    </a:lnTo>
                    <a:lnTo>
                      <a:pt x="247" y="175"/>
                    </a:lnTo>
                    <a:lnTo>
                      <a:pt x="279" y="215"/>
                    </a:lnTo>
                    <a:lnTo>
                      <a:pt x="255" y="255"/>
                    </a:lnTo>
                    <a:lnTo>
                      <a:pt x="183" y="239"/>
                    </a:lnTo>
                    <a:lnTo>
                      <a:pt x="175" y="215"/>
                    </a:lnTo>
                    <a:lnTo>
                      <a:pt x="135" y="223"/>
                    </a:lnTo>
                    <a:lnTo>
                      <a:pt x="103" y="207"/>
                    </a:lnTo>
                    <a:lnTo>
                      <a:pt x="87" y="168"/>
                    </a:lnTo>
                    <a:lnTo>
                      <a:pt x="71" y="160"/>
                    </a:lnTo>
                    <a:lnTo>
                      <a:pt x="63" y="168"/>
                    </a:lnTo>
                    <a:lnTo>
                      <a:pt x="40" y="136"/>
                    </a:lnTo>
                    <a:lnTo>
                      <a:pt x="16" y="104"/>
                    </a:lnTo>
                    <a:lnTo>
                      <a:pt x="24" y="72"/>
                    </a:lnTo>
                    <a:lnTo>
                      <a:pt x="16" y="72"/>
                    </a:lnTo>
                    <a:lnTo>
                      <a:pt x="8" y="48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74" name="Freeform 799" descr="25%"/>
              <p:cNvSpPr>
                <a:spLocks noChangeAspect="1"/>
              </p:cNvSpPr>
              <p:nvPr/>
            </p:nvSpPr>
            <p:spPr bwMode="auto">
              <a:xfrm>
                <a:off x="1263" y="1829"/>
                <a:ext cx="279" cy="255"/>
              </a:xfrm>
              <a:custGeom>
                <a:avLst/>
                <a:gdLst>
                  <a:gd name="T0" fmla="*/ 0 w 279"/>
                  <a:gd name="T1" fmla="*/ 8 h 255"/>
                  <a:gd name="T2" fmla="*/ 8 w 279"/>
                  <a:gd name="T3" fmla="*/ 0 h 255"/>
                  <a:gd name="T4" fmla="*/ 24 w 279"/>
                  <a:gd name="T5" fmla="*/ 24 h 255"/>
                  <a:gd name="T6" fmla="*/ 63 w 279"/>
                  <a:gd name="T7" fmla="*/ 8 h 255"/>
                  <a:gd name="T8" fmla="*/ 63 w 279"/>
                  <a:gd name="T9" fmla="*/ 24 h 255"/>
                  <a:gd name="T10" fmla="*/ 71 w 279"/>
                  <a:gd name="T11" fmla="*/ 32 h 255"/>
                  <a:gd name="T12" fmla="*/ 79 w 279"/>
                  <a:gd name="T13" fmla="*/ 48 h 255"/>
                  <a:gd name="T14" fmla="*/ 111 w 279"/>
                  <a:gd name="T15" fmla="*/ 64 h 255"/>
                  <a:gd name="T16" fmla="*/ 143 w 279"/>
                  <a:gd name="T17" fmla="*/ 56 h 255"/>
                  <a:gd name="T18" fmla="*/ 143 w 279"/>
                  <a:gd name="T19" fmla="*/ 48 h 255"/>
                  <a:gd name="T20" fmla="*/ 183 w 279"/>
                  <a:gd name="T21" fmla="*/ 32 h 255"/>
                  <a:gd name="T22" fmla="*/ 247 w 279"/>
                  <a:gd name="T23" fmla="*/ 64 h 255"/>
                  <a:gd name="T24" fmla="*/ 247 w 279"/>
                  <a:gd name="T25" fmla="*/ 72 h 255"/>
                  <a:gd name="T26" fmla="*/ 239 w 279"/>
                  <a:gd name="T27" fmla="*/ 104 h 255"/>
                  <a:gd name="T28" fmla="*/ 239 w 279"/>
                  <a:gd name="T29" fmla="*/ 144 h 255"/>
                  <a:gd name="T30" fmla="*/ 255 w 279"/>
                  <a:gd name="T31" fmla="*/ 160 h 255"/>
                  <a:gd name="T32" fmla="*/ 247 w 279"/>
                  <a:gd name="T33" fmla="*/ 175 h 255"/>
                  <a:gd name="T34" fmla="*/ 279 w 279"/>
                  <a:gd name="T35" fmla="*/ 215 h 255"/>
                  <a:gd name="T36" fmla="*/ 255 w 279"/>
                  <a:gd name="T37" fmla="*/ 255 h 255"/>
                  <a:gd name="T38" fmla="*/ 183 w 279"/>
                  <a:gd name="T39" fmla="*/ 239 h 255"/>
                  <a:gd name="T40" fmla="*/ 175 w 279"/>
                  <a:gd name="T41" fmla="*/ 215 h 255"/>
                  <a:gd name="T42" fmla="*/ 135 w 279"/>
                  <a:gd name="T43" fmla="*/ 223 h 255"/>
                  <a:gd name="T44" fmla="*/ 103 w 279"/>
                  <a:gd name="T45" fmla="*/ 207 h 255"/>
                  <a:gd name="T46" fmla="*/ 87 w 279"/>
                  <a:gd name="T47" fmla="*/ 168 h 255"/>
                  <a:gd name="T48" fmla="*/ 71 w 279"/>
                  <a:gd name="T49" fmla="*/ 160 h 255"/>
                  <a:gd name="T50" fmla="*/ 63 w 279"/>
                  <a:gd name="T51" fmla="*/ 168 h 255"/>
                  <a:gd name="T52" fmla="*/ 40 w 279"/>
                  <a:gd name="T53" fmla="*/ 136 h 255"/>
                  <a:gd name="T54" fmla="*/ 16 w 279"/>
                  <a:gd name="T55" fmla="*/ 104 h 255"/>
                  <a:gd name="T56" fmla="*/ 24 w 279"/>
                  <a:gd name="T57" fmla="*/ 72 h 255"/>
                  <a:gd name="T58" fmla="*/ 16 w 279"/>
                  <a:gd name="T59" fmla="*/ 72 h 255"/>
                  <a:gd name="T60" fmla="*/ 8 w 279"/>
                  <a:gd name="T61" fmla="*/ 48 h 255"/>
                  <a:gd name="T62" fmla="*/ 0 w 279"/>
                  <a:gd name="T63" fmla="*/ 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9" h="255">
                    <a:moveTo>
                      <a:pt x="0" y="8"/>
                    </a:moveTo>
                    <a:lnTo>
                      <a:pt x="8" y="0"/>
                    </a:lnTo>
                    <a:lnTo>
                      <a:pt x="24" y="24"/>
                    </a:lnTo>
                    <a:lnTo>
                      <a:pt x="63" y="8"/>
                    </a:lnTo>
                    <a:lnTo>
                      <a:pt x="63" y="24"/>
                    </a:lnTo>
                    <a:lnTo>
                      <a:pt x="71" y="32"/>
                    </a:lnTo>
                    <a:lnTo>
                      <a:pt x="79" y="48"/>
                    </a:lnTo>
                    <a:lnTo>
                      <a:pt x="111" y="64"/>
                    </a:lnTo>
                    <a:lnTo>
                      <a:pt x="143" y="56"/>
                    </a:lnTo>
                    <a:lnTo>
                      <a:pt x="143" y="48"/>
                    </a:lnTo>
                    <a:lnTo>
                      <a:pt x="183" y="32"/>
                    </a:lnTo>
                    <a:lnTo>
                      <a:pt x="247" y="64"/>
                    </a:lnTo>
                    <a:lnTo>
                      <a:pt x="247" y="72"/>
                    </a:lnTo>
                    <a:lnTo>
                      <a:pt x="239" y="104"/>
                    </a:lnTo>
                    <a:lnTo>
                      <a:pt x="239" y="144"/>
                    </a:lnTo>
                    <a:lnTo>
                      <a:pt x="255" y="160"/>
                    </a:lnTo>
                    <a:lnTo>
                      <a:pt x="247" y="175"/>
                    </a:lnTo>
                    <a:lnTo>
                      <a:pt x="279" y="215"/>
                    </a:lnTo>
                    <a:lnTo>
                      <a:pt x="255" y="255"/>
                    </a:lnTo>
                    <a:lnTo>
                      <a:pt x="183" y="239"/>
                    </a:lnTo>
                    <a:lnTo>
                      <a:pt x="175" y="215"/>
                    </a:lnTo>
                    <a:lnTo>
                      <a:pt x="135" y="223"/>
                    </a:lnTo>
                    <a:lnTo>
                      <a:pt x="103" y="207"/>
                    </a:lnTo>
                    <a:lnTo>
                      <a:pt x="87" y="168"/>
                    </a:lnTo>
                    <a:lnTo>
                      <a:pt x="71" y="160"/>
                    </a:lnTo>
                    <a:lnTo>
                      <a:pt x="63" y="168"/>
                    </a:lnTo>
                    <a:lnTo>
                      <a:pt x="40" y="136"/>
                    </a:lnTo>
                    <a:lnTo>
                      <a:pt x="16" y="104"/>
                    </a:lnTo>
                    <a:lnTo>
                      <a:pt x="24" y="72"/>
                    </a:lnTo>
                    <a:lnTo>
                      <a:pt x="16" y="72"/>
                    </a:lnTo>
                    <a:lnTo>
                      <a:pt x="8" y="48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75" name="Freeform 800" descr="25%"/>
              <p:cNvSpPr>
                <a:spLocks noChangeAspect="1"/>
              </p:cNvSpPr>
              <p:nvPr/>
            </p:nvSpPr>
            <p:spPr bwMode="auto">
              <a:xfrm>
                <a:off x="1502" y="1861"/>
                <a:ext cx="185" cy="151"/>
              </a:xfrm>
              <a:custGeom>
                <a:avLst/>
                <a:gdLst>
                  <a:gd name="T0" fmla="*/ 0 w 200"/>
                  <a:gd name="T1" fmla="*/ 72 h 151"/>
                  <a:gd name="T2" fmla="*/ 0 w 200"/>
                  <a:gd name="T3" fmla="*/ 112 h 151"/>
                  <a:gd name="T4" fmla="*/ 16 w 200"/>
                  <a:gd name="T5" fmla="*/ 128 h 151"/>
                  <a:gd name="T6" fmla="*/ 8 w 200"/>
                  <a:gd name="T7" fmla="*/ 143 h 151"/>
                  <a:gd name="T8" fmla="*/ 24 w 200"/>
                  <a:gd name="T9" fmla="*/ 151 h 151"/>
                  <a:gd name="T10" fmla="*/ 72 w 200"/>
                  <a:gd name="T11" fmla="*/ 143 h 151"/>
                  <a:gd name="T12" fmla="*/ 88 w 200"/>
                  <a:gd name="T13" fmla="*/ 120 h 151"/>
                  <a:gd name="T14" fmla="*/ 128 w 200"/>
                  <a:gd name="T15" fmla="*/ 112 h 151"/>
                  <a:gd name="T16" fmla="*/ 136 w 200"/>
                  <a:gd name="T17" fmla="*/ 88 h 151"/>
                  <a:gd name="T18" fmla="*/ 144 w 200"/>
                  <a:gd name="T19" fmla="*/ 80 h 151"/>
                  <a:gd name="T20" fmla="*/ 136 w 200"/>
                  <a:gd name="T21" fmla="*/ 72 h 151"/>
                  <a:gd name="T22" fmla="*/ 152 w 200"/>
                  <a:gd name="T23" fmla="*/ 72 h 151"/>
                  <a:gd name="T24" fmla="*/ 160 w 200"/>
                  <a:gd name="T25" fmla="*/ 56 h 151"/>
                  <a:gd name="T26" fmla="*/ 152 w 200"/>
                  <a:gd name="T27" fmla="*/ 40 h 151"/>
                  <a:gd name="T28" fmla="*/ 200 w 200"/>
                  <a:gd name="T29" fmla="*/ 16 h 151"/>
                  <a:gd name="T30" fmla="*/ 184 w 200"/>
                  <a:gd name="T31" fmla="*/ 16 h 151"/>
                  <a:gd name="T32" fmla="*/ 160 w 200"/>
                  <a:gd name="T33" fmla="*/ 24 h 151"/>
                  <a:gd name="T34" fmla="*/ 152 w 200"/>
                  <a:gd name="T35" fmla="*/ 0 h 151"/>
                  <a:gd name="T36" fmla="*/ 128 w 200"/>
                  <a:gd name="T37" fmla="*/ 16 h 151"/>
                  <a:gd name="T38" fmla="*/ 64 w 200"/>
                  <a:gd name="T39" fmla="*/ 16 h 151"/>
                  <a:gd name="T40" fmla="*/ 32 w 200"/>
                  <a:gd name="T41" fmla="*/ 56 h 151"/>
                  <a:gd name="T42" fmla="*/ 8 w 200"/>
                  <a:gd name="T43" fmla="*/ 40 h 151"/>
                  <a:gd name="T44" fmla="*/ 0 w 200"/>
                  <a:gd name="T45" fmla="*/ 7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0" h="151">
                    <a:moveTo>
                      <a:pt x="0" y="72"/>
                    </a:moveTo>
                    <a:lnTo>
                      <a:pt x="0" y="112"/>
                    </a:lnTo>
                    <a:lnTo>
                      <a:pt x="16" y="128"/>
                    </a:lnTo>
                    <a:lnTo>
                      <a:pt x="8" y="143"/>
                    </a:lnTo>
                    <a:lnTo>
                      <a:pt x="24" y="151"/>
                    </a:lnTo>
                    <a:lnTo>
                      <a:pt x="72" y="143"/>
                    </a:lnTo>
                    <a:lnTo>
                      <a:pt x="88" y="120"/>
                    </a:lnTo>
                    <a:lnTo>
                      <a:pt x="128" y="112"/>
                    </a:lnTo>
                    <a:lnTo>
                      <a:pt x="136" y="88"/>
                    </a:lnTo>
                    <a:lnTo>
                      <a:pt x="144" y="80"/>
                    </a:lnTo>
                    <a:lnTo>
                      <a:pt x="136" y="72"/>
                    </a:lnTo>
                    <a:lnTo>
                      <a:pt x="152" y="72"/>
                    </a:lnTo>
                    <a:lnTo>
                      <a:pt x="160" y="56"/>
                    </a:lnTo>
                    <a:lnTo>
                      <a:pt x="152" y="40"/>
                    </a:lnTo>
                    <a:lnTo>
                      <a:pt x="200" y="16"/>
                    </a:lnTo>
                    <a:lnTo>
                      <a:pt x="184" y="16"/>
                    </a:lnTo>
                    <a:lnTo>
                      <a:pt x="160" y="24"/>
                    </a:lnTo>
                    <a:lnTo>
                      <a:pt x="152" y="0"/>
                    </a:lnTo>
                    <a:lnTo>
                      <a:pt x="128" y="16"/>
                    </a:lnTo>
                    <a:lnTo>
                      <a:pt x="64" y="16"/>
                    </a:lnTo>
                    <a:lnTo>
                      <a:pt x="32" y="56"/>
                    </a:lnTo>
                    <a:lnTo>
                      <a:pt x="8" y="40"/>
                    </a:lnTo>
                    <a:lnTo>
                      <a:pt x="0" y="7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76" name="Freeform 801" descr="25%"/>
              <p:cNvSpPr>
                <a:spLocks noChangeAspect="1"/>
              </p:cNvSpPr>
              <p:nvPr/>
            </p:nvSpPr>
            <p:spPr bwMode="auto">
              <a:xfrm>
                <a:off x="1502" y="1861"/>
                <a:ext cx="185" cy="151"/>
              </a:xfrm>
              <a:custGeom>
                <a:avLst/>
                <a:gdLst>
                  <a:gd name="T0" fmla="*/ 0 w 200"/>
                  <a:gd name="T1" fmla="*/ 72 h 151"/>
                  <a:gd name="T2" fmla="*/ 0 w 200"/>
                  <a:gd name="T3" fmla="*/ 112 h 151"/>
                  <a:gd name="T4" fmla="*/ 16 w 200"/>
                  <a:gd name="T5" fmla="*/ 128 h 151"/>
                  <a:gd name="T6" fmla="*/ 8 w 200"/>
                  <a:gd name="T7" fmla="*/ 143 h 151"/>
                  <a:gd name="T8" fmla="*/ 24 w 200"/>
                  <a:gd name="T9" fmla="*/ 151 h 151"/>
                  <a:gd name="T10" fmla="*/ 72 w 200"/>
                  <a:gd name="T11" fmla="*/ 143 h 151"/>
                  <a:gd name="T12" fmla="*/ 88 w 200"/>
                  <a:gd name="T13" fmla="*/ 120 h 151"/>
                  <a:gd name="T14" fmla="*/ 128 w 200"/>
                  <a:gd name="T15" fmla="*/ 112 h 151"/>
                  <a:gd name="T16" fmla="*/ 136 w 200"/>
                  <a:gd name="T17" fmla="*/ 88 h 151"/>
                  <a:gd name="T18" fmla="*/ 144 w 200"/>
                  <a:gd name="T19" fmla="*/ 80 h 151"/>
                  <a:gd name="T20" fmla="*/ 136 w 200"/>
                  <a:gd name="T21" fmla="*/ 72 h 151"/>
                  <a:gd name="T22" fmla="*/ 152 w 200"/>
                  <a:gd name="T23" fmla="*/ 72 h 151"/>
                  <a:gd name="T24" fmla="*/ 160 w 200"/>
                  <a:gd name="T25" fmla="*/ 56 h 151"/>
                  <a:gd name="T26" fmla="*/ 152 w 200"/>
                  <a:gd name="T27" fmla="*/ 40 h 151"/>
                  <a:gd name="T28" fmla="*/ 200 w 200"/>
                  <a:gd name="T29" fmla="*/ 16 h 151"/>
                  <a:gd name="T30" fmla="*/ 184 w 200"/>
                  <a:gd name="T31" fmla="*/ 16 h 151"/>
                  <a:gd name="T32" fmla="*/ 160 w 200"/>
                  <a:gd name="T33" fmla="*/ 24 h 151"/>
                  <a:gd name="T34" fmla="*/ 152 w 200"/>
                  <a:gd name="T35" fmla="*/ 0 h 151"/>
                  <a:gd name="T36" fmla="*/ 128 w 200"/>
                  <a:gd name="T37" fmla="*/ 16 h 151"/>
                  <a:gd name="T38" fmla="*/ 64 w 200"/>
                  <a:gd name="T39" fmla="*/ 16 h 151"/>
                  <a:gd name="T40" fmla="*/ 32 w 200"/>
                  <a:gd name="T41" fmla="*/ 56 h 151"/>
                  <a:gd name="T42" fmla="*/ 8 w 200"/>
                  <a:gd name="T43" fmla="*/ 40 h 151"/>
                  <a:gd name="T44" fmla="*/ 0 w 200"/>
                  <a:gd name="T45" fmla="*/ 7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0" h="151">
                    <a:moveTo>
                      <a:pt x="0" y="72"/>
                    </a:moveTo>
                    <a:lnTo>
                      <a:pt x="0" y="112"/>
                    </a:lnTo>
                    <a:lnTo>
                      <a:pt x="16" y="128"/>
                    </a:lnTo>
                    <a:lnTo>
                      <a:pt x="8" y="143"/>
                    </a:lnTo>
                    <a:lnTo>
                      <a:pt x="24" y="151"/>
                    </a:lnTo>
                    <a:lnTo>
                      <a:pt x="72" y="143"/>
                    </a:lnTo>
                    <a:lnTo>
                      <a:pt x="88" y="120"/>
                    </a:lnTo>
                    <a:lnTo>
                      <a:pt x="128" y="112"/>
                    </a:lnTo>
                    <a:lnTo>
                      <a:pt x="136" y="88"/>
                    </a:lnTo>
                    <a:lnTo>
                      <a:pt x="144" y="80"/>
                    </a:lnTo>
                    <a:lnTo>
                      <a:pt x="136" y="72"/>
                    </a:lnTo>
                    <a:lnTo>
                      <a:pt x="152" y="72"/>
                    </a:lnTo>
                    <a:lnTo>
                      <a:pt x="160" y="56"/>
                    </a:lnTo>
                    <a:lnTo>
                      <a:pt x="152" y="40"/>
                    </a:lnTo>
                    <a:lnTo>
                      <a:pt x="200" y="16"/>
                    </a:lnTo>
                    <a:lnTo>
                      <a:pt x="184" y="16"/>
                    </a:lnTo>
                    <a:lnTo>
                      <a:pt x="160" y="24"/>
                    </a:lnTo>
                    <a:lnTo>
                      <a:pt x="152" y="0"/>
                    </a:lnTo>
                    <a:lnTo>
                      <a:pt x="128" y="16"/>
                    </a:lnTo>
                    <a:lnTo>
                      <a:pt x="64" y="16"/>
                    </a:lnTo>
                    <a:lnTo>
                      <a:pt x="32" y="56"/>
                    </a:lnTo>
                    <a:lnTo>
                      <a:pt x="8" y="40"/>
                    </a:lnTo>
                    <a:lnTo>
                      <a:pt x="0" y="7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77" name="Freeform 802" descr="25%"/>
              <p:cNvSpPr>
                <a:spLocks noChangeAspect="1"/>
              </p:cNvSpPr>
              <p:nvPr/>
            </p:nvSpPr>
            <p:spPr bwMode="auto">
              <a:xfrm>
                <a:off x="1894" y="2052"/>
                <a:ext cx="71" cy="96"/>
              </a:xfrm>
              <a:custGeom>
                <a:avLst/>
                <a:gdLst>
                  <a:gd name="T0" fmla="*/ 0 w 71"/>
                  <a:gd name="T1" fmla="*/ 32 h 96"/>
                  <a:gd name="T2" fmla="*/ 8 w 71"/>
                  <a:gd name="T3" fmla="*/ 48 h 96"/>
                  <a:gd name="T4" fmla="*/ 16 w 71"/>
                  <a:gd name="T5" fmla="*/ 80 h 96"/>
                  <a:gd name="T6" fmla="*/ 40 w 71"/>
                  <a:gd name="T7" fmla="*/ 80 h 96"/>
                  <a:gd name="T8" fmla="*/ 47 w 71"/>
                  <a:gd name="T9" fmla="*/ 56 h 96"/>
                  <a:gd name="T10" fmla="*/ 55 w 71"/>
                  <a:gd name="T11" fmla="*/ 64 h 96"/>
                  <a:gd name="T12" fmla="*/ 63 w 71"/>
                  <a:gd name="T13" fmla="*/ 96 h 96"/>
                  <a:gd name="T14" fmla="*/ 71 w 71"/>
                  <a:gd name="T15" fmla="*/ 80 h 96"/>
                  <a:gd name="T16" fmla="*/ 63 w 71"/>
                  <a:gd name="T17" fmla="*/ 48 h 96"/>
                  <a:gd name="T18" fmla="*/ 55 w 71"/>
                  <a:gd name="T19" fmla="*/ 56 h 96"/>
                  <a:gd name="T20" fmla="*/ 47 w 71"/>
                  <a:gd name="T21" fmla="*/ 48 h 96"/>
                  <a:gd name="T22" fmla="*/ 63 w 71"/>
                  <a:gd name="T23" fmla="*/ 32 h 96"/>
                  <a:gd name="T24" fmla="*/ 24 w 71"/>
                  <a:gd name="T25" fmla="*/ 24 h 96"/>
                  <a:gd name="T26" fmla="*/ 8 w 71"/>
                  <a:gd name="T27" fmla="*/ 0 h 96"/>
                  <a:gd name="T28" fmla="*/ 0 w 71"/>
                  <a:gd name="T29" fmla="*/ 16 h 96"/>
                  <a:gd name="T30" fmla="*/ 8 w 71"/>
                  <a:gd name="T31" fmla="*/ 24 h 96"/>
                  <a:gd name="T32" fmla="*/ 0 w 71"/>
                  <a:gd name="T33" fmla="*/ 3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96">
                    <a:moveTo>
                      <a:pt x="0" y="32"/>
                    </a:moveTo>
                    <a:lnTo>
                      <a:pt x="8" y="48"/>
                    </a:lnTo>
                    <a:lnTo>
                      <a:pt x="16" y="80"/>
                    </a:lnTo>
                    <a:lnTo>
                      <a:pt x="40" y="80"/>
                    </a:lnTo>
                    <a:lnTo>
                      <a:pt x="47" y="56"/>
                    </a:lnTo>
                    <a:lnTo>
                      <a:pt x="55" y="64"/>
                    </a:lnTo>
                    <a:lnTo>
                      <a:pt x="63" y="96"/>
                    </a:lnTo>
                    <a:lnTo>
                      <a:pt x="71" y="80"/>
                    </a:lnTo>
                    <a:lnTo>
                      <a:pt x="63" y="48"/>
                    </a:lnTo>
                    <a:lnTo>
                      <a:pt x="55" y="56"/>
                    </a:lnTo>
                    <a:lnTo>
                      <a:pt x="47" y="48"/>
                    </a:lnTo>
                    <a:lnTo>
                      <a:pt x="63" y="32"/>
                    </a:lnTo>
                    <a:lnTo>
                      <a:pt x="24" y="24"/>
                    </a:lnTo>
                    <a:lnTo>
                      <a:pt x="8" y="0"/>
                    </a:lnTo>
                    <a:lnTo>
                      <a:pt x="0" y="16"/>
                    </a:lnTo>
                    <a:lnTo>
                      <a:pt x="8" y="24"/>
                    </a:lnTo>
                    <a:lnTo>
                      <a:pt x="0" y="3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78" name="Freeform 803" descr="25%"/>
              <p:cNvSpPr>
                <a:spLocks noChangeAspect="1"/>
              </p:cNvSpPr>
              <p:nvPr/>
            </p:nvSpPr>
            <p:spPr bwMode="auto">
              <a:xfrm>
                <a:off x="1894" y="2052"/>
                <a:ext cx="71" cy="96"/>
              </a:xfrm>
              <a:custGeom>
                <a:avLst/>
                <a:gdLst>
                  <a:gd name="T0" fmla="*/ 0 w 71"/>
                  <a:gd name="T1" fmla="*/ 32 h 96"/>
                  <a:gd name="T2" fmla="*/ 8 w 71"/>
                  <a:gd name="T3" fmla="*/ 48 h 96"/>
                  <a:gd name="T4" fmla="*/ 16 w 71"/>
                  <a:gd name="T5" fmla="*/ 80 h 96"/>
                  <a:gd name="T6" fmla="*/ 40 w 71"/>
                  <a:gd name="T7" fmla="*/ 80 h 96"/>
                  <a:gd name="T8" fmla="*/ 47 w 71"/>
                  <a:gd name="T9" fmla="*/ 56 h 96"/>
                  <a:gd name="T10" fmla="*/ 55 w 71"/>
                  <a:gd name="T11" fmla="*/ 64 h 96"/>
                  <a:gd name="T12" fmla="*/ 63 w 71"/>
                  <a:gd name="T13" fmla="*/ 96 h 96"/>
                  <a:gd name="T14" fmla="*/ 71 w 71"/>
                  <a:gd name="T15" fmla="*/ 80 h 96"/>
                  <a:gd name="T16" fmla="*/ 63 w 71"/>
                  <a:gd name="T17" fmla="*/ 48 h 96"/>
                  <a:gd name="T18" fmla="*/ 55 w 71"/>
                  <a:gd name="T19" fmla="*/ 56 h 96"/>
                  <a:gd name="T20" fmla="*/ 47 w 71"/>
                  <a:gd name="T21" fmla="*/ 48 h 96"/>
                  <a:gd name="T22" fmla="*/ 63 w 71"/>
                  <a:gd name="T23" fmla="*/ 32 h 96"/>
                  <a:gd name="T24" fmla="*/ 24 w 71"/>
                  <a:gd name="T25" fmla="*/ 24 h 96"/>
                  <a:gd name="T26" fmla="*/ 8 w 71"/>
                  <a:gd name="T27" fmla="*/ 0 h 96"/>
                  <a:gd name="T28" fmla="*/ 0 w 71"/>
                  <a:gd name="T29" fmla="*/ 16 h 96"/>
                  <a:gd name="T30" fmla="*/ 8 w 71"/>
                  <a:gd name="T31" fmla="*/ 24 h 96"/>
                  <a:gd name="T32" fmla="*/ 0 w 71"/>
                  <a:gd name="T33" fmla="*/ 3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96">
                    <a:moveTo>
                      <a:pt x="0" y="32"/>
                    </a:moveTo>
                    <a:lnTo>
                      <a:pt x="8" y="48"/>
                    </a:lnTo>
                    <a:lnTo>
                      <a:pt x="16" y="80"/>
                    </a:lnTo>
                    <a:lnTo>
                      <a:pt x="40" y="80"/>
                    </a:lnTo>
                    <a:lnTo>
                      <a:pt x="47" y="56"/>
                    </a:lnTo>
                    <a:lnTo>
                      <a:pt x="55" y="64"/>
                    </a:lnTo>
                    <a:lnTo>
                      <a:pt x="63" y="96"/>
                    </a:lnTo>
                    <a:lnTo>
                      <a:pt x="71" y="80"/>
                    </a:lnTo>
                    <a:lnTo>
                      <a:pt x="63" y="48"/>
                    </a:lnTo>
                    <a:lnTo>
                      <a:pt x="55" y="56"/>
                    </a:lnTo>
                    <a:lnTo>
                      <a:pt x="47" y="48"/>
                    </a:lnTo>
                    <a:lnTo>
                      <a:pt x="63" y="32"/>
                    </a:lnTo>
                    <a:lnTo>
                      <a:pt x="24" y="24"/>
                    </a:lnTo>
                    <a:lnTo>
                      <a:pt x="8" y="0"/>
                    </a:lnTo>
                    <a:lnTo>
                      <a:pt x="0" y="16"/>
                    </a:lnTo>
                    <a:lnTo>
                      <a:pt x="8" y="24"/>
                    </a:lnTo>
                    <a:lnTo>
                      <a:pt x="0" y="3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79" name="Freeform 804" descr="25%"/>
              <p:cNvSpPr>
                <a:spLocks noChangeAspect="1"/>
              </p:cNvSpPr>
              <p:nvPr/>
            </p:nvSpPr>
            <p:spPr bwMode="auto">
              <a:xfrm>
                <a:off x="1910" y="2036"/>
                <a:ext cx="64" cy="16"/>
              </a:xfrm>
              <a:custGeom>
                <a:avLst/>
                <a:gdLst>
                  <a:gd name="T0" fmla="*/ 0 w 47"/>
                  <a:gd name="T1" fmla="*/ 8 h 16"/>
                  <a:gd name="T2" fmla="*/ 0 w 47"/>
                  <a:gd name="T3" fmla="*/ 16 h 16"/>
                  <a:gd name="T4" fmla="*/ 47 w 47"/>
                  <a:gd name="T5" fmla="*/ 8 h 16"/>
                  <a:gd name="T6" fmla="*/ 39 w 47"/>
                  <a:gd name="T7" fmla="*/ 0 h 16"/>
                  <a:gd name="T8" fmla="*/ 8 w 47"/>
                  <a:gd name="T9" fmla="*/ 0 h 16"/>
                  <a:gd name="T10" fmla="*/ 0 w 47"/>
                  <a:gd name="T11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16">
                    <a:moveTo>
                      <a:pt x="0" y="8"/>
                    </a:moveTo>
                    <a:lnTo>
                      <a:pt x="0" y="16"/>
                    </a:lnTo>
                    <a:lnTo>
                      <a:pt x="47" y="8"/>
                    </a:lnTo>
                    <a:lnTo>
                      <a:pt x="39" y="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80" name="Freeform 805" descr="25%"/>
              <p:cNvSpPr>
                <a:spLocks noChangeAspect="1"/>
              </p:cNvSpPr>
              <p:nvPr/>
            </p:nvSpPr>
            <p:spPr bwMode="auto">
              <a:xfrm>
                <a:off x="1910" y="2036"/>
                <a:ext cx="64" cy="16"/>
              </a:xfrm>
              <a:custGeom>
                <a:avLst/>
                <a:gdLst>
                  <a:gd name="T0" fmla="*/ 0 w 47"/>
                  <a:gd name="T1" fmla="*/ 8 h 16"/>
                  <a:gd name="T2" fmla="*/ 0 w 47"/>
                  <a:gd name="T3" fmla="*/ 16 h 16"/>
                  <a:gd name="T4" fmla="*/ 47 w 47"/>
                  <a:gd name="T5" fmla="*/ 8 h 16"/>
                  <a:gd name="T6" fmla="*/ 39 w 47"/>
                  <a:gd name="T7" fmla="*/ 0 h 16"/>
                  <a:gd name="T8" fmla="*/ 8 w 47"/>
                  <a:gd name="T9" fmla="*/ 0 h 16"/>
                  <a:gd name="T10" fmla="*/ 0 w 47"/>
                  <a:gd name="T11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16">
                    <a:moveTo>
                      <a:pt x="0" y="8"/>
                    </a:moveTo>
                    <a:lnTo>
                      <a:pt x="0" y="16"/>
                    </a:lnTo>
                    <a:lnTo>
                      <a:pt x="47" y="8"/>
                    </a:lnTo>
                    <a:lnTo>
                      <a:pt x="39" y="0"/>
                    </a:lnTo>
                    <a:lnTo>
                      <a:pt x="8" y="0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81" name="Freeform 806" descr="25%"/>
              <p:cNvSpPr>
                <a:spLocks noChangeAspect="1"/>
              </p:cNvSpPr>
              <p:nvPr/>
            </p:nvSpPr>
            <p:spPr bwMode="auto">
              <a:xfrm>
                <a:off x="1957" y="2036"/>
                <a:ext cx="136" cy="280"/>
              </a:xfrm>
              <a:custGeom>
                <a:avLst/>
                <a:gdLst>
                  <a:gd name="T0" fmla="*/ 0 w 136"/>
                  <a:gd name="T1" fmla="*/ 112 h 280"/>
                  <a:gd name="T2" fmla="*/ 8 w 136"/>
                  <a:gd name="T3" fmla="*/ 96 h 280"/>
                  <a:gd name="T4" fmla="*/ 40 w 136"/>
                  <a:gd name="T5" fmla="*/ 24 h 280"/>
                  <a:gd name="T6" fmla="*/ 64 w 136"/>
                  <a:gd name="T7" fmla="*/ 8 h 280"/>
                  <a:gd name="T8" fmla="*/ 72 w 136"/>
                  <a:gd name="T9" fmla="*/ 0 h 280"/>
                  <a:gd name="T10" fmla="*/ 88 w 136"/>
                  <a:gd name="T11" fmla="*/ 8 h 280"/>
                  <a:gd name="T12" fmla="*/ 88 w 136"/>
                  <a:gd name="T13" fmla="*/ 16 h 280"/>
                  <a:gd name="T14" fmla="*/ 80 w 136"/>
                  <a:gd name="T15" fmla="*/ 64 h 280"/>
                  <a:gd name="T16" fmla="*/ 88 w 136"/>
                  <a:gd name="T17" fmla="*/ 64 h 280"/>
                  <a:gd name="T18" fmla="*/ 104 w 136"/>
                  <a:gd name="T19" fmla="*/ 88 h 280"/>
                  <a:gd name="T20" fmla="*/ 136 w 136"/>
                  <a:gd name="T21" fmla="*/ 96 h 280"/>
                  <a:gd name="T22" fmla="*/ 112 w 136"/>
                  <a:gd name="T23" fmla="*/ 120 h 280"/>
                  <a:gd name="T24" fmla="*/ 80 w 136"/>
                  <a:gd name="T25" fmla="*/ 128 h 280"/>
                  <a:gd name="T26" fmla="*/ 80 w 136"/>
                  <a:gd name="T27" fmla="*/ 152 h 280"/>
                  <a:gd name="T28" fmla="*/ 88 w 136"/>
                  <a:gd name="T29" fmla="*/ 184 h 280"/>
                  <a:gd name="T30" fmla="*/ 88 w 136"/>
                  <a:gd name="T31" fmla="*/ 208 h 280"/>
                  <a:gd name="T32" fmla="*/ 104 w 136"/>
                  <a:gd name="T33" fmla="*/ 248 h 280"/>
                  <a:gd name="T34" fmla="*/ 88 w 136"/>
                  <a:gd name="T35" fmla="*/ 280 h 280"/>
                  <a:gd name="T36" fmla="*/ 80 w 136"/>
                  <a:gd name="T37" fmla="*/ 184 h 280"/>
                  <a:gd name="T38" fmla="*/ 64 w 136"/>
                  <a:gd name="T39" fmla="*/ 168 h 280"/>
                  <a:gd name="T40" fmla="*/ 48 w 136"/>
                  <a:gd name="T41" fmla="*/ 192 h 280"/>
                  <a:gd name="T42" fmla="*/ 32 w 136"/>
                  <a:gd name="T43" fmla="*/ 184 h 280"/>
                  <a:gd name="T44" fmla="*/ 32 w 136"/>
                  <a:gd name="T45" fmla="*/ 152 h 280"/>
                  <a:gd name="T46" fmla="*/ 0 w 136"/>
                  <a:gd name="T4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6" h="280">
                    <a:moveTo>
                      <a:pt x="0" y="112"/>
                    </a:moveTo>
                    <a:lnTo>
                      <a:pt x="8" y="96"/>
                    </a:lnTo>
                    <a:lnTo>
                      <a:pt x="40" y="24"/>
                    </a:lnTo>
                    <a:lnTo>
                      <a:pt x="64" y="8"/>
                    </a:lnTo>
                    <a:lnTo>
                      <a:pt x="72" y="0"/>
                    </a:lnTo>
                    <a:lnTo>
                      <a:pt x="88" y="8"/>
                    </a:lnTo>
                    <a:lnTo>
                      <a:pt x="88" y="16"/>
                    </a:lnTo>
                    <a:lnTo>
                      <a:pt x="80" y="64"/>
                    </a:lnTo>
                    <a:lnTo>
                      <a:pt x="88" y="64"/>
                    </a:lnTo>
                    <a:lnTo>
                      <a:pt x="104" y="88"/>
                    </a:lnTo>
                    <a:lnTo>
                      <a:pt x="136" y="96"/>
                    </a:lnTo>
                    <a:lnTo>
                      <a:pt x="112" y="120"/>
                    </a:lnTo>
                    <a:lnTo>
                      <a:pt x="80" y="128"/>
                    </a:lnTo>
                    <a:lnTo>
                      <a:pt x="80" y="152"/>
                    </a:lnTo>
                    <a:lnTo>
                      <a:pt x="88" y="184"/>
                    </a:lnTo>
                    <a:lnTo>
                      <a:pt x="88" y="208"/>
                    </a:lnTo>
                    <a:lnTo>
                      <a:pt x="104" y="248"/>
                    </a:lnTo>
                    <a:lnTo>
                      <a:pt x="88" y="280"/>
                    </a:lnTo>
                    <a:lnTo>
                      <a:pt x="80" y="184"/>
                    </a:lnTo>
                    <a:lnTo>
                      <a:pt x="64" y="168"/>
                    </a:lnTo>
                    <a:lnTo>
                      <a:pt x="48" y="192"/>
                    </a:lnTo>
                    <a:lnTo>
                      <a:pt x="32" y="184"/>
                    </a:lnTo>
                    <a:lnTo>
                      <a:pt x="32" y="152"/>
                    </a:lnTo>
                    <a:lnTo>
                      <a:pt x="0" y="11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82" name="Freeform 807" descr="25%"/>
              <p:cNvSpPr>
                <a:spLocks noChangeAspect="1"/>
              </p:cNvSpPr>
              <p:nvPr/>
            </p:nvSpPr>
            <p:spPr bwMode="auto">
              <a:xfrm>
                <a:off x="1957" y="2036"/>
                <a:ext cx="136" cy="280"/>
              </a:xfrm>
              <a:custGeom>
                <a:avLst/>
                <a:gdLst>
                  <a:gd name="T0" fmla="*/ 0 w 136"/>
                  <a:gd name="T1" fmla="*/ 112 h 280"/>
                  <a:gd name="T2" fmla="*/ 8 w 136"/>
                  <a:gd name="T3" fmla="*/ 96 h 280"/>
                  <a:gd name="T4" fmla="*/ 40 w 136"/>
                  <a:gd name="T5" fmla="*/ 24 h 280"/>
                  <a:gd name="T6" fmla="*/ 64 w 136"/>
                  <a:gd name="T7" fmla="*/ 8 h 280"/>
                  <a:gd name="T8" fmla="*/ 72 w 136"/>
                  <a:gd name="T9" fmla="*/ 0 h 280"/>
                  <a:gd name="T10" fmla="*/ 88 w 136"/>
                  <a:gd name="T11" fmla="*/ 8 h 280"/>
                  <a:gd name="T12" fmla="*/ 88 w 136"/>
                  <a:gd name="T13" fmla="*/ 16 h 280"/>
                  <a:gd name="T14" fmla="*/ 80 w 136"/>
                  <a:gd name="T15" fmla="*/ 64 h 280"/>
                  <a:gd name="T16" fmla="*/ 88 w 136"/>
                  <a:gd name="T17" fmla="*/ 64 h 280"/>
                  <a:gd name="T18" fmla="*/ 104 w 136"/>
                  <a:gd name="T19" fmla="*/ 88 h 280"/>
                  <a:gd name="T20" fmla="*/ 136 w 136"/>
                  <a:gd name="T21" fmla="*/ 96 h 280"/>
                  <a:gd name="T22" fmla="*/ 112 w 136"/>
                  <a:gd name="T23" fmla="*/ 120 h 280"/>
                  <a:gd name="T24" fmla="*/ 80 w 136"/>
                  <a:gd name="T25" fmla="*/ 128 h 280"/>
                  <a:gd name="T26" fmla="*/ 80 w 136"/>
                  <a:gd name="T27" fmla="*/ 152 h 280"/>
                  <a:gd name="T28" fmla="*/ 88 w 136"/>
                  <a:gd name="T29" fmla="*/ 184 h 280"/>
                  <a:gd name="T30" fmla="*/ 88 w 136"/>
                  <a:gd name="T31" fmla="*/ 208 h 280"/>
                  <a:gd name="T32" fmla="*/ 104 w 136"/>
                  <a:gd name="T33" fmla="*/ 248 h 280"/>
                  <a:gd name="T34" fmla="*/ 88 w 136"/>
                  <a:gd name="T35" fmla="*/ 280 h 280"/>
                  <a:gd name="T36" fmla="*/ 80 w 136"/>
                  <a:gd name="T37" fmla="*/ 184 h 280"/>
                  <a:gd name="T38" fmla="*/ 64 w 136"/>
                  <a:gd name="T39" fmla="*/ 168 h 280"/>
                  <a:gd name="T40" fmla="*/ 48 w 136"/>
                  <a:gd name="T41" fmla="*/ 192 h 280"/>
                  <a:gd name="T42" fmla="*/ 32 w 136"/>
                  <a:gd name="T43" fmla="*/ 184 h 280"/>
                  <a:gd name="T44" fmla="*/ 32 w 136"/>
                  <a:gd name="T45" fmla="*/ 152 h 280"/>
                  <a:gd name="T46" fmla="*/ 0 w 136"/>
                  <a:gd name="T4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6" h="280">
                    <a:moveTo>
                      <a:pt x="0" y="112"/>
                    </a:moveTo>
                    <a:lnTo>
                      <a:pt x="8" y="96"/>
                    </a:lnTo>
                    <a:lnTo>
                      <a:pt x="40" y="24"/>
                    </a:lnTo>
                    <a:lnTo>
                      <a:pt x="64" y="8"/>
                    </a:lnTo>
                    <a:lnTo>
                      <a:pt x="72" y="0"/>
                    </a:lnTo>
                    <a:lnTo>
                      <a:pt x="88" y="8"/>
                    </a:lnTo>
                    <a:lnTo>
                      <a:pt x="88" y="16"/>
                    </a:lnTo>
                    <a:lnTo>
                      <a:pt x="80" y="64"/>
                    </a:lnTo>
                    <a:lnTo>
                      <a:pt x="88" y="64"/>
                    </a:lnTo>
                    <a:lnTo>
                      <a:pt x="104" y="88"/>
                    </a:lnTo>
                    <a:lnTo>
                      <a:pt x="136" y="96"/>
                    </a:lnTo>
                    <a:lnTo>
                      <a:pt x="112" y="120"/>
                    </a:lnTo>
                    <a:lnTo>
                      <a:pt x="80" y="128"/>
                    </a:lnTo>
                    <a:lnTo>
                      <a:pt x="80" y="152"/>
                    </a:lnTo>
                    <a:lnTo>
                      <a:pt x="88" y="184"/>
                    </a:lnTo>
                    <a:lnTo>
                      <a:pt x="88" y="208"/>
                    </a:lnTo>
                    <a:lnTo>
                      <a:pt x="104" y="248"/>
                    </a:lnTo>
                    <a:lnTo>
                      <a:pt x="88" y="280"/>
                    </a:lnTo>
                    <a:lnTo>
                      <a:pt x="80" y="184"/>
                    </a:lnTo>
                    <a:lnTo>
                      <a:pt x="64" y="168"/>
                    </a:lnTo>
                    <a:lnTo>
                      <a:pt x="48" y="192"/>
                    </a:lnTo>
                    <a:lnTo>
                      <a:pt x="32" y="184"/>
                    </a:lnTo>
                    <a:lnTo>
                      <a:pt x="32" y="152"/>
                    </a:lnTo>
                    <a:lnTo>
                      <a:pt x="0" y="11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83" name="Freeform 808" descr="25%"/>
              <p:cNvSpPr>
                <a:spLocks noChangeAspect="1"/>
              </p:cNvSpPr>
              <p:nvPr/>
            </p:nvSpPr>
            <p:spPr bwMode="auto">
              <a:xfrm>
                <a:off x="1694" y="1582"/>
                <a:ext cx="884" cy="574"/>
              </a:xfrm>
              <a:custGeom>
                <a:avLst/>
                <a:gdLst>
                  <a:gd name="T0" fmla="*/ 0 w 878"/>
                  <a:gd name="T1" fmla="*/ 247 h 574"/>
                  <a:gd name="T2" fmla="*/ 88 w 878"/>
                  <a:gd name="T3" fmla="*/ 215 h 574"/>
                  <a:gd name="T4" fmla="*/ 88 w 878"/>
                  <a:gd name="T5" fmla="*/ 167 h 574"/>
                  <a:gd name="T6" fmla="*/ 128 w 878"/>
                  <a:gd name="T7" fmla="*/ 119 h 574"/>
                  <a:gd name="T8" fmla="*/ 168 w 878"/>
                  <a:gd name="T9" fmla="*/ 96 h 574"/>
                  <a:gd name="T10" fmla="*/ 208 w 878"/>
                  <a:gd name="T11" fmla="*/ 104 h 574"/>
                  <a:gd name="T12" fmla="*/ 247 w 878"/>
                  <a:gd name="T13" fmla="*/ 159 h 574"/>
                  <a:gd name="T14" fmla="*/ 335 w 878"/>
                  <a:gd name="T15" fmla="*/ 199 h 574"/>
                  <a:gd name="T16" fmla="*/ 447 w 878"/>
                  <a:gd name="T17" fmla="*/ 223 h 574"/>
                  <a:gd name="T18" fmla="*/ 551 w 878"/>
                  <a:gd name="T19" fmla="*/ 183 h 574"/>
                  <a:gd name="T20" fmla="*/ 575 w 878"/>
                  <a:gd name="T21" fmla="*/ 167 h 574"/>
                  <a:gd name="T22" fmla="*/ 655 w 878"/>
                  <a:gd name="T23" fmla="*/ 127 h 574"/>
                  <a:gd name="T24" fmla="*/ 599 w 878"/>
                  <a:gd name="T25" fmla="*/ 111 h 574"/>
                  <a:gd name="T26" fmla="*/ 615 w 878"/>
                  <a:gd name="T27" fmla="*/ 64 h 574"/>
                  <a:gd name="T28" fmla="*/ 647 w 878"/>
                  <a:gd name="T29" fmla="*/ 64 h 574"/>
                  <a:gd name="T30" fmla="*/ 663 w 878"/>
                  <a:gd name="T31" fmla="*/ 8 h 574"/>
                  <a:gd name="T32" fmla="*/ 751 w 878"/>
                  <a:gd name="T33" fmla="*/ 8 h 574"/>
                  <a:gd name="T34" fmla="*/ 815 w 878"/>
                  <a:gd name="T35" fmla="*/ 88 h 574"/>
                  <a:gd name="T36" fmla="*/ 878 w 878"/>
                  <a:gd name="T37" fmla="*/ 96 h 574"/>
                  <a:gd name="T38" fmla="*/ 823 w 878"/>
                  <a:gd name="T39" fmla="*/ 167 h 574"/>
                  <a:gd name="T40" fmla="*/ 815 w 878"/>
                  <a:gd name="T41" fmla="*/ 207 h 574"/>
                  <a:gd name="T42" fmla="*/ 783 w 878"/>
                  <a:gd name="T43" fmla="*/ 215 h 574"/>
                  <a:gd name="T44" fmla="*/ 767 w 878"/>
                  <a:gd name="T45" fmla="*/ 223 h 574"/>
                  <a:gd name="T46" fmla="*/ 679 w 878"/>
                  <a:gd name="T47" fmla="*/ 279 h 574"/>
                  <a:gd name="T48" fmla="*/ 695 w 878"/>
                  <a:gd name="T49" fmla="*/ 231 h 574"/>
                  <a:gd name="T50" fmla="*/ 631 w 878"/>
                  <a:gd name="T51" fmla="*/ 279 h 574"/>
                  <a:gd name="T52" fmla="*/ 671 w 878"/>
                  <a:gd name="T53" fmla="*/ 295 h 574"/>
                  <a:gd name="T54" fmla="*/ 663 w 878"/>
                  <a:gd name="T55" fmla="*/ 319 h 574"/>
                  <a:gd name="T56" fmla="*/ 695 w 878"/>
                  <a:gd name="T57" fmla="*/ 399 h 574"/>
                  <a:gd name="T58" fmla="*/ 695 w 878"/>
                  <a:gd name="T59" fmla="*/ 407 h 574"/>
                  <a:gd name="T60" fmla="*/ 695 w 878"/>
                  <a:gd name="T61" fmla="*/ 422 h 574"/>
                  <a:gd name="T62" fmla="*/ 615 w 878"/>
                  <a:gd name="T63" fmla="*/ 526 h 574"/>
                  <a:gd name="T64" fmla="*/ 575 w 878"/>
                  <a:gd name="T65" fmla="*/ 534 h 574"/>
                  <a:gd name="T66" fmla="*/ 519 w 878"/>
                  <a:gd name="T67" fmla="*/ 558 h 574"/>
                  <a:gd name="T68" fmla="*/ 511 w 878"/>
                  <a:gd name="T69" fmla="*/ 558 h 574"/>
                  <a:gd name="T70" fmla="*/ 447 w 878"/>
                  <a:gd name="T71" fmla="*/ 526 h 574"/>
                  <a:gd name="T72" fmla="*/ 399 w 878"/>
                  <a:gd name="T73" fmla="*/ 542 h 574"/>
                  <a:gd name="T74" fmla="*/ 399 w 878"/>
                  <a:gd name="T75" fmla="*/ 550 h 574"/>
                  <a:gd name="T76" fmla="*/ 351 w 878"/>
                  <a:gd name="T77" fmla="*/ 518 h 574"/>
                  <a:gd name="T78" fmla="*/ 351 w 878"/>
                  <a:gd name="T79" fmla="*/ 470 h 574"/>
                  <a:gd name="T80" fmla="*/ 335 w 878"/>
                  <a:gd name="T81" fmla="*/ 454 h 574"/>
                  <a:gd name="T82" fmla="*/ 319 w 878"/>
                  <a:gd name="T83" fmla="*/ 430 h 574"/>
                  <a:gd name="T84" fmla="*/ 224 w 878"/>
                  <a:gd name="T85" fmla="*/ 454 h 574"/>
                  <a:gd name="T86" fmla="*/ 208 w 878"/>
                  <a:gd name="T87" fmla="*/ 454 h 574"/>
                  <a:gd name="T88" fmla="*/ 168 w 878"/>
                  <a:gd name="T89" fmla="*/ 454 h 574"/>
                  <a:gd name="T90" fmla="*/ 104 w 878"/>
                  <a:gd name="T91" fmla="*/ 415 h 574"/>
                  <a:gd name="T92" fmla="*/ 64 w 878"/>
                  <a:gd name="T93" fmla="*/ 383 h 574"/>
                  <a:gd name="T94" fmla="*/ 72 w 878"/>
                  <a:gd name="T95" fmla="*/ 351 h 574"/>
                  <a:gd name="T96" fmla="*/ 72 w 878"/>
                  <a:gd name="T97" fmla="*/ 319 h 574"/>
                  <a:gd name="T98" fmla="*/ 8 w 878"/>
                  <a:gd name="T99" fmla="*/ 295 h 574"/>
                  <a:gd name="T100" fmla="*/ 0 w 878"/>
                  <a:gd name="T101" fmla="*/ 271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78" h="574">
                    <a:moveTo>
                      <a:pt x="0" y="271"/>
                    </a:moveTo>
                    <a:lnTo>
                      <a:pt x="0" y="247"/>
                    </a:lnTo>
                    <a:lnTo>
                      <a:pt x="32" y="239"/>
                    </a:lnTo>
                    <a:lnTo>
                      <a:pt x="88" y="215"/>
                    </a:lnTo>
                    <a:lnTo>
                      <a:pt x="96" y="183"/>
                    </a:lnTo>
                    <a:lnTo>
                      <a:pt x="88" y="167"/>
                    </a:lnTo>
                    <a:lnTo>
                      <a:pt x="120" y="159"/>
                    </a:lnTo>
                    <a:lnTo>
                      <a:pt x="128" y="119"/>
                    </a:lnTo>
                    <a:lnTo>
                      <a:pt x="168" y="119"/>
                    </a:lnTo>
                    <a:lnTo>
                      <a:pt x="168" y="96"/>
                    </a:lnTo>
                    <a:lnTo>
                      <a:pt x="200" y="88"/>
                    </a:lnTo>
                    <a:lnTo>
                      <a:pt x="208" y="104"/>
                    </a:lnTo>
                    <a:lnTo>
                      <a:pt x="240" y="111"/>
                    </a:lnTo>
                    <a:lnTo>
                      <a:pt x="247" y="159"/>
                    </a:lnTo>
                    <a:lnTo>
                      <a:pt x="303" y="175"/>
                    </a:lnTo>
                    <a:lnTo>
                      <a:pt x="335" y="199"/>
                    </a:lnTo>
                    <a:lnTo>
                      <a:pt x="391" y="199"/>
                    </a:lnTo>
                    <a:lnTo>
                      <a:pt x="447" y="223"/>
                    </a:lnTo>
                    <a:lnTo>
                      <a:pt x="519" y="199"/>
                    </a:lnTo>
                    <a:lnTo>
                      <a:pt x="551" y="183"/>
                    </a:lnTo>
                    <a:lnTo>
                      <a:pt x="551" y="159"/>
                    </a:lnTo>
                    <a:lnTo>
                      <a:pt x="575" y="167"/>
                    </a:lnTo>
                    <a:lnTo>
                      <a:pt x="615" y="127"/>
                    </a:lnTo>
                    <a:lnTo>
                      <a:pt x="655" y="127"/>
                    </a:lnTo>
                    <a:lnTo>
                      <a:pt x="639" y="104"/>
                    </a:lnTo>
                    <a:lnTo>
                      <a:pt x="599" y="111"/>
                    </a:lnTo>
                    <a:lnTo>
                      <a:pt x="599" y="80"/>
                    </a:lnTo>
                    <a:lnTo>
                      <a:pt x="615" y="64"/>
                    </a:lnTo>
                    <a:lnTo>
                      <a:pt x="631" y="72"/>
                    </a:lnTo>
                    <a:lnTo>
                      <a:pt x="647" y="64"/>
                    </a:lnTo>
                    <a:lnTo>
                      <a:pt x="671" y="24"/>
                    </a:lnTo>
                    <a:lnTo>
                      <a:pt x="663" y="8"/>
                    </a:lnTo>
                    <a:lnTo>
                      <a:pt x="719" y="0"/>
                    </a:lnTo>
                    <a:lnTo>
                      <a:pt x="751" y="8"/>
                    </a:lnTo>
                    <a:lnTo>
                      <a:pt x="775" y="72"/>
                    </a:lnTo>
                    <a:lnTo>
                      <a:pt x="815" y="88"/>
                    </a:lnTo>
                    <a:lnTo>
                      <a:pt x="823" y="111"/>
                    </a:lnTo>
                    <a:lnTo>
                      <a:pt x="878" y="96"/>
                    </a:lnTo>
                    <a:lnTo>
                      <a:pt x="855" y="159"/>
                    </a:lnTo>
                    <a:lnTo>
                      <a:pt x="823" y="167"/>
                    </a:lnTo>
                    <a:lnTo>
                      <a:pt x="823" y="183"/>
                    </a:lnTo>
                    <a:lnTo>
                      <a:pt x="815" y="207"/>
                    </a:lnTo>
                    <a:lnTo>
                      <a:pt x="807" y="199"/>
                    </a:lnTo>
                    <a:lnTo>
                      <a:pt x="783" y="215"/>
                    </a:lnTo>
                    <a:lnTo>
                      <a:pt x="783" y="231"/>
                    </a:lnTo>
                    <a:lnTo>
                      <a:pt x="767" y="223"/>
                    </a:lnTo>
                    <a:lnTo>
                      <a:pt x="727" y="247"/>
                    </a:lnTo>
                    <a:lnTo>
                      <a:pt x="679" y="279"/>
                    </a:lnTo>
                    <a:lnTo>
                      <a:pt x="703" y="239"/>
                    </a:lnTo>
                    <a:lnTo>
                      <a:pt x="695" y="231"/>
                    </a:lnTo>
                    <a:lnTo>
                      <a:pt x="631" y="271"/>
                    </a:lnTo>
                    <a:lnTo>
                      <a:pt x="631" y="279"/>
                    </a:lnTo>
                    <a:lnTo>
                      <a:pt x="647" y="295"/>
                    </a:lnTo>
                    <a:lnTo>
                      <a:pt x="671" y="295"/>
                    </a:lnTo>
                    <a:lnTo>
                      <a:pt x="703" y="295"/>
                    </a:lnTo>
                    <a:lnTo>
                      <a:pt x="663" y="319"/>
                    </a:lnTo>
                    <a:lnTo>
                      <a:pt x="655" y="343"/>
                    </a:lnTo>
                    <a:lnTo>
                      <a:pt x="695" y="399"/>
                    </a:lnTo>
                    <a:lnTo>
                      <a:pt x="663" y="391"/>
                    </a:lnTo>
                    <a:lnTo>
                      <a:pt x="695" y="407"/>
                    </a:lnTo>
                    <a:lnTo>
                      <a:pt x="663" y="415"/>
                    </a:lnTo>
                    <a:lnTo>
                      <a:pt x="695" y="422"/>
                    </a:lnTo>
                    <a:lnTo>
                      <a:pt x="647" y="510"/>
                    </a:lnTo>
                    <a:lnTo>
                      <a:pt x="615" y="526"/>
                    </a:lnTo>
                    <a:lnTo>
                      <a:pt x="583" y="534"/>
                    </a:lnTo>
                    <a:lnTo>
                      <a:pt x="575" y="534"/>
                    </a:lnTo>
                    <a:lnTo>
                      <a:pt x="567" y="550"/>
                    </a:lnTo>
                    <a:lnTo>
                      <a:pt x="519" y="558"/>
                    </a:lnTo>
                    <a:lnTo>
                      <a:pt x="519" y="574"/>
                    </a:lnTo>
                    <a:lnTo>
                      <a:pt x="511" y="558"/>
                    </a:lnTo>
                    <a:lnTo>
                      <a:pt x="487" y="558"/>
                    </a:lnTo>
                    <a:lnTo>
                      <a:pt x="447" y="526"/>
                    </a:lnTo>
                    <a:lnTo>
                      <a:pt x="407" y="542"/>
                    </a:lnTo>
                    <a:lnTo>
                      <a:pt x="399" y="542"/>
                    </a:lnTo>
                    <a:lnTo>
                      <a:pt x="399" y="558"/>
                    </a:lnTo>
                    <a:lnTo>
                      <a:pt x="399" y="550"/>
                    </a:lnTo>
                    <a:lnTo>
                      <a:pt x="367" y="542"/>
                    </a:lnTo>
                    <a:lnTo>
                      <a:pt x="351" y="518"/>
                    </a:lnTo>
                    <a:lnTo>
                      <a:pt x="343" y="518"/>
                    </a:lnTo>
                    <a:lnTo>
                      <a:pt x="351" y="470"/>
                    </a:lnTo>
                    <a:lnTo>
                      <a:pt x="351" y="462"/>
                    </a:lnTo>
                    <a:lnTo>
                      <a:pt x="335" y="454"/>
                    </a:lnTo>
                    <a:lnTo>
                      <a:pt x="319" y="446"/>
                    </a:lnTo>
                    <a:lnTo>
                      <a:pt x="319" y="430"/>
                    </a:lnTo>
                    <a:lnTo>
                      <a:pt x="255" y="454"/>
                    </a:lnTo>
                    <a:lnTo>
                      <a:pt x="224" y="454"/>
                    </a:lnTo>
                    <a:lnTo>
                      <a:pt x="216" y="462"/>
                    </a:lnTo>
                    <a:lnTo>
                      <a:pt x="208" y="454"/>
                    </a:lnTo>
                    <a:lnTo>
                      <a:pt x="200" y="454"/>
                    </a:lnTo>
                    <a:lnTo>
                      <a:pt x="168" y="454"/>
                    </a:lnTo>
                    <a:lnTo>
                      <a:pt x="152" y="430"/>
                    </a:lnTo>
                    <a:lnTo>
                      <a:pt x="104" y="415"/>
                    </a:lnTo>
                    <a:lnTo>
                      <a:pt x="72" y="407"/>
                    </a:lnTo>
                    <a:lnTo>
                      <a:pt x="64" y="383"/>
                    </a:lnTo>
                    <a:lnTo>
                      <a:pt x="72" y="375"/>
                    </a:lnTo>
                    <a:lnTo>
                      <a:pt x="72" y="351"/>
                    </a:lnTo>
                    <a:lnTo>
                      <a:pt x="96" y="327"/>
                    </a:lnTo>
                    <a:lnTo>
                      <a:pt x="72" y="319"/>
                    </a:lnTo>
                    <a:lnTo>
                      <a:pt x="48" y="327"/>
                    </a:lnTo>
                    <a:lnTo>
                      <a:pt x="8" y="295"/>
                    </a:lnTo>
                    <a:lnTo>
                      <a:pt x="8" y="279"/>
                    </a:lnTo>
                    <a:lnTo>
                      <a:pt x="0" y="271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84" name="Freeform 809" descr="25%"/>
              <p:cNvSpPr>
                <a:spLocks noChangeAspect="1"/>
              </p:cNvSpPr>
              <p:nvPr/>
            </p:nvSpPr>
            <p:spPr bwMode="auto">
              <a:xfrm>
                <a:off x="1694" y="1582"/>
                <a:ext cx="884" cy="574"/>
              </a:xfrm>
              <a:custGeom>
                <a:avLst/>
                <a:gdLst>
                  <a:gd name="T0" fmla="*/ 0 w 878"/>
                  <a:gd name="T1" fmla="*/ 247 h 574"/>
                  <a:gd name="T2" fmla="*/ 88 w 878"/>
                  <a:gd name="T3" fmla="*/ 215 h 574"/>
                  <a:gd name="T4" fmla="*/ 88 w 878"/>
                  <a:gd name="T5" fmla="*/ 167 h 574"/>
                  <a:gd name="T6" fmla="*/ 128 w 878"/>
                  <a:gd name="T7" fmla="*/ 119 h 574"/>
                  <a:gd name="T8" fmla="*/ 168 w 878"/>
                  <a:gd name="T9" fmla="*/ 96 h 574"/>
                  <a:gd name="T10" fmla="*/ 208 w 878"/>
                  <a:gd name="T11" fmla="*/ 104 h 574"/>
                  <a:gd name="T12" fmla="*/ 247 w 878"/>
                  <a:gd name="T13" fmla="*/ 159 h 574"/>
                  <a:gd name="T14" fmla="*/ 335 w 878"/>
                  <a:gd name="T15" fmla="*/ 199 h 574"/>
                  <a:gd name="T16" fmla="*/ 447 w 878"/>
                  <a:gd name="T17" fmla="*/ 223 h 574"/>
                  <a:gd name="T18" fmla="*/ 551 w 878"/>
                  <a:gd name="T19" fmla="*/ 183 h 574"/>
                  <a:gd name="T20" fmla="*/ 575 w 878"/>
                  <a:gd name="T21" fmla="*/ 167 h 574"/>
                  <a:gd name="T22" fmla="*/ 655 w 878"/>
                  <a:gd name="T23" fmla="*/ 127 h 574"/>
                  <a:gd name="T24" fmla="*/ 599 w 878"/>
                  <a:gd name="T25" fmla="*/ 111 h 574"/>
                  <a:gd name="T26" fmla="*/ 615 w 878"/>
                  <a:gd name="T27" fmla="*/ 64 h 574"/>
                  <a:gd name="T28" fmla="*/ 647 w 878"/>
                  <a:gd name="T29" fmla="*/ 64 h 574"/>
                  <a:gd name="T30" fmla="*/ 663 w 878"/>
                  <a:gd name="T31" fmla="*/ 8 h 574"/>
                  <a:gd name="T32" fmla="*/ 751 w 878"/>
                  <a:gd name="T33" fmla="*/ 8 h 574"/>
                  <a:gd name="T34" fmla="*/ 815 w 878"/>
                  <a:gd name="T35" fmla="*/ 88 h 574"/>
                  <a:gd name="T36" fmla="*/ 878 w 878"/>
                  <a:gd name="T37" fmla="*/ 96 h 574"/>
                  <a:gd name="T38" fmla="*/ 823 w 878"/>
                  <a:gd name="T39" fmla="*/ 167 h 574"/>
                  <a:gd name="T40" fmla="*/ 815 w 878"/>
                  <a:gd name="T41" fmla="*/ 207 h 574"/>
                  <a:gd name="T42" fmla="*/ 783 w 878"/>
                  <a:gd name="T43" fmla="*/ 215 h 574"/>
                  <a:gd name="T44" fmla="*/ 767 w 878"/>
                  <a:gd name="T45" fmla="*/ 223 h 574"/>
                  <a:gd name="T46" fmla="*/ 679 w 878"/>
                  <a:gd name="T47" fmla="*/ 279 h 574"/>
                  <a:gd name="T48" fmla="*/ 695 w 878"/>
                  <a:gd name="T49" fmla="*/ 231 h 574"/>
                  <a:gd name="T50" fmla="*/ 631 w 878"/>
                  <a:gd name="T51" fmla="*/ 279 h 574"/>
                  <a:gd name="T52" fmla="*/ 671 w 878"/>
                  <a:gd name="T53" fmla="*/ 295 h 574"/>
                  <a:gd name="T54" fmla="*/ 663 w 878"/>
                  <a:gd name="T55" fmla="*/ 319 h 574"/>
                  <a:gd name="T56" fmla="*/ 695 w 878"/>
                  <a:gd name="T57" fmla="*/ 399 h 574"/>
                  <a:gd name="T58" fmla="*/ 695 w 878"/>
                  <a:gd name="T59" fmla="*/ 407 h 574"/>
                  <a:gd name="T60" fmla="*/ 695 w 878"/>
                  <a:gd name="T61" fmla="*/ 422 h 574"/>
                  <a:gd name="T62" fmla="*/ 615 w 878"/>
                  <a:gd name="T63" fmla="*/ 526 h 574"/>
                  <a:gd name="T64" fmla="*/ 575 w 878"/>
                  <a:gd name="T65" fmla="*/ 534 h 574"/>
                  <a:gd name="T66" fmla="*/ 519 w 878"/>
                  <a:gd name="T67" fmla="*/ 558 h 574"/>
                  <a:gd name="T68" fmla="*/ 511 w 878"/>
                  <a:gd name="T69" fmla="*/ 558 h 574"/>
                  <a:gd name="T70" fmla="*/ 447 w 878"/>
                  <a:gd name="T71" fmla="*/ 526 h 574"/>
                  <a:gd name="T72" fmla="*/ 399 w 878"/>
                  <a:gd name="T73" fmla="*/ 542 h 574"/>
                  <a:gd name="T74" fmla="*/ 399 w 878"/>
                  <a:gd name="T75" fmla="*/ 550 h 574"/>
                  <a:gd name="T76" fmla="*/ 351 w 878"/>
                  <a:gd name="T77" fmla="*/ 518 h 574"/>
                  <a:gd name="T78" fmla="*/ 351 w 878"/>
                  <a:gd name="T79" fmla="*/ 470 h 574"/>
                  <a:gd name="T80" fmla="*/ 335 w 878"/>
                  <a:gd name="T81" fmla="*/ 454 h 574"/>
                  <a:gd name="T82" fmla="*/ 319 w 878"/>
                  <a:gd name="T83" fmla="*/ 430 h 574"/>
                  <a:gd name="T84" fmla="*/ 224 w 878"/>
                  <a:gd name="T85" fmla="*/ 454 h 574"/>
                  <a:gd name="T86" fmla="*/ 208 w 878"/>
                  <a:gd name="T87" fmla="*/ 454 h 574"/>
                  <a:gd name="T88" fmla="*/ 168 w 878"/>
                  <a:gd name="T89" fmla="*/ 454 h 574"/>
                  <a:gd name="T90" fmla="*/ 104 w 878"/>
                  <a:gd name="T91" fmla="*/ 415 h 574"/>
                  <a:gd name="T92" fmla="*/ 64 w 878"/>
                  <a:gd name="T93" fmla="*/ 383 h 574"/>
                  <a:gd name="T94" fmla="*/ 72 w 878"/>
                  <a:gd name="T95" fmla="*/ 351 h 574"/>
                  <a:gd name="T96" fmla="*/ 72 w 878"/>
                  <a:gd name="T97" fmla="*/ 319 h 574"/>
                  <a:gd name="T98" fmla="*/ 8 w 878"/>
                  <a:gd name="T99" fmla="*/ 295 h 574"/>
                  <a:gd name="T100" fmla="*/ 0 w 878"/>
                  <a:gd name="T101" fmla="*/ 271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78" h="574">
                    <a:moveTo>
                      <a:pt x="0" y="271"/>
                    </a:moveTo>
                    <a:lnTo>
                      <a:pt x="0" y="247"/>
                    </a:lnTo>
                    <a:lnTo>
                      <a:pt x="32" y="239"/>
                    </a:lnTo>
                    <a:lnTo>
                      <a:pt x="88" y="215"/>
                    </a:lnTo>
                    <a:lnTo>
                      <a:pt x="96" y="183"/>
                    </a:lnTo>
                    <a:lnTo>
                      <a:pt x="88" y="167"/>
                    </a:lnTo>
                    <a:lnTo>
                      <a:pt x="120" y="159"/>
                    </a:lnTo>
                    <a:lnTo>
                      <a:pt x="128" y="119"/>
                    </a:lnTo>
                    <a:lnTo>
                      <a:pt x="168" y="119"/>
                    </a:lnTo>
                    <a:lnTo>
                      <a:pt x="168" y="96"/>
                    </a:lnTo>
                    <a:lnTo>
                      <a:pt x="200" y="88"/>
                    </a:lnTo>
                    <a:lnTo>
                      <a:pt x="208" y="104"/>
                    </a:lnTo>
                    <a:lnTo>
                      <a:pt x="240" y="111"/>
                    </a:lnTo>
                    <a:lnTo>
                      <a:pt x="247" y="159"/>
                    </a:lnTo>
                    <a:lnTo>
                      <a:pt x="303" y="175"/>
                    </a:lnTo>
                    <a:lnTo>
                      <a:pt x="335" y="199"/>
                    </a:lnTo>
                    <a:lnTo>
                      <a:pt x="391" y="199"/>
                    </a:lnTo>
                    <a:lnTo>
                      <a:pt x="447" y="223"/>
                    </a:lnTo>
                    <a:lnTo>
                      <a:pt x="519" y="199"/>
                    </a:lnTo>
                    <a:lnTo>
                      <a:pt x="551" y="183"/>
                    </a:lnTo>
                    <a:lnTo>
                      <a:pt x="551" y="159"/>
                    </a:lnTo>
                    <a:lnTo>
                      <a:pt x="575" y="167"/>
                    </a:lnTo>
                    <a:lnTo>
                      <a:pt x="615" y="127"/>
                    </a:lnTo>
                    <a:lnTo>
                      <a:pt x="655" y="127"/>
                    </a:lnTo>
                    <a:lnTo>
                      <a:pt x="639" y="104"/>
                    </a:lnTo>
                    <a:lnTo>
                      <a:pt x="599" y="111"/>
                    </a:lnTo>
                    <a:lnTo>
                      <a:pt x="599" y="80"/>
                    </a:lnTo>
                    <a:lnTo>
                      <a:pt x="615" y="64"/>
                    </a:lnTo>
                    <a:lnTo>
                      <a:pt x="631" y="72"/>
                    </a:lnTo>
                    <a:lnTo>
                      <a:pt x="647" y="64"/>
                    </a:lnTo>
                    <a:lnTo>
                      <a:pt x="671" y="24"/>
                    </a:lnTo>
                    <a:lnTo>
                      <a:pt x="663" y="8"/>
                    </a:lnTo>
                    <a:lnTo>
                      <a:pt x="719" y="0"/>
                    </a:lnTo>
                    <a:lnTo>
                      <a:pt x="751" y="8"/>
                    </a:lnTo>
                    <a:lnTo>
                      <a:pt x="775" y="72"/>
                    </a:lnTo>
                    <a:lnTo>
                      <a:pt x="815" y="88"/>
                    </a:lnTo>
                    <a:lnTo>
                      <a:pt x="823" y="111"/>
                    </a:lnTo>
                    <a:lnTo>
                      <a:pt x="878" y="96"/>
                    </a:lnTo>
                    <a:lnTo>
                      <a:pt x="855" y="159"/>
                    </a:lnTo>
                    <a:lnTo>
                      <a:pt x="823" y="167"/>
                    </a:lnTo>
                    <a:lnTo>
                      <a:pt x="823" y="183"/>
                    </a:lnTo>
                    <a:lnTo>
                      <a:pt x="815" y="207"/>
                    </a:lnTo>
                    <a:lnTo>
                      <a:pt x="807" y="199"/>
                    </a:lnTo>
                    <a:lnTo>
                      <a:pt x="783" y="215"/>
                    </a:lnTo>
                    <a:lnTo>
                      <a:pt x="783" y="231"/>
                    </a:lnTo>
                    <a:lnTo>
                      <a:pt x="767" y="223"/>
                    </a:lnTo>
                    <a:lnTo>
                      <a:pt x="727" y="247"/>
                    </a:lnTo>
                    <a:lnTo>
                      <a:pt x="679" y="279"/>
                    </a:lnTo>
                    <a:lnTo>
                      <a:pt x="703" y="239"/>
                    </a:lnTo>
                    <a:lnTo>
                      <a:pt x="695" y="231"/>
                    </a:lnTo>
                    <a:lnTo>
                      <a:pt x="631" y="271"/>
                    </a:lnTo>
                    <a:lnTo>
                      <a:pt x="631" y="279"/>
                    </a:lnTo>
                    <a:lnTo>
                      <a:pt x="647" y="295"/>
                    </a:lnTo>
                    <a:lnTo>
                      <a:pt x="671" y="295"/>
                    </a:lnTo>
                    <a:lnTo>
                      <a:pt x="703" y="295"/>
                    </a:lnTo>
                    <a:lnTo>
                      <a:pt x="663" y="319"/>
                    </a:lnTo>
                    <a:lnTo>
                      <a:pt x="655" y="343"/>
                    </a:lnTo>
                    <a:lnTo>
                      <a:pt x="695" y="399"/>
                    </a:lnTo>
                    <a:lnTo>
                      <a:pt x="663" y="391"/>
                    </a:lnTo>
                    <a:lnTo>
                      <a:pt x="695" y="407"/>
                    </a:lnTo>
                    <a:lnTo>
                      <a:pt x="663" y="415"/>
                    </a:lnTo>
                    <a:lnTo>
                      <a:pt x="695" y="422"/>
                    </a:lnTo>
                    <a:lnTo>
                      <a:pt x="647" y="510"/>
                    </a:lnTo>
                    <a:lnTo>
                      <a:pt x="615" y="526"/>
                    </a:lnTo>
                    <a:lnTo>
                      <a:pt x="583" y="534"/>
                    </a:lnTo>
                    <a:lnTo>
                      <a:pt x="575" y="534"/>
                    </a:lnTo>
                    <a:lnTo>
                      <a:pt x="567" y="550"/>
                    </a:lnTo>
                    <a:lnTo>
                      <a:pt x="519" y="558"/>
                    </a:lnTo>
                    <a:lnTo>
                      <a:pt x="519" y="574"/>
                    </a:lnTo>
                    <a:lnTo>
                      <a:pt x="511" y="558"/>
                    </a:lnTo>
                    <a:lnTo>
                      <a:pt x="487" y="558"/>
                    </a:lnTo>
                    <a:lnTo>
                      <a:pt x="447" y="526"/>
                    </a:lnTo>
                    <a:lnTo>
                      <a:pt x="407" y="542"/>
                    </a:lnTo>
                    <a:lnTo>
                      <a:pt x="399" y="542"/>
                    </a:lnTo>
                    <a:lnTo>
                      <a:pt x="399" y="558"/>
                    </a:lnTo>
                    <a:lnTo>
                      <a:pt x="399" y="550"/>
                    </a:lnTo>
                    <a:lnTo>
                      <a:pt x="367" y="542"/>
                    </a:lnTo>
                    <a:lnTo>
                      <a:pt x="351" y="518"/>
                    </a:lnTo>
                    <a:lnTo>
                      <a:pt x="343" y="518"/>
                    </a:lnTo>
                    <a:lnTo>
                      <a:pt x="351" y="470"/>
                    </a:lnTo>
                    <a:lnTo>
                      <a:pt x="351" y="462"/>
                    </a:lnTo>
                    <a:lnTo>
                      <a:pt x="335" y="454"/>
                    </a:lnTo>
                    <a:lnTo>
                      <a:pt x="319" y="446"/>
                    </a:lnTo>
                    <a:lnTo>
                      <a:pt x="319" y="430"/>
                    </a:lnTo>
                    <a:lnTo>
                      <a:pt x="255" y="454"/>
                    </a:lnTo>
                    <a:lnTo>
                      <a:pt x="224" y="454"/>
                    </a:lnTo>
                    <a:lnTo>
                      <a:pt x="216" y="462"/>
                    </a:lnTo>
                    <a:lnTo>
                      <a:pt x="208" y="454"/>
                    </a:lnTo>
                    <a:lnTo>
                      <a:pt x="200" y="454"/>
                    </a:lnTo>
                    <a:lnTo>
                      <a:pt x="168" y="454"/>
                    </a:lnTo>
                    <a:lnTo>
                      <a:pt x="152" y="430"/>
                    </a:lnTo>
                    <a:lnTo>
                      <a:pt x="104" y="415"/>
                    </a:lnTo>
                    <a:lnTo>
                      <a:pt x="72" y="407"/>
                    </a:lnTo>
                    <a:lnTo>
                      <a:pt x="64" y="383"/>
                    </a:lnTo>
                    <a:lnTo>
                      <a:pt x="72" y="375"/>
                    </a:lnTo>
                    <a:lnTo>
                      <a:pt x="72" y="351"/>
                    </a:lnTo>
                    <a:lnTo>
                      <a:pt x="96" y="327"/>
                    </a:lnTo>
                    <a:lnTo>
                      <a:pt x="72" y="319"/>
                    </a:lnTo>
                    <a:lnTo>
                      <a:pt x="48" y="327"/>
                    </a:lnTo>
                    <a:lnTo>
                      <a:pt x="8" y="295"/>
                    </a:lnTo>
                    <a:lnTo>
                      <a:pt x="8" y="279"/>
                    </a:lnTo>
                    <a:lnTo>
                      <a:pt x="0" y="271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85" name="Freeform 810" descr="25%"/>
              <p:cNvSpPr>
                <a:spLocks noChangeAspect="1"/>
              </p:cNvSpPr>
              <p:nvPr/>
            </p:nvSpPr>
            <p:spPr bwMode="auto">
              <a:xfrm>
                <a:off x="2189" y="2156"/>
                <a:ext cx="32" cy="32"/>
              </a:xfrm>
              <a:custGeom>
                <a:avLst/>
                <a:gdLst>
                  <a:gd name="T0" fmla="*/ 0 w 32"/>
                  <a:gd name="T1" fmla="*/ 24 h 32"/>
                  <a:gd name="T2" fmla="*/ 16 w 32"/>
                  <a:gd name="T3" fmla="*/ 0 h 32"/>
                  <a:gd name="T4" fmla="*/ 32 w 32"/>
                  <a:gd name="T5" fmla="*/ 8 h 32"/>
                  <a:gd name="T6" fmla="*/ 16 w 32"/>
                  <a:gd name="T7" fmla="*/ 32 h 32"/>
                  <a:gd name="T8" fmla="*/ 0 w 32"/>
                  <a:gd name="T9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0" y="24"/>
                    </a:moveTo>
                    <a:lnTo>
                      <a:pt x="16" y="0"/>
                    </a:lnTo>
                    <a:lnTo>
                      <a:pt x="32" y="8"/>
                    </a:lnTo>
                    <a:lnTo>
                      <a:pt x="16" y="32"/>
                    </a:lnTo>
                    <a:lnTo>
                      <a:pt x="0" y="2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86" name="Freeform 811" descr="25%"/>
              <p:cNvSpPr>
                <a:spLocks noChangeAspect="1"/>
              </p:cNvSpPr>
              <p:nvPr/>
            </p:nvSpPr>
            <p:spPr bwMode="auto">
              <a:xfrm>
                <a:off x="2189" y="2156"/>
                <a:ext cx="32" cy="32"/>
              </a:xfrm>
              <a:custGeom>
                <a:avLst/>
                <a:gdLst>
                  <a:gd name="T0" fmla="*/ 0 w 32"/>
                  <a:gd name="T1" fmla="*/ 24 h 32"/>
                  <a:gd name="T2" fmla="*/ 16 w 32"/>
                  <a:gd name="T3" fmla="*/ 0 h 32"/>
                  <a:gd name="T4" fmla="*/ 32 w 32"/>
                  <a:gd name="T5" fmla="*/ 8 h 32"/>
                  <a:gd name="T6" fmla="*/ 16 w 32"/>
                  <a:gd name="T7" fmla="*/ 32 h 32"/>
                  <a:gd name="T8" fmla="*/ 0 w 32"/>
                  <a:gd name="T9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0" y="24"/>
                    </a:moveTo>
                    <a:lnTo>
                      <a:pt x="16" y="0"/>
                    </a:lnTo>
                    <a:lnTo>
                      <a:pt x="32" y="8"/>
                    </a:lnTo>
                    <a:lnTo>
                      <a:pt x="16" y="32"/>
                    </a:lnTo>
                    <a:lnTo>
                      <a:pt x="0" y="2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87" name="Freeform 812" descr="25%"/>
              <p:cNvSpPr>
                <a:spLocks noChangeAspect="1"/>
              </p:cNvSpPr>
              <p:nvPr/>
            </p:nvSpPr>
            <p:spPr bwMode="auto">
              <a:xfrm>
                <a:off x="1606" y="1901"/>
                <a:ext cx="423" cy="438"/>
              </a:xfrm>
              <a:custGeom>
                <a:avLst/>
                <a:gdLst>
                  <a:gd name="T0" fmla="*/ 0 w 423"/>
                  <a:gd name="T1" fmla="*/ 199 h 438"/>
                  <a:gd name="T2" fmla="*/ 8 w 423"/>
                  <a:gd name="T3" fmla="*/ 191 h 438"/>
                  <a:gd name="T4" fmla="*/ 48 w 423"/>
                  <a:gd name="T5" fmla="*/ 191 h 438"/>
                  <a:gd name="T6" fmla="*/ 32 w 423"/>
                  <a:gd name="T7" fmla="*/ 143 h 438"/>
                  <a:gd name="T8" fmla="*/ 40 w 423"/>
                  <a:gd name="T9" fmla="*/ 135 h 438"/>
                  <a:gd name="T10" fmla="*/ 56 w 423"/>
                  <a:gd name="T11" fmla="*/ 135 h 438"/>
                  <a:gd name="T12" fmla="*/ 96 w 423"/>
                  <a:gd name="T13" fmla="*/ 88 h 438"/>
                  <a:gd name="T14" fmla="*/ 96 w 423"/>
                  <a:gd name="T15" fmla="*/ 72 h 438"/>
                  <a:gd name="T16" fmla="*/ 104 w 423"/>
                  <a:gd name="T17" fmla="*/ 64 h 438"/>
                  <a:gd name="T18" fmla="*/ 88 w 423"/>
                  <a:gd name="T19" fmla="*/ 48 h 438"/>
                  <a:gd name="T20" fmla="*/ 88 w 423"/>
                  <a:gd name="T21" fmla="*/ 24 h 438"/>
                  <a:gd name="T22" fmla="*/ 128 w 423"/>
                  <a:gd name="T23" fmla="*/ 24 h 438"/>
                  <a:gd name="T24" fmla="*/ 136 w 423"/>
                  <a:gd name="T25" fmla="*/ 8 h 438"/>
                  <a:gd name="T26" fmla="*/ 160 w 423"/>
                  <a:gd name="T27" fmla="*/ 0 h 438"/>
                  <a:gd name="T28" fmla="*/ 184 w 423"/>
                  <a:gd name="T29" fmla="*/ 8 h 438"/>
                  <a:gd name="T30" fmla="*/ 160 w 423"/>
                  <a:gd name="T31" fmla="*/ 32 h 438"/>
                  <a:gd name="T32" fmla="*/ 160 w 423"/>
                  <a:gd name="T33" fmla="*/ 56 h 438"/>
                  <a:gd name="T34" fmla="*/ 152 w 423"/>
                  <a:gd name="T35" fmla="*/ 64 h 438"/>
                  <a:gd name="T36" fmla="*/ 160 w 423"/>
                  <a:gd name="T37" fmla="*/ 88 h 438"/>
                  <a:gd name="T38" fmla="*/ 192 w 423"/>
                  <a:gd name="T39" fmla="*/ 96 h 438"/>
                  <a:gd name="T40" fmla="*/ 176 w 423"/>
                  <a:gd name="T41" fmla="*/ 119 h 438"/>
                  <a:gd name="T42" fmla="*/ 216 w 423"/>
                  <a:gd name="T43" fmla="*/ 143 h 438"/>
                  <a:gd name="T44" fmla="*/ 288 w 423"/>
                  <a:gd name="T45" fmla="*/ 159 h 438"/>
                  <a:gd name="T46" fmla="*/ 288 w 423"/>
                  <a:gd name="T47" fmla="*/ 135 h 438"/>
                  <a:gd name="T48" fmla="*/ 296 w 423"/>
                  <a:gd name="T49" fmla="*/ 135 h 438"/>
                  <a:gd name="T50" fmla="*/ 304 w 423"/>
                  <a:gd name="T51" fmla="*/ 143 h 438"/>
                  <a:gd name="T52" fmla="*/ 304 w 423"/>
                  <a:gd name="T53" fmla="*/ 151 h 438"/>
                  <a:gd name="T54" fmla="*/ 351 w 423"/>
                  <a:gd name="T55" fmla="*/ 143 h 438"/>
                  <a:gd name="T56" fmla="*/ 343 w 423"/>
                  <a:gd name="T57" fmla="*/ 135 h 438"/>
                  <a:gd name="T58" fmla="*/ 407 w 423"/>
                  <a:gd name="T59" fmla="*/ 111 h 438"/>
                  <a:gd name="T60" fmla="*/ 407 w 423"/>
                  <a:gd name="T61" fmla="*/ 127 h 438"/>
                  <a:gd name="T62" fmla="*/ 423 w 423"/>
                  <a:gd name="T63" fmla="*/ 135 h 438"/>
                  <a:gd name="T64" fmla="*/ 415 w 423"/>
                  <a:gd name="T65" fmla="*/ 143 h 438"/>
                  <a:gd name="T66" fmla="*/ 391 w 423"/>
                  <a:gd name="T67" fmla="*/ 159 h 438"/>
                  <a:gd name="T68" fmla="*/ 359 w 423"/>
                  <a:gd name="T69" fmla="*/ 231 h 438"/>
                  <a:gd name="T70" fmla="*/ 351 w 423"/>
                  <a:gd name="T71" fmla="*/ 199 h 438"/>
                  <a:gd name="T72" fmla="*/ 343 w 423"/>
                  <a:gd name="T73" fmla="*/ 207 h 438"/>
                  <a:gd name="T74" fmla="*/ 335 w 423"/>
                  <a:gd name="T75" fmla="*/ 199 h 438"/>
                  <a:gd name="T76" fmla="*/ 351 w 423"/>
                  <a:gd name="T77" fmla="*/ 183 h 438"/>
                  <a:gd name="T78" fmla="*/ 312 w 423"/>
                  <a:gd name="T79" fmla="*/ 175 h 438"/>
                  <a:gd name="T80" fmla="*/ 296 w 423"/>
                  <a:gd name="T81" fmla="*/ 151 h 438"/>
                  <a:gd name="T82" fmla="*/ 288 w 423"/>
                  <a:gd name="T83" fmla="*/ 167 h 438"/>
                  <a:gd name="T84" fmla="*/ 296 w 423"/>
                  <a:gd name="T85" fmla="*/ 175 h 438"/>
                  <a:gd name="T86" fmla="*/ 288 w 423"/>
                  <a:gd name="T87" fmla="*/ 183 h 438"/>
                  <a:gd name="T88" fmla="*/ 296 w 423"/>
                  <a:gd name="T89" fmla="*/ 199 h 438"/>
                  <a:gd name="T90" fmla="*/ 304 w 423"/>
                  <a:gd name="T91" fmla="*/ 231 h 438"/>
                  <a:gd name="T92" fmla="*/ 288 w 423"/>
                  <a:gd name="T93" fmla="*/ 223 h 438"/>
                  <a:gd name="T94" fmla="*/ 264 w 423"/>
                  <a:gd name="T95" fmla="*/ 255 h 438"/>
                  <a:gd name="T96" fmla="*/ 184 w 423"/>
                  <a:gd name="T97" fmla="*/ 327 h 438"/>
                  <a:gd name="T98" fmla="*/ 176 w 423"/>
                  <a:gd name="T99" fmla="*/ 415 h 438"/>
                  <a:gd name="T100" fmla="*/ 136 w 423"/>
                  <a:gd name="T101" fmla="*/ 438 h 438"/>
                  <a:gd name="T102" fmla="*/ 104 w 423"/>
                  <a:gd name="T103" fmla="*/ 375 h 438"/>
                  <a:gd name="T104" fmla="*/ 88 w 423"/>
                  <a:gd name="T105" fmla="*/ 327 h 438"/>
                  <a:gd name="T106" fmla="*/ 80 w 423"/>
                  <a:gd name="T107" fmla="*/ 319 h 438"/>
                  <a:gd name="T108" fmla="*/ 72 w 423"/>
                  <a:gd name="T109" fmla="*/ 223 h 438"/>
                  <a:gd name="T110" fmla="*/ 64 w 423"/>
                  <a:gd name="T111" fmla="*/ 223 h 438"/>
                  <a:gd name="T112" fmla="*/ 56 w 423"/>
                  <a:gd name="T113" fmla="*/ 247 h 438"/>
                  <a:gd name="T114" fmla="*/ 40 w 423"/>
                  <a:gd name="T115" fmla="*/ 255 h 438"/>
                  <a:gd name="T116" fmla="*/ 8 w 423"/>
                  <a:gd name="T117" fmla="*/ 223 h 438"/>
                  <a:gd name="T118" fmla="*/ 40 w 423"/>
                  <a:gd name="T119" fmla="*/ 207 h 438"/>
                  <a:gd name="T120" fmla="*/ 8 w 423"/>
                  <a:gd name="T121" fmla="*/ 215 h 438"/>
                  <a:gd name="T122" fmla="*/ 0 w 423"/>
                  <a:gd name="T123" fmla="*/ 199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23" h="438">
                    <a:moveTo>
                      <a:pt x="0" y="199"/>
                    </a:moveTo>
                    <a:lnTo>
                      <a:pt x="8" y="191"/>
                    </a:lnTo>
                    <a:lnTo>
                      <a:pt x="48" y="191"/>
                    </a:lnTo>
                    <a:lnTo>
                      <a:pt x="32" y="143"/>
                    </a:lnTo>
                    <a:lnTo>
                      <a:pt x="40" y="135"/>
                    </a:lnTo>
                    <a:lnTo>
                      <a:pt x="56" y="135"/>
                    </a:lnTo>
                    <a:lnTo>
                      <a:pt x="96" y="88"/>
                    </a:lnTo>
                    <a:lnTo>
                      <a:pt x="96" y="72"/>
                    </a:lnTo>
                    <a:lnTo>
                      <a:pt x="104" y="64"/>
                    </a:lnTo>
                    <a:lnTo>
                      <a:pt x="88" y="48"/>
                    </a:lnTo>
                    <a:lnTo>
                      <a:pt x="88" y="24"/>
                    </a:lnTo>
                    <a:lnTo>
                      <a:pt x="128" y="24"/>
                    </a:lnTo>
                    <a:lnTo>
                      <a:pt x="136" y="8"/>
                    </a:lnTo>
                    <a:lnTo>
                      <a:pt x="160" y="0"/>
                    </a:lnTo>
                    <a:lnTo>
                      <a:pt x="184" y="8"/>
                    </a:lnTo>
                    <a:lnTo>
                      <a:pt x="160" y="32"/>
                    </a:lnTo>
                    <a:lnTo>
                      <a:pt x="160" y="56"/>
                    </a:lnTo>
                    <a:lnTo>
                      <a:pt x="152" y="64"/>
                    </a:lnTo>
                    <a:lnTo>
                      <a:pt x="160" y="88"/>
                    </a:lnTo>
                    <a:lnTo>
                      <a:pt x="192" y="96"/>
                    </a:lnTo>
                    <a:lnTo>
                      <a:pt x="176" y="119"/>
                    </a:lnTo>
                    <a:lnTo>
                      <a:pt x="216" y="143"/>
                    </a:lnTo>
                    <a:lnTo>
                      <a:pt x="288" y="159"/>
                    </a:lnTo>
                    <a:lnTo>
                      <a:pt x="288" y="135"/>
                    </a:lnTo>
                    <a:lnTo>
                      <a:pt x="296" y="135"/>
                    </a:lnTo>
                    <a:lnTo>
                      <a:pt x="304" y="143"/>
                    </a:lnTo>
                    <a:lnTo>
                      <a:pt x="304" y="151"/>
                    </a:lnTo>
                    <a:lnTo>
                      <a:pt x="351" y="143"/>
                    </a:lnTo>
                    <a:lnTo>
                      <a:pt x="343" y="135"/>
                    </a:lnTo>
                    <a:lnTo>
                      <a:pt x="407" y="111"/>
                    </a:lnTo>
                    <a:lnTo>
                      <a:pt x="407" y="127"/>
                    </a:lnTo>
                    <a:lnTo>
                      <a:pt x="423" y="135"/>
                    </a:lnTo>
                    <a:lnTo>
                      <a:pt x="415" y="143"/>
                    </a:lnTo>
                    <a:lnTo>
                      <a:pt x="391" y="159"/>
                    </a:lnTo>
                    <a:lnTo>
                      <a:pt x="359" y="231"/>
                    </a:lnTo>
                    <a:lnTo>
                      <a:pt x="351" y="199"/>
                    </a:lnTo>
                    <a:lnTo>
                      <a:pt x="343" y="207"/>
                    </a:lnTo>
                    <a:lnTo>
                      <a:pt x="335" y="199"/>
                    </a:lnTo>
                    <a:lnTo>
                      <a:pt x="351" y="183"/>
                    </a:lnTo>
                    <a:lnTo>
                      <a:pt x="312" y="175"/>
                    </a:lnTo>
                    <a:lnTo>
                      <a:pt x="296" y="151"/>
                    </a:lnTo>
                    <a:lnTo>
                      <a:pt x="288" y="167"/>
                    </a:lnTo>
                    <a:lnTo>
                      <a:pt x="296" y="175"/>
                    </a:lnTo>
                    <a:lnTo>
                      <a:pt x="288" y="183"/>
                    </a:lnTo>
                    <a:lnTo>
                      <a:pt x="296" y="199"/>
                    </a:lnTo>
                    <a:lnTo>
                      <a:pt x="304" y="231"/>
                    </a:lnTo>
                    <a:lnTo>
                      <a:pt x="288" y="223"/>
                    </a:lnTo>
                    <a:lnTo>
                      <a:pt x="264" y="255"/>
                    </a:lnTo>
                    <a:lnTo>
                      <a:pt x="184" y="327"/>
                    </a:lnTo>
                    <a:lnTo>
                      <a:pt x="176" y="415"/>
                    </a:lnTo>
                    <a:lnTo>
                      <a:pt x="136" y="438"/>
                    </a:lnTo>
                    <a:lnTo>
                      <a:pt x="104" y="375"/>
                    </a:lnTo>
                    <a:lnTo>
                      <a:pt x="88" y="327"/>
                    </a:lnTo>
                    <a:lnTo>
                      <a:pt x="80" y="319"/>
                    </a:lnTo>
                    <a:lnTo>
                      <a:pt x="72" y="223"/>
                    </a:lnTo>
                    <a:lnTo>
                      <a:pt x="64" y="223"/>
                    </a:lnTo>
                    <a:lnTo>
                      <a:pt x="56" y="247"/>
                    </a:lnTo>
                    <a:lnTo>
                      <a:pt x="40" y="255"/>
                    </a:lnTo>
                    <a:lnTo>
                      <a:pt x="8" y="223"/>
                    </a:lnTo>
                    <a:lnTo>
                      <a:pt x="40" y="207"/>
                    </a:lnTo>
                    <a:lnTo>
                      <a:pt x="8" y="215"/>
                    </a:lnTo>
                    <a:lnTo>
                      <a:pt x="0" y="199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88" name="Freeform 813" descr="25%"/>
              <p:cNvSpPr>
                <a:spLocks noChangeAspect="1"/>
              </p:cNvSpPr>
              <p:nvPr/>
            </p:nvSpPr>
            <p:spPr bwMode="auto">
              <a:xfrm>
                <a:off x="1606" y="1901"/>
                <a:ext cx="423" cy="438"/>
              </a:xfrm>
              <a:custGeom>
                <a:avLst/>
                <a:gdLst>
                  <a:gd name="T0" fmla="*/ 0 w 423"/>
                  <a:gd name="T1" fmla="*/ 199 h 438"/>
                  <a:gd name="T2" fmla="*/ 8 w 423"/>
                  <a:gd name="T3" fmla="*/ 191 h 438"/>
                  <a:gd name="T4" fmla="*/ 48 w 423"/>
                  <a:gd name="T5" fmla="*/ 191 h 438"/>
                  <a:gd name="T6" fmla="*/ 32 w 423"/>
                  <a:gd name="T7" fmla="*/ 143 h 438"/>
                  <a:gd name="T8" fmla="*/ 40 w 423"/>
                  <a:gd name="T9" fmla="*/ 135 h 438"/>
                  <a:gd name="T10" fmla="*/ 56 w 423"/>
                  <a:gd name="T11" fmla="*/ 135 h 438"/>
                  <a:gd name="T12" fmla="*/ 96 w 423"/>
                  <a:gd name="T13" fmla="*/ 88 h 438"/>
                  <a:gd name="T14" fmla="*/ 96 w 423"/>
                  <a:gd name="T15" fmla="*/ 72 h 438"/>
                  <a:gd name="T16" fmla="*/ 104 w 423"/>
                  <a:gd name="T17" fmla="*/ 64 h 438"/>
                  <a:gd name="T18" fmla="*/ 88 w 423"/>
                  <a:gd name="T19" fmla="*/ 48 h 438"/>
                  <a:gd name="T20" fmla="*/ 88 w 423"/>
                  <a:gd name="T21" fmla="*/ 24 h 438"/>
                  <a:gd name="T22" fmla="*/ 128 w 423"/>
                  <a:gd name="T23" fmla="*/ 24 h 438"/>
                  <a:gd name="T24" fmla="*/ 136 w 423"/>
                  <a:gd name="T25" fmla="*/ 8 h 438"/>
                  <a:gd name="T26" fmla="*/ 160 w 423"/>
                  <a:gd name="T27" fmla="*/ 0 h 438"/>
                  <a:gd name="T28" fmla="*/ 184 w 423"/>
                  <a:gd name="T29" fmla="*/ 8 h 438"/>
                  <a:gd name="T30" fmla="*/ 160 w 423"/>
                  <a:gd name="T31" fmla="*/ 32 h 438"/>
                  <a:gd name="T32" fmla="*/ 160 w 423"/>
                  <a:gd name="T33" fmla="*/ 56 h 438"/>
                  <a:gd name="T34" fmla="*/ 152 w 423"/>
                  <a:gd name="T35" fmla="*/ 64 h 438"/>
                  <a:gd name="T36" fmla="*/ 160 w 423"/>
                  <a:gd name="T37" fmla="*/ 88 h 438"/>
                  <a:gd name="T38" fmla="*/ 192 w 423"/>
                  <a:gd name="T39" fmla="*/ 96 h 438"/>
                  <a:gd name="T40" fmla="*/ 176 w 423"/>
                  <a:gd name="T41" fmla="*/ 119 h 438"/>
                  <a:gd name="T42" fmla="*/ 216 w 423"/>
                  <a:gd name="T43" fmla="*/ 143 h 438"/>
                  <a:gd name="T44" fmla="*/ 288 w 423"/>
                  <a:gd name="T45" fmla="*/ 159 h 438"/>
                  <a:gd name="T46" fmla="*/ 288 w 423"/>
                  <a:gd name="T47" fmla="*/ 135 h 438"/>
                  <a:gd name="T48" fmla="*/ 296 w 423"/>
                  <a:gd name="T49" fmla="*/ 135 h 438"/>
                  <a:gd name="T50" fmla="*/ 304 w 423"/>
                  <a:gd name="T51" fmla="*/ 143 h 438"/>
                  <a:gd name="T52" fmla="*/ 304 w 423"/>
                  <a:gd name="T53" fmla="*/ 151 h 438"/>
                  <a:gd name="T54" fmla="*/ 351 w 423"/>
                  <a:gd name="T55" fmla="*/ 143 h 438"/>
                  <a:gd name="T56" fmla="*/ 343 w 423"/>
                  <a:gd name="T57" fmla="*/ 135 h 438"/>
                  <a:gd name="T58" fmla="*/ 407 w 423"/>
                  <a:gd name="T59" fmla="*/ 111 h 438"/>
                  <a:gd name="T60" fmla="*/ 407 w 423"/>
                  <a:gd name="T61" fmla="*/ 127 h 438"/>
                  <a:gd name="T62" fmla="*/ 423 w 423"/>
                  <a:gd name="T63" fmla="*/ 135 h 438"/>
                  <a:gd name="T64" fmla="*/ 415 w 423"/>
                  <a:gd name="T65" fmla="*/ 143 h 438"/>
                  <a:gd name="T66" fmla="*/ 391 w 423"/>
                  <a:gd name="T67" fmla="*/ 159 h 438"/>
                  <a:gd name="T68" fmla="*/ 359 w 423"/>
                  <a:gd name="T69" fmla="*/ 231 h 438"/>
                  <a:gd name="T70" fmla="*/ 351 w 423"/>
                  <a:gd name="T71" fmla="*/ 199 h 438"/>
                  <a:gd name="T72" fmla="*/ 343 w 423"/>
                  <a:gd name="T73" fmla="*/ 207 h 438"/>
                  <a:gd name="T74" fmla="*/ 335 w 423"/>
                  <a:gd name="T75" fmla="*/ 199 h 438"/>
                  <a:gd name="T76" fmla="*/ 351 w 423"/>
                  <a:gd name="T77" fmla="*/ 183 h 438"/>
                  <a:gd name="T78" fmla="*/ 312 w 423"/>
                  <a:gd name="T79" fmla="*/ 175 h 438"/>
                  <a:gd name="T80" fmla="*/ 296 w 423"/>
                  <a:gd name="T81" fmla="*/ 151 h 438"/>
                  <a:gd name="T82" fmla="*/ 288 w 423"/>
                  <a:gd name="T83" fmla="*/ 167 h 438"/>
                  <a:gd name="T84" fmla="*/ 296 w 423"/>
                  <a:gd name="T85" fmla="*/ 175 h 438"/>
                  <a:gd name="T86" fmla="*/ 288 w 423"/>
                  <a:gd name="T87" fmla="*/ 183 h 438"/>
                  <a:gd name="T88" fmla="*/ 296 w 423"/>
                  <a:gd name="T89" fmla="*/ 199 h 438"/>
                  <a:gd name="T90" fmla="*/ 304 w 423"/>
                  <a:gd name="T91" fmla="*/ 231 h 438"/>
                  <a:gd name="T92" fmla="*/ 288 w 423"/>
                  <a:gd name="T93" fmla="*/ 223 h 438"/>
                  <a:gd name="T94" fmla="*/ 264 w 423"/>
                  <a:gd name="T95" fmla="*/ 255 h 438"/>
                  <a:gd name="T96" fmla="*/ 184 w 423"/>
                  <a:gd name="T97" fmla="*/ 327 h 438"/>
                  <a:gd name="T98" fmla="*/ 176 w 423"/>
                  <a:gd name="T99" fmla="*/ 415 h 438"/>
                  <a:gd name="T100" fmla="*/ 136 w 423"/>
                  <a:gd name="T101" fmla="*/ 438 h 438"/>
                  <a:gd name="T102" fmla="*/ 104 w 423"/>
                  <a:gd name="T103" fmla="*/ 375 h 438"/>
                  <a:gd name="T104" fmla="*/ 88 w 423"/>
                  <a:gd name="T105" fmla="*/ 327 h 438"/>
                  <a:gd name="T106" fmla="*/ 80 w 423"/>
                  <a:gd name="T107" fmla="*/ 319 h 438"/>
                  <a:gd name="T108" fmla="*/ 72 w 423"/>
                  <a:gd name="T109" fmla="*/ 223 h 438"/>
                  <a:gd name="T110" fmla="*/ 64 w 423"/>
                  <a:gd name="T111" fmla="*/ 223 h 438"/>
                  <a:gd name="T112" fmla="*/ 56 w 423"/>
                  <a:gd name="T113" fmla="*/ 247 h 438"/>
                  <a:gd name="T114" fmla="*/ 40 w 423"/>
                  <a:gd name="T115" fmla="*/ 255 h 438"/>
                  <a:gd name="T116" fmla="*/ 8 w 423"/>
                  <a:gd name="T117" fmla="*/ 223 h 438"/>
                  <a:gd name="T118" fmla="*/ 40 w 423"/>
                  <a:gd name="T119" fmla="*/ 207 h 438"/>
                  <a:gd name="T120" fmla="*/ 8 w 423"/>
                  <a:gd name="T121" fmla="*/ 215 h 438"/>
                  <a:gd name="T122" fmla="*/ 0 w 423"/>
                  <a:gd name="T123" fmla="*/ 199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23" h="438">
                    <a:moveTo>
                      <a:pt x="0" y="199"/>
                    </a:moveTo>
                    <a:lnTo>
                      <a:pt x="8" y="191"/>
                    </a:lnTo>
                    <a:lnTo>
                      <a:pt x="48" y="191"/>
                    </a:lnTo>
                    <a:lnTo>
                      <a:pt x="32" y="143"/>
                    </a:lnTo>
                    <a:lnTo>
                      <a:pt x="40" y="135"/>
                    </a:lnTo>
                    <a:lnTo>
                      <a:pt x="56" y="135"/>
                    </a:lnTo>
                    <a:lnTo>
                      <a:pt x="96" y="88"/>
                    </a:lnTo>
                    <a:lnTo>
                      <a:pt x="96" y="72"/>
                    </a:lnTo>
                    <a:lnTo>
                      <a:pt x="104" y="64"/>
                    </a:lnTo>
                    <a:lnTo>
                      <a:pt x="88" y="48"/>
                    </a:lnTo>
                    <a:lnTo>
                      <a:pt x="88" y="24"/>
                    </a:lnTo>
                    <a:lnTo>
                      <a:pt x="128" y="24"/>
                    </a:lnTo>
                    <a:lnTo>
                      <a:pt x="136" y="8"/>
                    </a:lnTo>
                    <a:lnTo>
                      <a:pt x="160" y="0"/>
                    </a:lnTo>
                    <a:lnTo>
                      <a:pt x="184" y="8"/>
                    </a:lnTo>
                    <a:lnTo>
                      <a:pt x="160" y="32"/>
                    </a:lnTo>
                    <a:lnTo>
                      <a:pt x="160" y="56"/>
                    </a:lnTo>
                    <a:lnTo>
                      <a:pt x="152" y="64"/>
                    </a:lnTo>
                    <a:lnTo>
                      <a:pt x="160" y="88"/>
                    </a:lnTo>
                    <a:lnTo>
                      <a:pt x="192" y="96"/>
                    </a:lnTo>
                    <a:lnTo>
                      <a:pt x="176" y="119"/>
                    </a:lnTo>
                    <a:lnTo>
                      <a:pt x="216" y="143"/>
                    </a:lnTo>
                    <a:lnTo>
                      <a:pt x="288" y="159"/>
                    </a:lnTo>
                    <a:lnTo>
                      <a:pt x="288" y="135"/>
                    </a:lnTo>
                    <a:lnTo>
                      <a:pt x="296" y="135"/>
                    </a:lnTo>
                    <a:lnTo>
                      <a:pt x="304" y="143"/>
                    </a:lnTo>
                    <a:lnTo>
                      <a:pt x="304" y="151"/>
                    </a:lnTo>
                    <a:lnTo>
                      <a:pt x="351" y="143"/>
                    </a:lnTo>
                    <a:lnTo>
                      <a:pt x="343" y="135"/>
                    </a:lnTo>
                    <a:lnTo>
                      <a:pt x="407" y="111"/>
                    </a:lnTo>
                    <a:lnTo>
                      <a:pt x="407" y="127"/>
                    </a:lnTo>
                    <a:lnTo>
                      <a:pt x="423" y="135"/>
                    </a:lnTo>
                    <a:lnTo>
                      <a:pt x="415" y="143"/>
                    </a:lnTo>
                    <a:lnTo>
                      <a:pt x="391" y="159"/>
                    </a:lnTo>
                    <a:lnTo>
                      <a:pt x="359" y="231"/>
                    </a:lnTo>
                    <a:lnTo>
                      <a:pt x="351" y="199"/>
                    </a:lnTo>
                    <a:lnTo>
                      <a:pt x="343" y="207"/>
                    </a:lnTo>
                    <a:lnTo>
                      <a:pt x="335" y="199"/>
                    </a:lnTo>
                    <a:lnTo>
                      <a:pt x="351" y="183"/>
                    </a:lnTo>
                    <a:lnTo>
                      <a:pt x="312" y="175"/>
                    </a:lnTo>
                    <a:lnTo>
                      <a:pt x="296" y="151"/>
                    </a:lnTo>
                    <a:lnTo>
                      <a:pt x="288" y="167"/>
                    </a:lnTo>
                    <a:lnTo>
                      <a:pt x="296" y="175"/>
                    </a:lnTo>
                    <a:lnTo>
                      <a:pt x="288" y="183"/>
                    </a:lnTo>
                    <a:lnTo>
                      <a:pt x="296" y="199"/>
                    </a:lnTo>
                    <a:lnTo>
                      <a:pt x="304" y="231"/>
                    </a:lnTo>
                    <a:lnTo>
                      <a:pt x="288" y="223"/>
                    </a:lnTo>
                    <a:lnTo>
                      <a:pt x="264" y="255"/>
                    </a:lnTo>
                    <a:lnTo>
                      <a:pt x="184" y="327"/>
                    </a:lnTo>
                    <a:lnTo>
                      <a:pt x="176" y="415"/>
                    </a:lnTo>
                    <a:lnTo>
                      <a:pt x="136" y="438"/>
                    </a:lnTo>
                    <a:lnTo>
                      <a:pt x="104" y="375"/>
                    </a:lnTo>
                    <a:lnTo>
                      <a:pt x="88" y="327"/>
                    </a:lnTo>
                    <a:lnTo>
                      <a:pt x="80" y="319"/>
                    </a:lnTo>
                    <a:lnTo>
                      <a:pt x="72" y="223"/>
                    </a:lnTo>
                    <a:lnTo>
                      <a:pt x="64" y="223"/>
                    </a:lnTo>
                    <a:lnTo>
                      <a:pt x="56" y="247"/>
                    </a:lnTo>
                    <a:lnTo>
                      <a:pt x="40" y="255"/>
                    </a:lnTo>
                    <a:lnTo>
                      <a:pt x="8" y="223"/>
                    </a:lnTo>
                    <a:lnTo>
                      <a:pt x="40" y="207"/>
                    </a:lnTo>
                    <a:lnTo>
                      <a:pt x="8" y="215"/>
                    </a:lnTo>
                    <a:lnTo>
                      <a:pt x="0" y="199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89" name="Freeform 814" descr="25%"/>
              <p:cNvSpPr>
                <a:spLocks noChangeAspect="1"/>
              </p:cNvSpPr>
              <p:nvPr/>
            </p:nvSpPr>
            <p:spPr bwMode="auto">
              <a:xfrm>
                <a:off x="1183" y="1877"/>
                <a:ext cx="148" cy="136"/>
              </a:xfrm>
              <a:custGeom>
                <a:avLst/>
                <a:gdLst>
                  <a:gd name="T0" fmla="*/ 0 w 143"/>
                  <a:gd name="T1" fmla="*/ 64 h 135"/>
                  <a:gd name="T2" fmla="*/ 8 w 143"/>
                  <a:gd name="T3" fmla="*/ 88 h 135"/>
                  <a:gd name="T4" fmla="*/ 72 w 143"/>
                  <a:gd name="T5" fmla="*/ 120 h 135"/>
                  <a:gd name="T6" fmla="*/ 72 w 143"/>
                  <a:gd name="T7" fmla="*/ 127 h 135"/>
                  <a:gd name="T8" fmla="*/ 88 w 143"/>
                  <a:gd name="T9" fmla="*/ 135 h 135"/>
                  <a:gd name="T10" fmla="*/ 112 w 143"/>
                  <a:gd name="T11" fmla="*/ 135 h 135"/>
                  <a:gd name="T12" fmla="*/ 143 w 143"/>
                  <a:gd name="T13" fmla="*/ 127 h 135"/>
                  <a:gd name="T14" fmla="*/ 143 w 143"/>
                  <a:gd name="T15" fmla="*/ 120 h 135"/>
                  <a:gd name="T16" fmla="*/ 120 w 143"/>
                  <a:gd name="T17" fmla="*/ 88 h 135"/>
                  <a:gd name="T18" fmla="*/ 96 w 143"/>
                  <a:gd name="T19" fmla="*/ 56 h 135"/>
                  <a:gd name="T20" fmla="*/ 104 w 143"/>
                  <a:gd name="T21" fmla="*/ 24 h 135"/>
                  <a:gd name="T22" fmla="*/ 96 w 143"/>
                  <a:gd name="T23" fmla="*/ 24 h 135"/>
                  <a:gd name="T24" fmla="*/ 88 w 143"/>
                  <a:gd name="T25" fmla="*/ 0 h 135"/>
                  <a:gd name="T26" fmla="*/ 56 w 143"/>
                  <a:gd name="T27" fmla="*/ 0 h 135"/>
                  <a:gd name="T28" fmla="*/ 40 w 143"/>
                  <a:gd name="T29" fmla="*/ 16 h 135"/>
                  <a:gd name="T30" fmla="*/ 32 w 143"/>
                  <a:gd name="T31" fmla="*/ 56 h 135"/>
                  <a:gd name="T32" fmla="*/ 0 w 143"/>
                  <a:gd name="T33" fmla="*/ 6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3" h="135">
                    <a:moveTo>
                      <a:pt x="0" y="64"/>
                    </a:moveTo>
                    <a:lnTo>
                      <a:pt x="8" y="88"/>
                    </a:lnTo>
                    <a:lnTo>
                      <a:pt x="72" y="120"/>
                    </a:lnTo>
                    <a:lnTo>
                      <a:pt x="72" y="127"/>
                    </a:lnTo>
                    <a:lnTo>
                      <a:pt x="88" y="135"/>
                    </a:lnTo>
                    <a:lnTo>
                      <a:pt x="112" y="135"/>
                    </a:lnTo>
                    <a:lnTo>
                      <a:pt x="143" y="127"/>
                    </a:lnTo>
                    <a:lnTo>
                      <a:pt x="143" y="120"/>
                    </a:lnTo>
                    <a:lnTo>
                      <a:pt x="120" y="88"/>
                    </a:lnTo>
                    <a:lnTo>
                      <a:pt x="96" y="56"/>
                    </a:lnTo>
                    <a:lnTo>
                      <a:pt x="104" y="24"/>
                    </a:lnTo>
                    <a:lnTo>
                      <a:pt x="96" y="24"/>
                    </a:lnTo>
                    <a:lnTo>
                      <a:pt x="88" y="0"/>
                    </a:lnTo>
                    <a:lnTo>
                      <a:pt x="56" y="0"/>
                    </a:lnTo>
                    <a:lnTo>
                      <a:pt x="40" y="16"/>
                    </a:lnTo>
                    <a:lnTo>
                      <a:pt x="32" y="56"/>
                    </a:lnTo>
                    <a:lnTo>
                      <a:pt x="0" y="6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90" name="Freeform 815" descr="25%"/>
              <p:cNvSpPr>
                <a:spLocks noChangeAspect="1"/>
              </p:cNvSpPr>
              <p:nvPr/>
            </p:nvSpPr>
            <p:spPr bwMode="auto">
              <a:xfrm>
                <a:off x="1183" y="1877"/>
                <a:ext cx="148" cy="136"/>
              </a:xfrm>
              <a:custGeom>
                <a:avLst/>
                <a:gdLst>
                  <a:gd name="T0" fmla="*/ 0 w 143"/>
                  <a:gd name="T1" fmla="*/ 64 h 135"/>
                  <a:gd name="T2" fmla="*/ 8 w 143"/>
                  <a:gd name="T3" fmla="*/ 88 h 135"/>
                  <a:gd name="T4" fmla="*/ 72 w 143"/>
                  <a:gd name="T5" fmla="*/ 120 h 135"/>
                  <a:gd name="T6" fmla="*/ 72 w 143"/>
                  <a:gd name="T7" fmla="*/ 127 h 135"/>
                  <a:gd name="T8" fmla="*/ 88 w 143"/>
                  <a:gd name="T9" fmla="*/ 135 h 135"/>
                  <a:gd name="T10" fmla="*/ 112 w 143"/>
                  <a:gd name="T11" fmla="*/ 135 h 135"/>
                  <a:gd name="T12" fmla="*/ 143 w 143"/>
                  <a:gd name="T13" fmla="*/ 127 h 135"/>
                  <a:gd name="T14" fmla="*/ 143 w 143"/>
                  <a:gd name="T15" fmla="*/ 120 h 135"/>
                  <a:gd name="T16" fmla="*/ 120 w 143"/>
                  <a:gd name="T17" fmla="*/ 88 h 135"/>
                  <a:gd name="T18" fmla="*/ 96 w 143"/>
                  <a:gd name="T19" fmla="*/ 56 h 135"/>
                  <a:gd name="T20" fmla="*/ 104 w 143"/>
                  <a:gd name="T21" fmla="*/ 24 h 135"/>
                  <a:gd name="T22" fmla="*/ 96 w 143"/>
                  <a:gd name="T23" fmla="*/ 24 h 135"/>
                  <a:gd name="T24" fmla="*/ 88 w 143"/>
                  <a:gd name="T25" fmla="*/ 0 h 135"/>
                  <a:gd name="T26" fmla="*/ 56 w 143"/>
                  <a:gd name="T27" fmla="*/ 0 h 135"/>
                  <a:gd name="T28" fmla="*/ 40 w 143"/>
                  <a:gd name="T29" fmla="*/ 16 h 135"/>
                  <a:gd name="T30" fmla="*/ 32 w 143"/>
                  <a:gd name="T31" fmla="*/ 56 h 135"/>
                  <a:gd name="T32" fmla="*/ 0 w 143"/>
                  <a:gd name="T33" fmla="*/ 6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3" h="135">
                    <a:moveTo>
                      <a:pt x="0" y="64"/>
                    </a:moveTo>
                    <a:lnTo>
                      <a:pt x="8" y="88"/>
                    </a:lnTo>
                    <a:lnTo>
                      <a:pt x="72" y="120"/>
                    </a:lnTo>
                    <a:lnTo>
                      <a:pt x="72" y="127"/>
                    </a:lnTo>
                    <a:lnTo>
                      <a:pt x="88" y="135"/>
                    </a:lnTo>
                    <a:lnTo>
                      <a:pt x="112" y="135"/>
                    </a:lnTo>
                    <a:lnTo>
                      <a:pt x="143" y="127"/>
                    </a:lnTo>
                    <a:lnTo>
                      <a:pt x="143" y="120"/>
                    </a:lnTo>
                    <a:lnTo>
                      <a:pt x="120" y="88"/>
                    </a:lnTo>
                    <a:lnTo>
                      <a:pt x="96" y="56"/>
                    </a:lnTo>
                    <a:lnTo>
                      <a:pt x="104" y="24"/>
                    </a:lnTo>
                    <a:lnTo>
                      <a:pt x="96" y="24"/>
                    </a:lnTo>
                    <a:lnTo>
                      <a:pt x="88" y="0"/>
                    </a:lnTo>
                    <a:lnTo>
                      <a:pt x="56" y="0"/>
                    </a:lnTo>
                    <a:lnTo>
                      <a:pt x="40" y="16"/>
                    </a:lnTo>
                    <a:lnTo>
                      <a:pt x="32" y="56"/>
                    </a:lnTo>
                    <a:lnTo>
                      <a:pt x="0" y="6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91" name="Freeform 816" descr="25%"/>
              <p:cNvSpPr>
                <a:spLocks noChangeAspect="1"/>
              </p:cNvSpPr>
              <p:nvPr/>
            </p:nvSpPr>
            <p:spPr bwMode="auto">
              <a:xfrm>
                <a:off x="1271" y="2012"/>
                <a:ext cx="21" cy="7"/>
              </a:xfrm>
              <a:custGeom>
                <a:avLst/>
                <a:gdLst>
                  <a:gd name="T0" fmla="*/ 0 w 24"/>
                  <a:gd name="T1" fmla="*/ 0 h 8"/>
                  <a:gd name="T2" fmla="*/ 8 w 24"/>
                  <a:gd name="T3" fmla="*/ 8 h 8"/>
                  <a:gd name="T4" fmla="*/ 24 w 24"/>
                  <a:gd name="T5" fmla="*/ 0 h 8"/>
                  <a:gd name="T6" fmla="*/ 0 w 24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8" y="8"/>
                    </a:lnTo>
                    <a:lnTo>
                      <a:pt x="24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92" name="Freeform 817" descr="25%"/>
              <p:cNvSpPr>
                <a:spLocks noChangeAspect="1"/>
              </p:cNvSpPr>
              <p:nvPr/>
            </p:nvSpPr>
            <p:spPr bwMode="auto">
              <a:xfrm>
                <a:off x="1271" y="2012"/>
                <a:ext cx="21" cy="7"/>
              </a:xfrm>
              <a:custGeom>
                <a:avLst/>
                <a:gdLst>
                  <a:gd name="T0" fmla="*/ 0 w 24"/>
                  <a:gd name="T1" fmla="*/ 0 h 8"/>
                  <a:gd name="T2" fmla="*/ 8 w 24"/>
                  <a:gd name="T3" fmla="*/ 8 h 8"/>
                  <a:gd name="T4" fmla="*/ 24 w 24"/>
                  <a:gd name="T5" fmla="*/ 0 h 8"/>
                  <a:gd name="T6" fmla="*/ 0 w 24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8">
                    <a:moveTo>
                      <a:pt x="0" y="0"/>
                    </a:moveTo>
                    <a:lnTo>
                      <a:pt x="8" y="8"/>
                    </a:lnTo>
                    <a:lnTo>
                      <a:pt x="24" y="0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93" name="Freeform 818" descr="25%"/>
              <p:cNvSpPr>
                <a:spLocks noChangeAspect="1"/>
              </p:cNvSpPr>
              <p:nvPr/>
            </p:nvSpPr>
            <p:spPr bwMode="auto">
              <a:xfrm>
                <a:off x="1119" y="1949"/>
                <a:ext cx="21" cy="63"/>
              </a:xfrm>
              <a:custGeom>
                <a:avLst/>
                <a:gdLst>
                  <a:gd name="T0" fmla="*/ 0 w 16"/>
                  <a:gd name="T1" fmla="*/ 32 h 63"/>
                  <a:gd name="T2" fmla="*/ 8 w 16"/>
                  <a:gd name="T3" fmla="*/ 63 h 63"/>
                  <a:gd name="T4" fmla="*/ 16 w 16"/>
                  <a:gd name="T5" fmla="*/ 32 h 63"/>
                  <a:gd name="T6" fmla="*/ 8 w 16"/>
                  <a:gd name="T7" fmla="*/ 32 h 63"/>
                  <a:gd name="T8" fmla="*/ 8 w 16"/>
                  <a:gd name="T9" fmla="*/ 16 h 63"/>
                  <a:gd name="T10" fmla="*/ 16 w 16"/>
                  <a:gd name="T11" fmla="*/ 8 h 63"/>
                  <a:gd name="T12" fmla="*/ 16 w 16"/>
                  <a:gd name="T13" fmla="*/ 0 h 63"/>
                  <a:gd name="T14" fmla="*/ 8 w 16"/>
                  <a:gd name="T15" fmla="*/ 0 h 63"/>
                  <a:gd name="T16" fmla="*/ 0 w 16"/>
                  <a:gd name="T17" fmla="*/ 3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63">
                    <a:moveTo>
                      <a:pt x="0" y="32"/>
                    </a:moveTo>
                    <a:lnTo>
                      <a:pt x="8" y="63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0" y="3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94" name="Freeform 819" descr="25%"/>
              <p:cNvSpPr>
                <a:spLocks noChangeAspect="1"/>
              </p:cNvSpPr>
              <p:nvPr/>
            </p:nvSpPr>
            <p:spPr bwMode="auto">
              <a:xfrm>
                <a:off x="1119" y="1949"/>
                <a:ext cx="21" cy="63"/>
              </a:xfrm>
              <a:custGeom>
                <a:avLst/>
                <a:gdLst>
                  <a:gd name="T0" fmla="*/ 0 w 16"/>
                  <a:gd name="T1" fmla="*/ 32 h 63"/>
                  <a:gd name="T2" fmla="*/ 8 w 16"/>
                  <a:gd name="T3" fmla="*/ 63 h 63"/>
                  <a:gd name="T4" fmla="*/ 16 w 16"/>
                  <a:gd name="T5" fmla="*/ 32 h 63"/>
                  <a:gd name="T6" fmla="*/ 8 w 16"/>
                  <a:gd name="T7" fmla="*/ 32 h 63"/>
                  <a:gd name="T8" fmla="*/ 8 w 16"/>
                  <a:gd name="T9" fmla="*/ 16 h 63"/>
                  <a:gd name="T10" fmla="*/ 16 w 16"/>
                  <a:gd name="T11" fmla="*/ 8 h 63"/>
                  <a:gd name="T12" fmla="*/ 16 w 16"/>
                  <a:gd name="T13" fmla="*/ 0 h 63"/>
                  <a:gd name="T14" fmla="*/ 8 w 16"/>
                  <a:gd name="T15" fmla="*/ 0 h 63"/>
                  <a:gd name="T16" fmla="*/ 0 w 16"/>
                  <a:gd name="T17" fmla="*/ 3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63">
                    <a:moveTo>
                      <a:pt x="0" y="32"/>
                    </a:moveTo>
                    <a:lnTo>
                      <a:pt x="8" y="63"/>
                    </a:lnTo>
                    <a:lnTo>
                      <a:pt x="16" y="32"/>
                    </a:lnTo>
                    <a:lnTo>
                      <a:pt x="8" y="32"/>
                    </a:lnTo>
                    <a:lnTo>
                      <a:pt x="8" y="16"/>
                    </a:lnTo>
                    <a:lnTo>
                      <a:pt x="16" y="8"/>
                    </a:lnTo>
                    <a:lnTo>
                      <a:pt x="16" y="0"/>
                    </a:lnTo>
                    <a:lnTo>
                      <a:pt x="8" y="0"/>
                    </a:lnTo>
                    <a:lnTo>
                      <a:pt x="0" y="3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95" name="Freeform 820" descr="25%"/>
              <p:cNvSpPr>
                <a:spLocks noChangeAspect="1"/>
              </p:cNvSpPr>
              <p:nvPr/>
            </p:nvSpPr>
            <p:spPr bwMode="auto">
              <a:xfrm>
                <a:off x="1127" y="1941"/>
                <a:ext cx="64" cy="71"/>
              </a:xfrm>
              <a:custGeom>
                <a:avLst/>
                <a:gdLst>
                  <a:gd name="T0" fmla="*/ 0 w 64"/>
                  <a:gd name="T1" fmla="*/ 40 h 71"/>
                  <a:gd name="T2" fmla="*/ 0 w 64"/>
                  <a:gd name="T3" fmla="*/ 24 h 71"/>
                  <a:gd name="T4" fmla="*/ 8 w 64"/>
                  <a:gd name="T5" fmla="*/ 16 h 71"/>
                  <a:gd name="T6" fmla="*/ 24 w 64"/>
                  <a:gd name="T7" fmla="*/ 24 h 71"/>
                  <a:gd name="T8" fmla="*/ 56 w 64"/>
                  <a:gd name="T9" fmla="*/ 0 h 71"/>
                  <a:gd name="T10" fmla="*/ 64 w 64"/>
                  <a:gd name="T11" fmla="*/ 24 h 71"/>
                  <a:gd name="T12" fmla="*/ 24 w 64"/>
                  <a:gd name="T13" fmla="*/ 40 h 71"/>
                  <a:gd name="T14" fmla="*/ 48 w 64"/>
                  <a:gd name="T15" fmla="*/ 48 h 71"/>
                  <a:gd name="T16" fmla="*/ 32 w 64"/>
                  <a:gd name="T17" fmla="*/ 63 h 71"/>
                  <a:gd name="T18" fmla="*/ 16 w 64"/>
                  <a:gd name="T19" fmla="*/ 71 h 71"/>
                  <a:gd name="T20" fmla="*/ 0 w 64"/>
                  <a:gd name="T21" fmla="*/ 71 h 71"/>
                  <a:gd name="T22" fmla="*/ 8 w 64"/>
                  <a:gd name="T23" fmla="*/ 40 h 71"/>
                  <a:gd name="T24" fmla="*/ 0 w 64"/>
                  <a:gd name="T25" fmla="*/ 4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71">
                    <a:moveTo>
                      <a:pt x="0" y="40"/>
                    </a:moveTo>
                    <a:lnTo>
                      <a:pt x="0" y="24"/>
                    </a:lnTo>
                    <a:lnTo>
                      <a:pt x="8" y="16"/>
                    </a:lnTo>
                    <a:lnTo>
                      <a:pt x="24" y="24"/>
                    </a:lnTo>
                    <a:lnTo>
                      <a:pt x="56" y="0"/>
                    </a:lnTo>
                    <a:lnTo>
                      <a:pt x="64" y="24"/>
                    </a:lnTo>
                    <a:lnTo>
                      <a:pt x="24" y="40"/>
                    </a:lnTo>
                    <a:lnTo>
                      <a:pt x="48" y="48"/>
                    </a:lnTo>
                    <a:lnTo>
                      <a:pt x="32" y="63"/>
                    </a:lnTo>
                    <a:lnTo>
                      <a:pt x="16" y="71"/>
                    </a:lnTo>
                    <a:lnTo>
                      <a:pt x="0" y="71"/>
                    </a:lnTo>
                    <a:lnTo>
                      <a:pt x="8" y="40"/>
                    </a:lnTo>
                    <a:lnTo>
                      <a:pt x="0" y="4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96" name="Freeform 821" descr="25%"/>
              <p:cNvSpPr>
                <a:spLocks noChangeAspect="1"/>
              </p:cNvSpPr>
              <p:nvPr/>
            </p:nvSpPr>
            <p:spPr bwMode="auto">
              <a:xfrm>
                <a:off x="1127" y="1941"/>
                <a:ext cx="64" cy="71"/>
              </a:xfrm>
              <a:custGeom>
                <a:avLst/>
                <a:gdLst>
                  <a:gd name="T0" fmla="*/ 0 w 64"/>
                  <a:gd name="T1" fmla="*/ 40 h 71"/>
                  <a:gd name="T2" fmla="*/ 0 w 64"/>
                  <a:gd name="T3" fmla="*/ 24 h 71"/>
                  <a:gd name="T4" fmla="*/ 8 w 64"/>
                  <a:gd name="T5" fmla="*/ 16 h 71"/>
                  <a:gd name="T6" fmla="*/ 24 w 64"/>
                  <a:gd name="T7" fmla="*/ 24 h 71"/>
                  <a:gd name="T8" fmla="*/ 56 w 64"/>
                  <a:gd name="T9" fmla="*/ 0 h 71"/>
                  <a:gd name="T10" fmla="*/ 64 w 64"/>
                  <a:gd name="T11" fmla="*/ 24 h 71"/>
                  <a:gd name="T12" fmla="*/ 24 w 64"/>
                  <a:gd name="T13" fmla="*/ 40 h 71"/>
                  <a:gd name="T14" fmla="*/ 48 w 64"/>
                  <a:gd name="T15" fmla="*/ 48 h 71"/>
                  <a:gd name="T16" fmla="*/ 32 w 64"/>
                  <a:gd name="T17" fmla="*/ 63 h 71"/>
                  <a:gd name="T18" fmla="*/ 16 w 64"/>
                  <a:gd name="T19" fmla="*/ 71 h 71"/>
                  <a:gd name="T20" fmla="*/ 0 w 64"/>
                  <a:gd name="T21" fmla="*/ 71 h 71"/>
                  <a:gd name="T22" fmla="*/ 8 w 64"/>
                  <a:gd name="T23" fmla="*/ 40 h 71"/>
                  <a:gd name="T24" fmla="*/ 0 w 64"/>
                  <a:gd name="T25" fmla="*/ 4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71">
                    <a:moveTo>
                      <a:pt x="0" y="40"/>
                    </a:moveTo>
                    <a:lnTo>
                      <a:pt x="0" y="24"/>
                    </a:lnTo>
                    <a:lnTo>
                      <a:pt x="8" y="16"/>
                    </a:lnTo>
                    <a:lnTo>
                      <a:pt x="24" y="24"/>
                    </a:lnTo>
                    <a:lnTo>
                      <a:pt x="56" y="0"/>
                    </a:lnTo>
                    <a:lnTo>
                      <a:pt x="64" y="24"/>
                    </a:lnTo>
                    <a:lnTo>
                      <a:pt x="24" y="40"/>
                    </a:lnTo>
                    <a:lnTo>
                      <a:pt x="48" y="48"/>
                    </a:lnTo>
                    <a:lnTo>
                      <a:pt x="32" y="63"/>
                    </a:lnTo>
                    <a:lnTo>
                      <a:pt x="16" y="71"/>
                    </a:lnTo>
                    <a:lnTo>
                      <a:pt x="0" y="71"/>
                    </a:lnTo>
                    <a:lnTo>
                      <a:pt x="8" y="40"/>
                    </a:lnTo>
                    <a:lnTo>
                      <a:pt x="0" y="4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97" name="Freeform 822" descr="25%"/>
              <p:cNvSpPr>
                <a:spLocks noChangeAspect="1"/>
              </p:cNvSpPr>
              <p:nvPr/>
            </p:nvSpPr>
            <p:spPr bwMode="auto">
              <a:xfrm>
                <a:off x="1295" y="2004"/>
                <a:ext cx="31" cy="24"/>
              </a:xfrm>
              <a:custGeom>
                <a:avLst/>
                <a:gdLst>
                  <a:gd name="T0" fmla="*/ 0 w 31"/>
                  <a:gd name="T1" fmla="*/ 8 h 24"/>
                  <a:gd name="T2" fmla="*/ 31 w 31"/>
                  <a:gd name="T3" fmla="*/ 0 h 24"/>
                  <a:gd name="T4" fmla="*/ 31 w 31"/>
                  <a:gd name="T5" fmla="*/ 24 h 24"/>
                  <a:gd name="T6" fmla="*/ 0 w 31"/>
                  <a:gd name="T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24">
                    <a:moveTo>
                      <a:pt x="0" y="8"/>
                    </a:moveTo>
                    <a:lnTo>
                      <a:pt x="31" y="0"/>
                    </a:lnTo>
                    <a:lnTo>
                      <a:pt x="31" y="24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98" name="Freeform 823" descr="25%"/>
              <p:cNvSpPr>
                <a:spLocks noChangeAspect="1"/>
              </p:cNvSpPr>
              <p:nvPr/>
            </p:nvSpPr>
            <p:spPr bwMode="auto">
              <a:xfrm>
                <a:off x="1295" y="2004"/>
                <a:ext cx="31" cy="24"/>
              </a:xfrm>
              <a:custGeom>
                <a:avLst/>
                <a:gdLst>
                  <a:gd name="T0" fmla="*/ 0 w 31"/>
                  <a:gd name="T1" fmla="*/ 8 h 24"/>
                  <a:gd name="T2" fmla="*/ 31 w 31"/>
                  <a:gd name="T3" fmla="*/ 0 h 24"/>
                  <a:gd name="T4" fmla="*/ 31 w 31"/>
                  <a:gd name="T5" fmla="*/ 24 h 24"/>
                  <a:gd name="T6" fmla="*/ 0 w 31"/>
                  <a:gd name="T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24">
                    <a:moveTo>
                      <a:pt x="0" y="8"/>
                    </a:moveTo>
                    <a:lnTo>
                      <a:pt x="31" y="0"/>
                    </a:lnTo>
                    <a:lnTo>
                      <a:pt x="31" y="24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199" name="Freeform 824" descr="25%"/>
              <p:cNvSpPr>
                <a:spLocks noChangeAspect="1"/>
              </p:cNvSpPr>
              <p:nvPr/>
            </p:nvSpPr>
            <p:spPr bwMode="auto">
              <a:xfrm>
                <a:off x="1127" y="1925"/>
                <a:ext cx="21" cy="24"/>
              </a:xfrm>
              <a:custGeom>
                <a:avLst/>
                <a:gdLst>
                  <a:gd name="T0" fmla="*/ 0 w 24"/>
                  <a:gd name="T1" fmla="*/ 24 h 24"/>
                  <a:gd name="T2" fmla="*/ 8 w 24"/>
                  <a:gd name="T3" fmla="*/ 24 h 24"/>
                  <a:gd name="T4" fmla="*/ 24 w 24"/>
                  <a:gd name="T5" fmla="*/ 8 h 24"/>
                  <a:gd name="T6" fmla="*/ 16 w 24"/>
                  <a:gd name="T7" fmla="*/ 0 h 24"/>
                  <a:gd name="T8" fmla="*/ 0 w 24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8" y="24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2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00" name="Freeform 825" descr="25%"/>
              <p:cNvSpPr>
                <a:spLocks noChangeAspect="1"/>
              </p:cNvSpPr>
              <p:nvPr/>
            </p:nvSpPr>
            <p:spPr bwMode="auto">
              <a:xfrm>
                <a:off x="1127" y="1925"/>
                <a:ext cx="21" cy="24"/>
              </a:xfrm>
              <a:custGeom>
                <a:avLst/>
                <a:gdLst>
                  <a:gd name="T0" fmla="*/ 0 w 24"/>
                  <a:gd name="T1" fmla="*/ 24 h 24"/>
                  <a:gd name="T2" fmla="*/ 8 w 24"/>
                  <a:gd name="T3" fmla="*/ 24 h 24"/>
                  <a:gd name="T4" fmla="*/ 24 w 24"/>
                  <a:gd name="T5" fmla="*/ 8 h 24"/>
                  <a:gd name="T6" fmla="*/ 16 w 24"/>
                  <a:gd name="T7" fmla="*/ 0 h 24"/>
                  <a:gd name="T8" fmla="*/ 0 w 24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0" y="24"/>
                    </a:moveTo>
                    <a:lnTo>
                      <a:pt x="8" y="24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2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01" name="Freeform 826" descr="25%"/>
              <p:cNvSpPr>
                <a:spLocks noChangeAspect="1"/>
              </p:cNvSpPr>
              <p:nvPr/>
            </p:nvSpPr>
            <p:spPr bwMode="auto">
              <a:xfrm>
                <a:off x="1782" y="1997"/>
                <a:ext cx="112" cy="62"/>
              </a:xfrm>
              <a:custGeom>
                <a:avLst/>
                <a:gdLst>
                  <a:gd name="T0" fmla="*/ 0 w 112"/>
                  <a:gd name="T1" fmla="*/ 23 h 63"/>
                  <a:gd name="T2" fmla="*/ 16 w 112"/>
                  <a:gd name="T3" fmla="*/ 0 h 63"/>
                  <a:gd name="T4" fmla="*/ 64 w 112"/>
                  <a:gd name="T5" fmla="*/ 15 h 63"/>
                  <a:gd name="T6" fmla="*/ 80 w 112"/>
                  <a:gd name="T7" fmla="*/ 39 h 63"/>
                  <a:gd name="T8" fmla="*/ 112 w 112"/>
                  <a:gd name="T9" fmla="*/ 39 h 63"/>
                  <a:gd name="T10" fmla="*/ 112 w 112"/>
                  <a:gd name="T11" fmla="*/ 63 h 63"/>
                  <a:gd name="T12" fmla="*/ 40 w 112"/>
                  <a:gd name="T13" fmla="*/ 47 h 63"/>
                  <a:gd name="T14" fmla="*/ 0 w 112"/>
                  <a:gd name="T15" fmla="*/ 2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63">
                    <a:moveTo>
                      <a:pt x="0" y="23"/>
                    </a:moveTo>
                    <a:lnTo>
                      <a:pt x="16" y="0"/>
                    </a:lnTo>
                    <a:lnTo>
                      <a:pt x="64" y="15"/>
                    </a:lnTo>
                    <a:lnTo>
                      <a:pt x="80" y="39"/>
                    </a:lnTo>
                    <a:lnTo>
                      <a:pt x="112" y="39"/>
                    </a:lnTo>
                    <a:lnTo>
                      <a:pt x="112" y="63"/>
                    </a:lnTo>
                    <a:lnTo>
                      <a:pt x="40" y="47"/>
                    </a:lnTo>
                    <a:lnTo>
                      <a:pt x="0" y="23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02" name="Freeform 827" descr="25%"/>
              <p:cNvSpPr>
                <a:spLocks noChangeAspect="1"/>
              </p:cNvSpPr>
              <p:nvPr/>
            </p:nvSpPr>
            <p:spPr bwMode="auto">
              <a:xfrm>
                <a:off x="1782" y="1997"/>
                <a:ext cx="112" cy="62"/>
              </a:xfrm>
              <a:custGeom>
                <a:avLst/>
                <a:gdLst>
                  <a:gd name="T0" fmla="*/ 0 w 112"/>
                  <a:gd name="T1" fmla="*/ 23 h 63"/>
                  <a:gd name="T2" fmla="*/ 16 w 112"/>
                  <a:gd name="T3" fmla="*/ 0 h 63"/>
                  <a:gd name="T4" fmla="*/ 64 w 112"/>
                  <a:gd name="T5" fmla="*/ 15 h 63"/>
                  <a:gd name="T6" fmla="*/ 80 w 112"/>
                  <a:gd name="T7" fmla="*/ 39 h 63"/>
                  <a:gd name="T8" fmla="*/ 112 w 112"/>
                  <a:gd name="T9" fmla="*/ 39 h 63"/>
                  <a:gd name="T10" fmla="*/ 112 w 112"/>
                  <a:gd name="T11" fmla="*/ 63 h 63"/>
                  <a:gd name="T12" fmla="*/ 40 w 112"/>
                  <a:gd name="T13" fmla="*/ 47 h 63"/>
                  <a:gd name="T14" fmla="*/ 0 w 112"/>
                  <a:gd name="T15" fmla="*/ 2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63">
                    <a:moveTo>
                      <a:pt x="0" y="23"/>
                    </a:moveTo>
                    <a:lnTo>
                      <a:pt x="16" y="0"/>
                    </a:lnTo>
                    <a:lnTo>
                      <a:pt x="64" y="15"/>
                    </a:lnTo>
                    <a:lnTo>
                      <a:pt x="80" y="39"/>
                    </a:lnTo>
                    <a:lnTo>
                      <a:pt x="112" y="39"/>
                    </a:lnTo>
                    <a:lnTo>
                      <a:pt x="112" y="63"/>
                    </a:lnTo>
                    <a:lnTo>
                      <a:pt x="40" y="47"/>
                    </a:lnTo>
                    <a:lnTo>
                      <a:pt x="0" y="23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03" name="Freeform 828" descr="25%"/>
              <p:cNvSpPr>
                <a:spLocks noChangeAspect="1"/>
              </p:cNvSpPr>
              <p:nvPr/>
            </p:nvSpPr>
            <p:spPr bwMode="auto">
              <a:xfrm>
                <a:off x="1510" y="1877"/>
                <a:ext cx="226" cy="223"/>
              </a:xfrm>
              <a:custGeom>
                <a:avLst/>
                <a:gdLst>
                  <a:gd name="T0" fmla="*/ 0 w 232"/>
                  <a:gd name="T1" fmla="*/ 127 h 223"/>
                  <a:gd name="T2" fmla="*/ 16 w 232"/>
                  <a:gd name="T3" fmla="*/ 135 h 223"/>
                  <a:gd name="T4" fmla="*/ 64 w 232"/>
                  <a:gd name="T5" fmla="*/ 127 h 223"/>
                  <a:gd name="T6" fmla="*/ 80 w 232"/>
                  <a:gd name="T7" fmla="*/ 104 h 223"/>
                  <a:gd name="T8" fmla="*/ 120 w 232"/>
                  <a:gd name="T9" fmla="*/ 96 h 223"/>
                  <a:gd name="T10" fmla="*/ 128 w 232"/>
                  <a:gd name="T11" fmla="*/ 72 h 223"/>
                  <a:gd name="T12" fmla="*/ 136 w 232"/>
                  <a:gd name="T13" fmla="*/ 64 h 223"/>
                  <a:gd name="T14" fmla="*/ 128 w 232"/>
                  <a:gd name="T15" fmla="*/ 56 h 223"/>
                  <a:gd name="T16" fmla="*/ 144 w 232"/>
                  <a:gd name="T17" fmla="*/ 56 h 223"/>
                  <a:gd name="T18" fmla="*/ 152 w 232"/>
                  <a:gd name="T19" fmla="*/ 40 h 223"/>
                  <a:gd name="T20" fmla="*/ 144 w 232"/>
                  <a:gd name="T21" fmla="*/ 24 h 223"/>
                  <a:gd name="T22" fmla="*/ 192 w 232"/>
                  <a:gd name="T23" fmla="*/ 0 h 223"/>
                  <a:gd name="T24" fmla="*/ 232 w 232"/>
                  <a:gd name="T25" fmla="*/ 32 h 223"/>
                  <a:gd name="T26" fmla="*/ 224 w 232"/>
                  <a:gd name="T27" fmla="*/ 48 h 223"/>
                  <a:gd name="T28" fmla="*/ 184 w 232"/>
                  <a:gd name="T29" fmla="*/ 48 h 223"/>
                  <a:gd name="T30" fmla="*/ 184 w 232"/>
                  <a:gd name="T31" fmla="*/ 72 h 223"/>
                  <a:gd name="T32" fmla="*/ 200 w 232"/>
                  <a:gd name="T33" fmla="*/ 88 h 223"/>
                  <a:gd name="T34" fmla="*/ 192 w 232"/>
                  <a:gd name="T35" fmla="*/ 96 h 223"/>
                  <a:gd name="T36" fmla="*/ 192 w 232"/>
                  <a:gd name="T37" fmla="*/ 112 h 223"/>
                  <a:gd name="T38" fmla="*/ 152 w 232"/>
                  <a:gd name="T39" fmla="*/ 159 h 223"/>
                  <a:gd name="T40" fmla="*/ 136 w 232"/>
                  <a:gd name="T41" fmla="*/ 159 h 223"/>
                  <a:gd name="T42" fmla="*/ 128 w 232"/>
                  <a:gd name="T43" fmla="*/ 167 h 223"/>
                  <a:gd name="T44" fmla="*/ 144 w 232"/>
                  <a:gd name="T45" fmla="*/ 215 h 223"/>
                  <a:gd name="T46" fmla="*/ 104 w 232"/>
                  <a:gd name="T47" fmla="*/ 215 h 223"/>
                  <a:gd name="T48" fmla="*/ 96 w 232"/>
                  <a:gd name="T49" fmla="*/ 223 h 223"/>
                  <a:gd name="T50" fmla="*/ 72 w 232"/>
                  <a:gd name="T51" fmla="*/ 199 h 223"/>
                  <a:gd name="T52" fmla="*/ 8 w 232"/>
                  <a:gd name="T53" fmla="*/ 207 h 223"/>
                  <a:gd name="T54" fmla="*/ 32 w 232"/>
                  <a:gd name="T55" fmla="*/ 167 h 223"/>
                  <a:gd name="T56" fmla="*/ 0 w 232"/>
                  <a:gd name="T57" fmla="*/ 127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2" h="223">
                    <a:moveTo>
                      <a:pt x="0" y="127"/>
                    </a:moveTo>
                    <a:lnTo>
                      <a:pt x="16" y="135"/>
                    </a:lnTo>
                    <a:lnTo>
                      <a:pt x="64" y="127"/>
                    </a:lnTo>
                    <a:lnTo>
                      <a:pt x="80" y="104"/>
                    </a:lnTo>
                    <a:lnTo>
                      <a:pt x="120" y="96"/>
                    </a:lnTo>
                    <a:lnTo>
                      <a:pt x="128" y="72"/>
                    </a:lnTo>
                    <a:lnTo>
                      <a:pt x="136" y="64"/>
                    </a:lnTo>
                    <a:lnTo>
                      <a:pt x="128" y="56"/>
                    </a:lnTo>
                    <a:lnTo>
                      <a:pt x="144" y="56"/>
                    </a:lnTo>
                    <a:lnTo>
                      <a:pt x="152" y="40"/>
                    </a:lnTo>
                    <a:lnTo>
                      <a:pt x="144" y="24"/>
                    </a:lnTo>
                    <a:lnTo>
                      <a:pt x="192" y="0"/>
                    </a:lnTo>
                    <a:lnTo>
                      <a:pt x="232" y="32"/>
                    </a:lnTo>
                    <a:lnTo>
                      <a:pt x="224" y="48"/>
                    </a:lnTo>
                    <a:lnTo>
                      <a:pt x="184" y="48"/>
                    </a:lnTo>
                    <a:lnTo>
                      <a:pt x="184" y="72"/>
                    </a:lnTo>
                    <a:lnTo>
                      <a:pt x="200" y="88"/>
                    </a:lnTo>
                    <a:lnTo>
                      <a:pt x="192" y="96"/>
                    </a:lnTo>
                    <a:lnTo>
                      <a:pt x="192" y="112"/>
                    </a:lnTo>
                    <a:lnTo>
                      <a:pt x="152" y="159"/>
                    </a:lnTo>
                    <a:lnTo>
                      <a:pt x="136" y="159"/>
                    </a:lnTo>
                    <a:lnTo>
                      <a:pt x="128" y="167"/>
                    </a:lnTo>
                    <a:lnTo>
                      <a:pt x="144" y="215"/>
                    </a:lnTo>
                    <a:lnTo>
                      <a:pt x="104" y="215"/>
                    </a:lnTo>
                    <a:lnTo>
                      <a:pt x="96" y="223"/>
                    </a:lnTo>
                    <a:lnTo>
                      <a:pt x="72" y="199"/>
                    </a:lnTo>
                    <a:lnTo>
                      <a:pt x="8" y="207"/>
                    </a:lnTo>
                    <a:lnTo>
                      <a:pt x="32" y="167"/>
                    </a:lnTo>
                    <a:lnTo>
                      <a:pt x="0" y="127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04" name="Freeform 829" descr="25%"/>
              <p:cNvSpPr>
                <a:spLocks noChangeAspect="1"/>
              </p:cNvSpPr>
              <p:nvPr/>
            </p:nvSpPr>
            <p:spPr bwMode="auto">
              <a:xfrm>
                <a:off x="1510" y="1877"/>
                <a:ext cx="226" cy="223"/>
              </a:xfrm>
              <a:custGeom>
                <a:avLst/>
                <a:gdLst>
                  <a:gd name="T0" fmla="*/ 0 w 232"/>
                  <a:gd name="T1" fmla="*/ 127 h 223"/>
                  <a:gd name="T2" fmla="*/ 16 w 232"/>
                  <a:gd name="T3" fmla="*/ 135 h 223"/>
                  <a:gd name="T4" fmla="*/ 64 w 232"/>
                  <a:gd name="T5" fmla="*/ 127 h 223"/>
                  <a:gd name="T6" fmla="*/ 80 w 232"/>
                  <a:gd name="T7" fmla="*/ 104 h 223"/>
                  <a:gd name="T8" fmla="*/ 120 w 232"/>
                  <a:gd name="T9" fmla="*/ 96 h 223"/>
                  <a:gd name="T10" fmla="*/ 128 w 232"/>
                  <a:gd name="T11" fmla="*/ 72 h 223"/>
                  <a:gd name="T12" fmla="*/ 136 w 232"/>
                  <a:gd name="T13" fmla="*/ 64 h 223"/>
                  <a:gd name="T14" fmla="*/ 128 w 232"/>
                  <a:gd name="T15" fmla="*/ 56 h 223"/>
                  <a:gd name="T16" fmla="*/ 144 w 232"/>
                  <a:gd name="T17" fmla="*/ 56 h 223"/>
                  <a:gd name="T18" fmla="*/ 152 w 232"/>
                  <a:gd name="T19" fmla="*/ 40 h 223"/>
                  <a:gd name="T20" fmla="*/ 144 w 232"/>
                  <a:gd name="T21" fmla="*/ 24 h 223"/>
                  <a:gd name="T22" fmla="*/ 192 w 232"/>
                  <a:gd name="T23" fmla="*/ 0 h 223"/>
                  <a:gd name="T24" fmla="*/ 232 w 232"/>
                  <a:gd name="T25" fmla="*/ 32 h 223"/>
                  <a:gd name="T26" fmla="*/ 224 w 232"/>
                  <a:gd name="T27" fmla="*/ 48 h 223"/>
                  <a:gd name="T28" fmla="*/ 184 w 232"/>
                  <a:gd name="T29" fmla="*/ 48 h 223"/>
                  <a:gd name="T30" fmla="*/ 184 w 232"/>
                  <a:gd name="T31" fmla="*/ 72 h 223"/>
                  <a:gd name="T32" fmla="*/ 200 w 232"/>
                  <a:gd name="T33" fmla="*/ 88 h 223"/>
                  <a:gd name="T34" fmla="*/ 192 w 232"/>
                  <a:gd name="T35" fmla="*/ 96 h 223"/>
                  <a:gd name="T36" fmla="*/ 192 w 232"/>
                  <a:gd name="T37" fmla="*/ 112 h 223"/>
                  <a:gd name="T38" fmla="*/ 152 w 232"/>
                  <a:gd name="T39" fmla="*/ 159 h 223"/>
                  <a:gd name="T40" fmla="*/ 136 w 232"/>
                  <a:gd name="T41" fmla="*/ 159 h 223"/>
                  <a:gd name="T42" fmla="*/ 128 w 232"/>
                  <a:gd name="T43" fmla="*/ 167 h 223"/>
                  <a:gd name="T44" fmla="*/ 144 w 232"/>
                  <a:gd name="T45" fmla="*/ 215 h 223"/>
                  <a:gd name="T46" fmla="*/ 104 w 232"/>
                  <a:gd name="T47" fmla="*/ 215 h 223"/>
                  <a:gd name="T48" fmla="*/ 96 w 232"/>
                  <a:gd name="T49" fmla="*/ 223 h 223"/>
                  <a:gd name="T50" fmla="*/ 72 w 232"/>
                  <a:gd name="T51" fmla="*/ 199 h 223"/>
                  <a:gd name="T52" fmla="*/ 8 w 232"/>
                  <a:gd name="T53" fmla="*/ 207 h 223"/>
                  <a:gd name="T54" fmla="*/ 32 w 232"/>
                  <a:gd name="T55" fmla="*/ 167 h 223"/>
                  <a:gd name="T56" fmla="*/ 0 w 232"/>
                  <a:gd name="T57" fmla="*/ 127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2" h="223">
                    <a:moveTo>
                      <a:pt x="0" y="127"/>
                    </a:moveTo>
                    <a:lnTo>
                      <a:pt x="16" y="135"/>
                    </a:lnTo>
                    <a:lnTo>
                      <a:pt x="64" y="127"/>
                    </a:lnTo>
                    <a:lnTo>
                      <a:pt x="80" y="104"/>
                    </a:lnTo>
                    <a:lnTo>
                      <a:pt x="120" y="96"/>
                    </a:lnTo>
                    <a:lnTo>
                      <a:pt x="128" y="72"/>
                    </a:lnTo>
                    <a:lnTo>
                      <a:pt x="136" y="64"/>
                    </a:lnTo>
                    <a:lnTo>
                      <a:pt x="128" y="56"/>
                    </a:lnTo>
                    <a:lnTo>
                      <a:pt x="144" y="56"/>
                    </a:lnTo>
                    <a:lnTo>
                      <a:pt x="152" y="40"/>
                    </a:lnTo>
                    <a:lnTo>
                      <a:pt x="144" y="24"/>
                    </a:lnTo>
                    <a:lnTo>
                      <a:pt x="192" y="0"/>
                    </a:lnTo>
                    <a:lnTo>
                      <a:pt x="232" y="32"/>
                    </a:lnTo>
                    <a:lnTo>
                      <a:pt x="224" y="48"/>
                    </a:lnTo>
                    <a:lnTo>
                      <a:pt x="184" y="48"/>
                    </a:lnTo>
                    <a:lnTo>
                      <a:pt x="184" y="72"/>
                    </a:lnTo>
                    <a:lnTo>
                      <a:pt x="200" y="88"/>
                    </a:lnTo>
                    <a:lnTo>
                      <a:pt x="192" y="96"/>
                    </a:lnTo>
                    <a:lnTo>
                      <a:pt x="192" y="112"/>
                    </a:lnTo>
                    <a:lnTo>
                      <a:pt x="152" y="159"/>
                    </a:lnTo>
                    <a:lnTo>
                      <a:pt x="136" y="159"/>
                    </a:lnTo>
                    <a:lnTo>
                      <a:pt x="128" y="167"/>
                    </a:lnTo>
                    <a:lnTo>
                      <a:pt x="144" y="215"/>
                    </a:lnTo>
                    <a:lnTo>
                      <a:pt x="104" y="215"/>
                    </a:lnTo>
                    <a:lnTo>
                      <a:pt x="96" y="223"/>
                    </a:lnTo>
                    <a:lnTo>
                      <a:pt x="72" y="199"/>
                    </a:lnTo>
                    <a:lnTo>
                      <a:pt x="8" y="207"/>
                    </a:lnTo>
                    <a:lnTo>
                      <a:pt x="32" y="167"/>
                    </a:lnTo>
                    <a:lnTo>
                      <a:pt x="0" y="127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05" name="Freeform 830" descr="25%"/>
              <p:cNvSpPr>
                <a:spLocks noChangeAspect="1"/>
              </p:cNvSpPr>
              <p:nvPr/>
            </p:nvSpPr>
            <p:spPr bwMode="auto">
              <a:xfrm>
                <a:off x="1358" y="2059"/>
                <a:ext cx="21" cy="32"/>
              </a:xfrm>
              <a:custGeom>
                <a:avLst/>
                <a:gdLst>
                  <a:gd name="T0" fmla="*/ 0 w 8"/>
                  <a:gd name="T1" fmla="*/ 24 h 32"/>
                  <a:gd name="T2" fmla="*/ 8 w 8"/>
                  <a:gd name="T3" fmla="*/ 32 h 32"/>
                  <a:gd name="T4" fmla="*/ 8 w 8"/>
                  <a:gd name="T5" fmla="*/ 0 h 32"/>
                  <a:gd name="T6" fmla="*/ 0 w 8"/>
                  <a:gd name="T7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2">
                    <a:moveTo>
                      <a:pt x="0" y="24"/>
                    </a:moveTo>
                    <a:lnTo>
                      <a:pt x="8" y="32"/>
                    </a:lnTo>
                    <a:lnTo>
                      <a:pt x="8" y="0"/>
                    </a:lnTo>
                    <a:lnTo>
                      <a:pt x="0" y="2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06" name="Freeform 831" descr="25%"/>
              <p:cNvSpPr>
                <a:spLocks noChangeAspect="1"/>
              </p:cNvSpPr>
              <p:nvPr/>
            </p:nvSpPr>
            <p:spPr bwMode="auto">
              <a:xfrm>
                <a:off x="1358" y="2059"/>
                <a:ext cx="21" cy="32"/>
              </a:xfrm>
              <a:custGeom>
                <a:avLst/>
                <a:gdLst>
                  <a:gd name="T0" fmla="*/ 0 w 8"/>
                  <a:gd name="T1" fmla="*/ 24 h 32"/>
                  <a:gd name="T2" fmla="*/ 8 w 8"/>
                  <a:gd name="T3" fmla="*/ 32 h 32"/>
                  <a:gd name="T4" fmla="*/ 8 w 8"/>
                  <a:gd name="T5" fmla="*/ 0 h 32"/>
                  <a:gd name="T6" fmla="*/ 0 w 8"/>
                  <a:gd name="T7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32">
                    <a:moveTo>
                      <a:pt x="0" y="24"/>
                    </a:moveTo>
                    <a:lnTo>
                      <a:pt x="8" y="32"/>
                    </a:lnTo>
                    <a:lnTo>
                      <a:pt x="8" y="0"/>
                    </a:lnTo>
                    <a:lnTo>
                      <a:pt x="0" y="2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07" name="Freeform 832" descr="25%"/>
              <p:cNvSpPr>
                <a:spLocks noChangeAspect="1"/>
              </p:cNvSpPr>
              <p:nvPr/>
            </p:nvSpPr>
            <p:spPr bwMode="auto">
              <a:xfrm>
                <a:off x="1127" y="1965"/>
                <a:ext cx="308" cy="263"/>
              </a:xfrm>
              <a:custGeom>
                <a:avLst/>
                <a:gdLst>
                  <a:gd name="T0" fmla="*/ 0 w 295"/>
                  <a:gd name="T1" fmla="*/ 71 h 263"/>
                  <a:gd name="T2" fmla="*/ 0 w 295"/>
                  <a:gd name="T3" fmla="*/ 47 h 263"/>
                  <a:gd name="T4" fmla="*/ 16 w 295"/>
                  <a:gd name="T5" fmla="*/ 47 h 263"/>
                  <a:gd name="T6" fmla="*/ 32 w 295"/>
                  <a:gd name="T7" fmla="*/ 39 h 263"/>
                  <a:gd name="T8" fmla="*/ 48 w 295"/>
                  <a:gd name="T9" fmla="*/ 24 h 263"/>
                  <a:gd name="T10" fmla="*/ 24 w 295"/>
                  <a:gd name="T11" fmla="*/ 16 h 263"/>
                  <a:gd name="T12" fmla="*/ 64 w 295"/>
                  <a:gd name="T13" fmla="*/ 0 h 263"/>
                  <a:gd name="T14" fmla="*/ 128 w 295"/>
                  <a:gd name="T15" fmla="*/ 32 h 263"/>
                  <a:gd name="T16" fmla="*/ 128 w 295"/>
                  <a:gd name="T17" fmla="*/ 39 h 263"/>
                  <a:gd name="T18" fmla="*/ 144 w 295"/>
                  <a:gd name="T19" fmla="*/ 47 h 263"/>
                  <a:gd name="T20" fmla="*/ 152 w 295"/>
                  <a:gd name="T21" fmla="*/ 55 h 263"/>
                  <a:gd name="T22" fmla="*/ 168 w 295"/>
                  <a:gd name="T23" fmla="*/ 47 h 263"/>
                  <a:gd name="T24" fmla="*/ 199 w 295"/>
                  <a:gd name="T25" fmla="*/ 63 h 263"/>
                  <a:gd name="T26" fmla="*/ 231 w 295"/>
                  <a:gd name="T27" fmla="*/ 119 h 263"/>
                  <a:gd name="T28" fmla="*/ 239 w 295"/>
                  <a:gd name="T29" fmla="*/ 127 h 263"/>
                  <a:gd name="T30" fmla="*/ 247 w 295"/>
                  <a:gd name="T31" fmla="*/ 143 h 263"/>
                  <a:gd name="T32" fmla="*/ 295 w 295"/>
                  <a:gd name="T33" fmla="*/ 151 h 263"/>
                  <a:gd name="T34" fmla="*/ 295 w 295"/>
                  <a:gd name="T35" fmla="*/ 167 h 263"/>
                  <a:gd name="T36" fmla="*/ 287 w 295"/>
                  <a:gd name="T37" fmla="*/ 191 h 263"/>
                  <a:gd name="T38" fmla="*/ 247 w 295"/>
                  <a:gd name="T39" fmla="*/ 207 h 263"/>
                  <a:gd name="T40" fmla="*/ 207 w 295"/>
                  <a:gd name="T41" fmla="*/ 223 h 263"/>
                  <a:gd name="T42" fmla="*/ 160 w 295"/>
                  <a:gd name="T43" fmla="*/ 263 h 263"/>
                  <a:gd name="T44" fmla="*/ 160 w 295"/>
                  <a:gd name="T45" fmla="*/ 255 h 263"/>
                  <a:gd name="T46" fmla="*/ 136 w 295"/>
                  <a:gd name="T47" fmla="*/ 239 h 263"/>
                  <a:gd name="T48" fmla="*/ 112 w 295"/>
                  <a:gd name="T49" fmla="*/ 255 h 263"/>
                  <a:gd name="T50" fmla="*/ 88 w 295"/>
                  <a:gd name="T51" fmla="*/ 199 h 263"/>
                  <a:gd name="T52" fmla="*/ 72 w 295"/>
                  <a:gd name="T53" fmla="*/ 191 h 263"/>
                  <a:gd name="T54" fmla="*/ 56 w 295"/>
                  <a:gd name="T55" fmla="*/ 135 h 263"/>
                  <a:gd name="T56" fmla="*/ 0 w 295"/>
                  <a:gd name="T57" fmla="*/ 7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95" h="263">
                    <a:moveTo>
                      <a:pt x="0" y="71"/>
                    </a:moveTo>
                    <a:lnTo>
                      <a:pt x="0" y="47"/>
                    </a:lnTo>
                    <a:lnTo>
                      <a:pt x="16" y="47"/>
                    </a:lnTo>
                    <a:lnTo>
                      <a:pt x="32" y="39"/>
                    </a:lnTo>
                    <a:lnTo>
                      <a:pt x="48" y="24"/>
                    </a:lnTo>
                    <a:lnTo>
                      <a:pt x="24" y="16"/>
                    </a:lnTo>
                    <a:lnTo>
                      <a:pt x="64" y="0"/>
                    </a:lnTo>
                    <a:lnTo>
                      <a:pt x="128" y="32"/>
                    </a:lnTo>
                    <a:lnTo>
                      <a:pt x="128" y="39"/>
                    </a:lnTo>
                    <a:lnTo>
                      <a:pt x="144" y="47"/>
                    </a:lnTo>
                    <a:lnTo>
                      <a:pt x="152" y="55"/>
                    </a:lnTo>
                    <a:lnTo>
                      <a:pt x="168" y="47"/>
                    </a:lnTo>
                    <a:lnTo>
                      <a:pt x="199" y="63"/>
                    </a:lnTo>
                    <a:lnTo>
                      <a:pt x="231" y="119"/>
                    </a:lnTo>
                    <a:lnTo>
                      <a:pt x="239" y="127"/>
                    </a:lnTo>
                    <a:lnTo>
                      <a:pt x="247" y="143"/>
                    </a:lnTo>
                    <a:lnTo>
                      <a:pt x="295" y="151"/>
                    </a:lnTo>
                    <a:lnTo>
                      <a:pt x="295" y="167"/>
                    </a:lnTo>
                    <a:lnTo>
                      <a:pt x="287" y="191"/>
                    </a:lnTo>
                    <a:lnTo>
                      <a:pt x="247" y="207"/>
                    </a:lnTo>
                    <a:lnTo>
                      <a:pt x="207" y="223"/>
                    </a:lnTo>
                    <a:lnTo>
                      <a:pt x="160" y="263"/>
                    </a:lnTo>
                    <a:lnTo>
                      <a:pt x="160" y="255"/>
                    </a:lnTo>
                    <a:lnTo>
                      <a:pt x="136" y="239"/>
                    </a:lnTo>
                    <a:lnTo>
                      <a:pt x="112" y="255"/>
                    </a:lnTo>
                    <a:lnTo>
                      <a:pt x="88" y="199"/>
                    </a:lnTo>
                    <a:lnTo>
                      <a:pt x="72" y="191"/>
                    </a:lnTo>
                    <a:lnTo>
                      <a:pt x="56" y="135"/>
                    </a:lnTo>
                    <a:lnTo>
                      <a:pt x="0" y="71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08" name="Freeform 833" descr="25%"/>
              <p:cNvSpPr>
                <a:spLocks noChangeAspect="1"/>
              </p:cNvSpPr>
              <p:nvPr/>
            </p:nvSpPr>
            <p:spPr bwMode="auto">
              <a:xfrm>
                <a:off x="1127" y="1965"/>
                <a:ext cx="308" cy="263"/>
              </a:xfrm>
              <a:custGeom>
                <a:avLst/>
                <a:gdLst>
                  <a:gd name="T0" fmla="*/ 0 w 295"/>
                  <a:gd name="T1" fmla="*/ 71 h 263"/>
                  <a:gd name="T2" fmla="*/ 0 w 295"/>
                  <a:gd name="T3" fmla="*/ 47 h 263"/>
                  <a:gd name="T4" fmla="*/ 16 w 295"/>
                  <a:gd name="T5" fmla="*/ 47 h 263"/>
                  <a:gd name="T6" fmla="*/ 32 w 295"/>
                  <a:gd name="T7" fmla="*/ 39 h 263"/>
                  <a:gd name="T8" fmla="*/ 48 w 295"/>
                  <a:gd name="T9" fmla="*/ 24 h 263"/>
                  <a:gd name="T10" fmla="*/ 24 w 295"/>
                  <a:gd name="T11" fmla="*/ 16 h 263"/>
                  <a:gd name="T12" fmla="*/ 64 w 295"/>
                  <a:gd name="T13" fmla="*/ 0 h 263"/>
                  <a:gd name="T14" fmla="*/ 128 w 295"/>
                  <a:gd name="T15" fmla="*/ 32 h 263"/>
                  <a:gd name="T16" fmla="*/ 128 w 295"/>
                  <a:gd name="T17" fmla="*/ 39 h 263"/>
                  <a:gd name="T18" fmla="*/ 144 w 295"/>
                  <a:gd name="T19" fmla="*/ 47 h 263"/>
                  <a:gd name="T20" fmla="*/ 152 w 295"/>
                  <a:gd name="T21" fmla="*/ 55 h 263"/>
                  <a:gd name="T22" fmla="*/ 168 w 295"/>
                  <a:gd name="T23" fmla="*/ 47 h 263"/>
                  <a:gd name="T24" fmla="*/ 199 w 295"/>
                  <a:gd name="T25" fmla="*/ 63 h 263"/>
                  <a:gd name="T26" fmla="*/ 231 w 295"/>
                  <a:gd name="T27" fmla="*/ 119 h 263"/>
                  <a:gd name="T28" fmla="*/ 239 w 295"/>
                  <a:gd name="T29" fmla="*/ 127 h 263"/>
                  <a:gd name="T30" fmla="*/ 247 w 295"/>
                  <a:gd name="T31" fmla="*/ 143 h 263"/>
                  <a:gd name="T32" fmla="*/ 295 w 295"/>
                  <a:gd name="T33" fmla="*/ 151 h 263"/>
                  <a:gd name="T34" fmla="*/ 295 w 295"/>
                  <a:gd name="T35" fmla="*/ 167 h 263"/>
                  <a:gd name="T36" fmla="*/ 287 w 295"/>
                  <a:gd name="T37" fmla="*/ 191 h 263"/>
                  <a:gd name="T38" fmla="*/ 247 w 295"/>
                  <a:gd name="T39" fmla="*/ 207 h 263"/>
                  <a:gd name="T40" fmla="*/ 207 w 295"/>
                  <a:gd name="T41" fmla="*/ 223 h 263"/>
                  <a:gd name="T42" fmla="*/ 160 w 295"/>
                  <a:gd name="T43" fmla="*/ 263 h 263"/>
                  <a:gd name="T44" fmla="*/ 160 w 295"/>
                  <a:gd name="T45" fmla="*/ 255 h 263"/>
                  <a:gd name="T46" fmla="*/ 136 w 295"/>
                  <a:gd name="T47" fmla="*/ 239 h 263"/>
                  <a:gd name="T48" fmla="*/ 112 w 295"/>
                  <a:gd name="T49" fmla="*/ 255 h 263"/>
                  <a:gd name="T50" fmla="*/ 88 w 295"/>
                  <a:gd name="T51" fmla="*/ 199 h 263"/>
                  <a:gd name="T52" fmla="*/ 72 w 295"/>
                  <a:gd name="T53" fmla="*/ 191 h 263"/>
                  <a:gd name="T54" fmla="*/ 56 w 295"/>
                  <a:gd name="T55" fmla="*/ 135 h 263"/>
                  <a:gd name="T56" fmla="*/ 0 w 295"/>
                  <a:gd name="T57" fmla="*/ 7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95" h="263">
                    <a:moveTo>
                      <a:pt x="0" y="71"/>
                    </a:moveTo>
                    <a:lnTo>
                      <a:pt x="0" y="47"/>
                    </a:lnTo>
                    <a:lnTo>
                      <a:pt x="16" y="47"/>
                    </a:lnTo>
                    <a:lnTo>
                      <a:pt x="32" y="39"/>
                    </a:lnTo>
                    <a:lnTo>
                      <a:pt x="48" y="24"/>
                    </a:lnTo>
                    <a:lnTo>
                      <a:pt x="24" y="16"/>
                    </a:lnTo>
                    <a:lnTo>
                      <a:pt x="64" y="0"/>
                    </a:lnTo>
                    <a:lnTo>
                      <a:pt x="128" y="32"/>
                    </a:lnTo>
                    <a:lnTo>
                      <a:pt x="128" y="39"/>
                    </a:lnTo>
                    <a:lnTo>
                      <a:pt x="144" y="47"/>
                    </a:lnTo>
                    <a:lnTo>
                      <a:pt x="152" y="55"/>
                    </a:lnTo>
                    <a:lnTo>
                      <a:pt x="168" y="47"/>
                    </a:lnTo>
                    <a:lnTo>
                      <a:pt x="199" y="63"/>
                    </a:lnTo>
                    <a:lnTo>
                      <a:pt x="231" y="119"/>
                    </a:lnTo>
                    <a:lnTo>
                      <a:pt x="239" y="127"/>
                    </a:lnTo>
                    <a:lnTo>
                      <a:pt x="247" y="143"/>
                    </a:lnTo>
                    <a:lnTo>
                      <a:pt x="295" y="151"/>
                    </a:lnTo>
                    <a:lnTo>
                      <a:pt x="295" y="167"/>
                    </a:lnTo>
                    <a:lnTo>
                      <a:pt x="287" y="191"/>
                    </a:lnTo>
                    <a:lnTo>
                      <a:pt x="247" y="207"/>
                    </a:lnTo>
                    <a:lnTo>
                      <a:pt x="207" y="223"/>
                    </a:lnTo>
                    <a:lnTo>
                      <a:pt x="160" y="263"/>
                    </a:lnTo>
                    <a:lnTo>
                      <a:pt x="160" y="255"/>
                    </a:lnTo>
                    <a:lnTo>
                      <a:pt x="136" y="239"/>
                    </a:lnTo>
                    <a:lnTo>
                      <a:pt x="112" y="255"/>
                    </a:lnTo>
                    <a:lnTo>
                      <a:pt x="88" y="199"/>
                    </a:lnTo>
                    <a:lnTo>
                      <a:pt x="72" y="191"/>
                    </a:lnTo>
                    <a:lnTo>
                      <a:pt x="56" y="135"/>
                    </a:lnTo>
                    <a:lnTo>
                      <a:pt x="0" y="71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09" name="Freeform 834" descr="25%"/>
              <p:cNvSpPr>
                <a:spLocks noChangeAspect="1"/>
              </p:cNvSpPr>
              <p:nvPr/>
            </p:nvSpPr>
            <p:spPr bwMode="auto">
              <a:xfrm>
                <a:off x="1135" y="1877"/>
                <a:ext cx="106" cy="89"/>
              </a:xfrm>
              <a:custGeom>
                <a:avLst/>
                <a:gdLst>
                  <a:gd name="T0" fmla="*/ 0 w 104"/>
                  <a:gd name="T1" fmla="*/ 80 h 88"/>
                  <a:gd name="T2" fmla="*/ 0 w 104"/>
                  <a:gd name="T3" fmla="*/ 72 h 88"/>
                  <a:gd name="T4" fmla="*/ 16 w 104"/>
                  <a:gd name="T5" fmla="*/ 56 h 88"/>
                  <a:gd name="T6" fmla="*/ 8 w 104"/>
                  <a:gd name="T7" fmla="*/ 48 h 88"/>
                  <a:gd name="T8" fmla="*/ 8 w 104"/>
                  <a:gd name="T9" fmla="*/ 24 h 88"/>
                  <a:gd name="T10" fmla="*/ 16 w 104"/>
                  <a:gd name="T11" fmla="*/ 8 h 88"/>
                  <a:gd name="T12" fmla="*/ 104 w 104"/>
                  <a:gd name="T13" fmla="*/ 0 h 88"/>
                  <a:gd name="T14" fmla="*/ 88 w 104"/>
                  <a:gd name="T15" fmla="*/ 16 h 88"/>
                  <a:gd name="T16" fmla="*/ 80 w 104"/>
                  <a:gd name="T17" fmla="*/ 56 h 88"/>
                  <a:gd name="T18" fmla="*/ 48 w 104"/>
                  <a:gd name="T19" fmla="*/ 64 h 88"/>
                  <a:gd name="T20" fmla="*/ 16 w 104"/>
                  <a:gd name="T21" fmla="*/ 88 h 88"/>
                  <a:gd name="T22" fmla="*/ 0 w 104"/>
                  <a:gd name="T23" fmla="*/ 8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88">
                    <a:moveTo>
                      <a:pt x="0" y="80"/>
                    </a:moveTo>
                    <a:lnTo>
                      <a:pt x="0" y="72"/>
                    </a:lnTo>
                    <a:lnTo>
                      <a:pt x="16" y="56"/>
                    </a:lnTo>
                    <a:lnTo>
                      <a:pt x="8" y="48"/>
                    </a:lnTo>
                    <a:lnTo>
                      <a:pt x="8" y="24"/>
                    </a:lnTo>
                    <a:lnTo>
                      <a:pt x="16" y="8"/>
                    </a:lnTo>
                    <a:lnTo>
                      <a:pt x="104" y="0"/>
                    </a:lnTo>
                    <a:lnTo>
                      <a:pt x="88" y="16"/>
                    </a:lnTo>
                    <a:lnTo>
                      <a:pt x="80" y="56"/>
                    </a:lnTo>
                    <a:lnTo>
                      <a:pt x="48" y="64"/>
                    </a:lnTo>
                    <a:lnTo>
                      <a:pt x="16" y="88"/>
                    </a:lnTo>
                    <a:lnTo>
                      <a:pt x="0" y="8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10" name="Freeform 835" descr="25%"/>
              <p:cNvSpPr>
                <a:spLocks noChangeAspect="1"/>
              </p:cNvSpPr>
              <p:nvPr/>
            </p:nvSpPr>
            <p:spPr bwMode="auto">
              <a:xfrm>
                <a:off x="1135" y="1877"/>
                <a:ext cx="106" cy="89"/>
              </a:xfrm>
              <a:custGeom>
                <a:avLst/>
                <a:gdLst>
                  <a:gd name="T0" fmla="*/ 0 w 104"/>
                  <a:gd name="T1" fmla="*/ 80 h 88"/>
                  <a:gd name="T2" fmla="*/ 0 w 104"/>
                  <a:gd name="T3" fmla="*/ 72 h 88"/>
                  <a:gd name="T4" fmla="*/ 16 w 104"/>
                  <a:gd name="T5" fmla="*/ 56 h 88"/>
                  <a:gd name="T6" fmla="*/ 8 w 104"/>
                  <a:gd name="T7" fmla="*/ 48 h 88"/>
                  <a:gd name="T8" fmla="*/ 8 w 104"/>
                  <a:gd name="T9" fmla="*/ 24 h 88"/>
                  <a:gd name="T10" fmla="*/ 16 w 104"/>
                  <a:gd name="T11" fmla="*/ 8 h 88"/>
                  <a:gd name="T12" fmla="*/ 104 w 104"/>
                  <a:gd name="T13" fmla="*/ 0 h 88"/>
                  <a:gd name="T14" fmla="*/ 88 w 104"/>
                  <a:gd name="T15" fmla="*/ 16 h 88"/>
                  <a:gd name="T16" fmla="*/ 80 w 104"/>
                  <a:gd name="T17" fmla="*/ 56 h 88"/>
                  <a:gd name="T18" fmla="*/ 48 w 104"/>
                  <a:gd name="T19" fmla="*/ 64 h 88"/>
                  <a:gd name="T20" fmla="*/ 16 w 104"/>
                  <a:gd name="T21" fmla="*/ 88 h 88"/>
                  <a:gd name="T22" fmla="*/ 0 w 104"/>
                  <a:gd name="T23" fmla="*/ 8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88">
                    <a:moveTo>
                      <a:pt x="0" y="80"/>
                    </a:moveTo>
                    <a:lnTo>
                      <a:pt x="0" y="72"/>
                    </a:lnTo>
                    <a:lnTo>
                      <a:pt x="16" y="56"/>
                    </a:lnTo>
                    <a:lnTo>
                      <a:pt x="8" y="48"/>
                    </a:lnTo>
                    <a:lnTo>
                      <a:pt x="8" y="24"/>
                    </a:lnTo>
                    <a:lnTo>
                      <a:pt x="16" y="8"/>
                    </a:lnTo>
                    <a:lnTo>
                      <a:pt x="104" y="0"/>
                    </a:lnTo>
                    <a:lnTo>
                      <a:pt x="88" y="16"/>
                    </a:lnTo>
                    <a:lnTo>
                      <a:pt x="80" y="56"/>
                    </a:lnTo>
                    <a:lnTo>
                      <a:pt x="48" y="64"/>
                    </a:lnTo>
                    <a:lnTo>
                      <a:pt x="16" y="88"/>
                    </a:lnTo>
                    <a:lnTo>
                      <a:pt x="0" y="8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11" name="Freeform 836" descr="25%"/>
              <p:cNvSpPr>
                <a:spLocks noChangeAspect="1"/>
              </p:cNvSpPr>
              <p:nvPr/>
            </p:nvSpPr>
            <p:spPr bwMode="auto">
              <a:xfrm>
                <a:off x="1366" y="2059"/>
                <a:ext cx="64" cy="57"/>
              </a:xfrm>
              <a:custGeom>
                <a:avLst/>
                <a:gdLst>
                  <a:gd name="T0" fmla="*/ 0 w 72"/>
                  <a:gd name="T1" fmla="*/ 32 h 56"/>
                  <a:gd name="T2" fmla="*/ 8 w 72"/>
                  <a:gd name="T3" fmla="*/ 40 h 56"/>
                  <a:gd name="T4" fmla="*/ 40 w 72"/>
                  <a:gd name="T5" fmla="*/ 40 h 56"/>
                  <a:gd name="T6" fmla="*/ 64 w 72"/>
                  <a:gd name="T7" fmla="*/ 0 h 56"/>
                  <a:gd name="T8" fmla="*/ 72 w 72"/>
                  <a:gd name="T9" fmla="*/ 24 h 56"/>
                  <a:gd name="T10" fmla="*/ 56 w 72"/>
                  <a:gd name="T11" fmla="*/ 24 h 56"/>
                  <a:gd name="T12" fmla="*/ 64 w 72"/>
                  <a:gd name="T13" fmla="*/ 40 h 56"/>
                  <a:gd name="T14" fmla="*/ 56 w 72"/>
                  <a:gd name="T15" fmla="*/ 56 h 56"/>
                  <a:gd name="T16" fmla="*/ 8 w 72"/>
                  <a:gd name="T17" fmla="*/ 48 h 56"/>
                  <a:gd name="T18" fmla="*/ 0 w 72"/>
                  <a:gd name="T19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56">
                    <a:moveTo>
                      <a:pt x="0" y="32"/>
                    </a:moveTo>
                    <a:lnTo>
                      <a:pt x="8" y="40"/>
                    </a:lnTo>
                    <a:lnTo>
                      <a:pt x="40" y="40"/>
                    </a:lnTo>
                    <a:lnTo>
                      <a:pt x="64" y="0"/>
                    </a:lnTo>
                    <a:lnTo>
                      <a:pt x="72" y="24"/>
                    </a:lnTo>
                    <a:lnTo>
                      <a:pt x="56" y="24"/>
                    </a:lnTo>
                    <a:lnTo>
                      <a:pt x="64" y="40"/>
                    </a:lnTo>
                    <a:lnTo>
                      <a:pt x="56" y="56"/>
                    </a:lnTo>
                    <a:lnTo>
                      <a:pt x="8" y="48"/>
                    </a:lnTo>
                    <a:lnTo>
                      <a:pt x="0" y="3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12" name="Freeform 837" descr="25%"/>
              <p:cNvSpPr>
                <a:spLocks noChangeAspect="1"/>
              </p:cNvSpPr>
              <p:nvPr/>
            </p:nvSpPr>
            <p:spPr bwMode="auto">
              <a:xfrm>
                <a:off x="1366" y="2059"/>
                <a:ext cx="64" cy="57"/>
              </a:xfrm>
              <a:custGeom>
                <a:avLst/>
                <a:gdLst>
                  <a:gd name="T0" fmla="*/ 0 w 72"/>
                  <a:gd name="T1" fmla="*/ 32 h 56"/>
                  <a:gd name="T2" fmla="*/ 8 w 72"/>
                  <a:gd name="T3" fmla="*/ 40 h 56"/>
                  <a:gd name="T4" fmla="*/ 40 w 72"/>
                  <a:gd name="T5" fmla="*/ 40 h 56"/>
                  <a:gd name="T6" fmla="*/ 64 w 72"/>
                  <a:gd name="T7" fmla="*/ 0 h 56"/>
                  <a:gd name="T8" fmla="*/ 72 w 72"/>
                  <a:gd name="T9" fmla="*/ 24 h 56"/>
                  <a:gd name="T10" fmla="*/ 56 w 72"/>
                  <a:gd name="T11" fmla="*/ 24 h 56"/>
                  <a:gd name="T12" fmla="*/ 64 w 72"/>
                  <a:gd name="T13" fmla="*/ 40 h 56"/>
                  <a:gd name="T14" fmla="*/ 56 w 72"/>
                  <a:gd name="T15" fmla="*/ 56 h 56"/>
                  <a:gd name="T16" fmla="*/ 8 w 72"/>
                  <a:gd name="T17" fmla="*/ 48 h 56"/>
                  <a:gd name="T18" fmla="*/ 0 w 72"/>
                  <a:gd name="T19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56">
                    <a:moveTo>
                      <a:pt x="0" y="32"/>
                    </a:moveTo>
                    <a:lnTo>
                      <a:pt x="8" y="40"/>
                    </a:lnTo>
                    <a:lnTo>
                      <a:pt x="40" y="40"/>
                    </a:lnTo>
                    <a:lnTo>
                      <a:pt x="64" y="0"/>
                    </a:lnTo>
                    <a:lnTo>
                      <a:pt x="72" y="24"/>
                    </a:lnTo>
                    <a:lnTo>
                      <a:pt x="56" y="24"/>
                    </a:lnTo>
                    <a:lnTo>
                      <a:pt x="64" y="40"/>
                    </a:lnTo>
                    <a:lnTo>
                      <a:pt x="56" y="56"/>
                    </a:lnTo>
                    <a:lnTo>
                      <a:pt x="8" y="48"/>
                    </a:lnTo>
                    <a:lnTo>
                      <a:pt x="0" y="3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13" name="Freeform 838" descr="25%"/>
              <p:cNvSpPr>
                <a:spLocks noChangeAspect="1"/>
              </p:cNvSpPr>
              <p:nvPr/>
            </p:nvSpPr>
            <p:spPr bwMode="auto">
              <a:xfrm>
                <a:off x="999" y="1797"/>
                <a:ext cx="48" cy="32"/>
              </a:xfrm>
              <a:custGeom>
                <a:avLst/>
                <a:gdLst>
                  <a:gd name="T0" fmla="*/ 0 w 48"/>
                  <a:gd name="T1" fmla="*/ 16 h 32"/>
                  <a:gd name="T2" fmla="*/ 0 w 48"/>
                  <a:gd name="T3" fmla="*/ 8 h 32"/>
                  <a:gd name="T4" fmla="*/ 32 w 48"/>
                  <a:gd name="T5" fmla="*/ 0 h 32"/>
                  <a:gd name="T6" fmla="*/ 48 w 48"/>
                  <a:gd name="T7" fmla="*/ 16 h 32"/>
                  <a:gd name="T8" fmla="*/ 32 w 48"/>
                  <a:gd name="T9" fmla="*/ 16 h 32"/>
                  <a:gd name="T10" fmla="*/ 0 w 48"/>
                  <a:gd name="T11" fmla="*/ 32 h 32"/>
                  <a:gd name="T12" fmla="*/ 8 w 48"/>
                  <a:gd name="T13" fmla="*/ 16 h 32"/>
                  <a:gd name="T14" fmla="*/ 0 w 48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32">
                    <a:moveTo>
                      <a:pt x="0" y="16"/>
                    </a:moveTo>
                    <a:lnTo>
                      <a:pt x="0" y="8"/>
                    </a:lnTo>
                    <a:lnTo>
                      <a:pt x="32" y="0"/>
                    </a:lnTo>
                    <a:lnTo>
                      <a:pt x="48" y="16"/>
                    </a:lnTo>
                    <a:lnTo>
                      <a:pt x="32" y="16"/>
                    </a:lnTo>
                    <a:lnTo>
                      <a:pt x="0" y="32"/>
                    </a:lnTo>
                    <a:lnTo>
                      <a:pt x="8" y="16"/>
                    </a:lnTo>
                    <a:lnTo>
                      <a:pt x="0" y="1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14" name="Freeform 839" descr="25%"/>
              <p:cNvSpPr>
                <a:spLocks noChangeAspect="1"/>
              </p:cNvSpPr>
              <p:nvPr/>
            </p:nvSpPr>
            <p:spPr bwMode="auto">
              <a:xfrm>
                <a:off x="999" y="1797"/>
                <a:ext cx="48" cy="32"/>
              </a:xfrm>
              <a:custGeom>
                <a:avLst/>
                <a:gdLst>
                  <a:gd name="T0" fmla="*/ 0 w 48"/>
                  <a:gd name="T1" fmla="*/ 16 h 32"/>
                  <a:gd name="T2" fmla="*/ 0 w 48"/>
                  <a:gd name="T3" fmla="*/ 8 h 32"/>
                  <a:gd name="T4" fmla="*/ 32 w 48"/>
                  <a:gd name="T5" fmla="*/ 0 h 32"/>
                  <a:gd name="T6" fmla="*/ 48 w 48"/>
                  <a:gd name="T7" fmla="*/ 16 h 32"/>
                  <a:gd name="T8" fmla="*/ 32 w 48"/>
                  <a:gd name="T9" fmla="*/ 16 h 32"/>
                  <a:gd name="T10" fmla="*/ 0 w 48"/>
                  <a:gd name="T11" fmla="*/ 32 h 32"/>
                  <a:gd name="T12" fmla="*/ 8 w 48"/>
                  <a:gd name="T13" fmla="*/ 16 h 32"/>
                  <a:gd name="T14" fmla="*/ 0 w 48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32">
                    <a:moveTo>
                      <a:pt x="0" y="16"/>
                    </a:moveTo>
                    <a:lnTo>
                      <a:pt x="0" y="8"/>
                    </a:lnTo>
                    <a:lnTo>
                      <a:pt x="32" y="0"/>
                    </a:lnTo>
                    <a:lnTo>
                      <a:pt x="48" y="16"/>
                    </a:lnTo>
                    <a:lnTo>
                      <a:pt x="32" y="16"/>
                    </a:lnTo>
                    <a:lnTo>
                      <a:pt x="0" y="32"/>
                    </a:lnTo>
                    <a:lnTo>
                      <a:pt x="8" y="16"/>
                    </a:lnTo>
                    <a:lnTo>
                      <a:pt x="0" y="1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15" name="Freeform 840" descr="25%"/>
              <p:cNvSpPr>
                <a:spLocks noChangeAspect="1"/>
              </p:cNvSpPr>
              <p:nvPr/>
            </p:nvSpPr>
            <p:spPr bwMode="auto">
              <a:xfrm>
                <a:off x="999" y="1797"/>
                <a:ext cx="272" cy="104"/>
              </a:xfrm>
              <a:custGeom>
                <a:avLst/>
                <a:gdLst>
                  <a:gd name="T0" fmla="*/ 0 w 272"/>
                  <a:gd name="T1" fmla="*/ 32 h 104"/>
                  <a:gd name="T2" fmla="*/ 24 w 272"/>
                  <a:gd name="T3" fmla="*/ 64 h 104"/>
                  <a:gd name="T4" fmla="*/ 0 w 272"/>
                  <a:gd name="T5" fmla="*/ 64 h 104"/>
                  <a:gd name="T6" fmla="*/ 24 w 272"/>
                  <a:gd name="T7" fmla="*/ 72 h 104"/>
                  <a:gd name="T8" fmla="*/ 24 w 272"/>
                  <a:gd name="T9" fmla="*/ 80 h 104"/>
                  <a:gd name="T10" fmla="*/ 40 w 272"/>
                  <a:gd name="T11" fmla="*/ 80 h 104"/>
                  <a:gd name="T12" fmla="*/ 24 w 272"/>
                  <a:gd name="T13" fmla="*/ 88 h 104"/>
                  <a:gd name="T14" fmla="*/ 40 w 272"/>
                  <a:gd name="T15" fmla="*/ 88 h 104"/>
                  <a:gd name="T16" fmla="*/ 64 w 272"/>
                  <a:gd name="T17" fmla="*/ 104 h 104"/>
                  <a:gd name="T18" fmla="*/ 80 w 272"/>
                  <a:gd name="T19" fmla="*/ 88 h 104"/>
                  <a:gd name="T20" fmla="*/ 96 w 272"/>
                  <a:gd name="T21" fmla="*/ 104 h 104"/>
                  <a:gd name="T22" fmla="*/ 144 w 272"/>
                  <a:gd name="T23" fmla="*/ 88 h 104"/>
                  <a:gd name="T24" fmla="*/ 144 w 272"/>
                  <a:gd name="T25" fmla="*/ 104 h 104"/>
                  <a:gd name="T26" fmla="*/ 152 w 272"/>
                  <a:gd name="T27" fmla="*/ 88 h 104"/>
                  <a:gd name="T28" fmla="*/ 240 w 272"/>
                  <a:gd name="T29" fmla="*/ 80 h 104"/>
                  <a:gd name="T30" fmla="*/ 272 w 272"/>
                  <a:gd name="T31" fmla="*/ 80 h 104"/>
                  <a:gd name="T32" fmla="*/ 264 w 272"/>
                  <a:gd name="T33" fmla="*/ 40 h 104"/>
                  <a:gd name="T34" fmla="*/ 272 w 272"/>
                  <a:gd name="T35" fmla="*/ 32 h 104"/>
                  <a:gd name="T36" fmla="*/ 248 w 272"/>
                  <a:gd name="T37" fmla="*/ 8 h 104"/>
                  <a:gd name="T38" fmla="*/ 224 w 272"/>
                  <a:gd name="T39" fmla="*/ 8 h 104"/>
                  <a:gd name="T40" fmla="*/ 184 w 272"/>
                  <a:gd name="T41" fmla="*/ 16 h 104"/>
                  <a:gd name="T42" fmla="*/ 128 w 272"/>
                  <a:gd name="T43" fmla="*/ 0 h 104"/>
                  <a:gd name="T44" fmla="*/ 112 w 272"/>
                  <a:gd name="T45" fmla="*/ 0 h 104"/>
                  <a:gd name="T46" fmla="*/ 80 w 272"/>
                  <a:gd name="T47" fmla="*/ 16 h 104"/>
                  <a:gd name="T48" fmla="*/ 48 w 272"/>
                  <a:gd name="T49" fmla="*/ 16 h 104"/>
                  <a:gd name="T50" fmla="*/ 56 w 272"/>
                  <a:gd name="T51" fmla="*/ 16 h 104"/>
                  <a:gd name="T52" fmla="*/ 0 w 272"/>
                  <a:gd name="T53" fmla="*/ 3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2" h="104">
                    <a:moveTo>
                      <a:pt x="0" y="32"/>
                    </a:moveTo>
                    <a:lnTo>
                      <a:pt x="24" y="64"/>
                    </a:lnTo>
                    <a:lnTo>
                      <a:pt x="0" y="64"/>
                    </a:lnTo>
                    <a:lnTo>
                      <a:pt x="24" y="72"/>
                    </a:lnTo>
                    <a:lnTo>
                      <a:pt x="24" y="80"/>
                    </a:lnTo>
                    <a:lnTo>
                      <a:pt x="40" y="80"/>
                    </a:lnTo>
                    <a:lnTo>
                      <a:pt x="24" y="88"/>
                    </a:lnTo>
                    <a:lnTo>
                      <a:pt x="40" y="88"/>
                    </a:lnTo>
                    <a:lnTo>
                      <a:pt x="64" y="104"/>
                    </a:lnTo>
                    <a:lnTo>
                      <a:pt x="80" y="88"/>
                    </a:lnTo>
                    <a:lnTo>
                      <a:pt x="96" y="104"/>
                    </a:lnTo>
                    <a:lnTo>
                      <a:pt x="144" y="88"/>
                    </a:lnTo>
                    <a:lnTo>
                      <a:pt x="144" y="104"/>
                    </a:lnTo>
                    <a:lnTo>
                      <a:pt x="152" y="88"/>
                    </a:lnTo>
                    <a:lnTo>
                      <a:pt x="240" y="80"/>
                    </a:lnTo>
                    <a:lnTo>
                      <a:pt x="272" y="80"/>
                    </a:lnTo>
                    <a:lnTo>
                      <a:pt x="264" y="40"/>
                    </a:lnTo>
                    <a:lnTo>
                      <a:pt x="272" y="32"/>
                    </a:lnTo>
                    <a:lnTo>
                      <a:pt x="248" y="8"/>
                    </a:lnTo>
                    <a:lnTo>
                      <a:pt x="224" y="8"/>
                    </a:lnTo>
                    <a:lnTo>
                      <a:pt x="184" y="16"/>
                    </a:lnTo>
                    <a:lnTo>
                      <a:pt x="128" y="0"/>
                    </a:lnTo>
                    <a:lnTo>
                      <a:pt x="112" y="0"/>
                    </a:lnTo>
                    <a:lnTo>
                      <a:pt x="80" y="16"/>
                    </a:lnTo>
                    <a:lnTo>
                      <a:pt x="48" y="16"/>
                    </a:lnTo>
                    <a:lnTo>
                      <a:pt x="56" y="16"/>
                    </a:lnTo>
                    <a:lnTo>
                      <a:pt x="0" y="3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16" name="Freeform 841" descr="25%"/>
              <p:cNvSpPr>
                <a:spLocks noChangeAspect="1"/>
              </p:cNvSpPr>
              <p:nvPr/>
            </p:nvSpPr>
            <p:spPr bwMode="auto">
              <a:xfrm>
                <a:off x="999" y="1797"/>
                <a:ext cx="272" cy="104"/>
              </a:xfrm>
              <a:custGeom>
                <a:avLst/>
                <a:gdLst>
                  <a:gd name="T0" fmla="*/ 0 w 272"/>
                  <a:gd name="T1" fmla="*/ 32 h 104"/>
                  <a:gd name="T2" fmla="*/ 24 w 272"/>
                  <a:gd name="T3" fmla="*/ 64 h 104"/>
                  <a:gd name="T4" fmla="*/ 0 w 272"/>
                  <a:gd name="T5" fmla="*/ 64 h 104"/>
                  <a:gd name="T6" fmla="*/ 24 w 272"/>
                  <a:gd name="T7" fmla="*/ 72 h 104"/>
                  <a:gd name="T8" fmla="*/ 24 w 272"/>
                  <a:gd name="T9" fmla="*/ 80 h 104"/>
                  <a:gd name="T10" fmla="*/ 40 w 272"/>
                  <a:gd name="T11" fmla="*/ 80 h 104"/>
                  <a:gd name="T12" fmla="*/ 24 w 272"/>
                  <a:gd name="T13" fmla="*/ 88 h 104"/>
                  <a:gd name="T14" fmla="*/ 40 w 272"/>
                  <a:gd name="T15" fmla="*/ 88 h 104"/>
                  <a:gd name="T16" fmla="*/ 64 w 272"/>
                  <a:gd name="T17" fmla="*/ 104 h 104"/>
                  <a:gd name="T18" fmla="*/ 80 w 272"/>
                  <a:gd name="T19" fmla="*/ 88 h 104"/>
                  <a:gd name="T20" fmla="*/ 96 w 272"/>
                  <a:gd name="T21" fmla="*/ 104 h 104"/>
                  <a:gd name="T22" fmla="*/ 144 w 272"/>
                  <a:gd name="T23" fmla="*/ 88 h 104"/>
                  <a:gd name="T24" fmla="*/ 144 w 272"/>
                  <a:gd name="T25" fmla="*/ 104 h 104"/>
                  <a:gd name="T26" fmla="*/ 152 w 272"/>
                  <a:gd name="T27" fmla="*/ 88 h 104"/>
                  <a:gd name="T28" fmla="*/ 240 w 272"/>
                  <a:gd name="T29" fmla="*/ 80 h 104"/>
                  <a:gd name="T30" fmla="*/ 272 w 272"/>
                  <a:gd name="T31" fmla="*/ 80 h 104"/>
                  <a:gd name="T32" fmla="*/ 264 w 272"/>
                  <a:gd name="T33" fmla="*/ 40 h 104"/>
                  <a:gd name="T34" fmla="*/ 272 w 272"/>
                  <a:gd name="T35" fmla="*/ 32 h 104"/>
                  <a:gd name="T36" fmla="*/ 248 w 272"/>
                  <a:gd name="T37" fmla="*/ 8 h 104"/>
                  <a:gd name="T38" fmla="*/ 224 w 272"/>
                  <a:gd name="T39" fmla="*/ 8 h 104"/>
                  <a:gd name="T40" fmla="*/ 184 w 272"/>
                  <a:gd name="T41" fmla="*/ 16 h 104"/>
                  <a:gd name="T42" fmla="*/ 128 w 272"/>
                  <a:gd name="T43" fmla="*/ 0 h 104"/>
                  <a:gd name="T44" fmla="*/ 112 w 272"/>
                  <a:gd name="T45" fmla="*/ 0 h 104"/>
                  <a:gd name="T46" fmla="*/ 80 w 272"/>
                  <a:gd name="T47" fmla="*/ 16 h 104"/>
                  <a:gd name="T48" fmla="*/ 48 w 272"/>
                  <a:gd name="T49" fmla="*/ 16 h 104"/>
                  <a:gd name="T50" fmla="*/ 56 w 272"/>
                  <a:gd name="T51" fmla="*/ 16 h 104"/>
                  <a:gd name="T52" fmla="*/ 0 w 272"/>
                  <a:gd name="T53" fmla="*/ 3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2" h="104">
                    <a:moveTo>
                      <a:pt x="0" y="32"/>
                    </a:moveTo>
                    <a:lnTo>
                      <a:pt x="24" y="64"/>
                    </a:lnTo>
                    <a:lnTo>
                      <a:pt x="0" y="64"/>
                    </a:lnTo>
                    <a:lnTo>
                      <a:pt x="24" y="72"/>
                    </a:lnTo>
                    <a:lnTo>
                      <a:pt x="24" y="80"/>
                    </a:lnTo>
                    <a:lnTo>
                      <a:pt x="40" y="80"/>
                    </a:lnTo>
                    <a:lnTo>
                      <a:pt x="24" y="88"/>
                    </a:lnTo>
                    <a:lnTo>
                      <a:pt x="40" y="88"/>
                    </a:lnTo>
                    <a:lnTo>
                      <a:pt x="64" y="104"/>
                    </a:lnTo>
                    <a:lnTo>
                      <a:pt x="80" y="88"/>
                    </a:lnTo>
                    <a:lnTo>
                      <a:pt x="96" y="104"/>
                    </a:lnTo>
                    <a:lnTo>
                      <a:pt x="144" y="88"/>
                    </a:lnTo>
                    <a:lnTo>
                      <a:pt x="144" y="104"/>
                    </a:lnTo>
                    <a:lnTo>
                      <a:pt x="152" y="88"/>
                    </a:lnTo>
                    <a:lnTo>
                      <a:pt x="240" y="80"/>
                    </a:lnTo>
                    <a:lnTo>
                      <a:pt x="272" y="80"/>
                    </a:lnTo>
                    <a:lnTo>
                      <a:pt x="264" y="40"/>
                    </a:lnTo>
                    <a:lnTo>
                      <a:pt x="272" y="32"/>
                    </a:lnTo>
                    <a:lnTo>
                      <a:pt x="248" y="8"/>
                    </a:lnTo>
                    <a:lnTo>
                      <a:pt x="224" y="8"/>
                    </a:lnTo>
                    <a:lnTo>
                      <a:pt x="184" y="16"/>
                    </a:lnTo>
                    <a:lnTo>
                      <a:pt x="128" y="0"/>
                    </a:lnTo>
                    <a:lnTo>
                      <a:pt x="112" y="0"/>
                    </a:lnTo>
                    <a:lnTo>
                      <a:pt x="80" y="16"/>
                    </a:lnTo>
                    <a:lnTo>
                      <a:pt x="48" y="16"/>
                    </a:lnTo>
                    <a:lnTo>
                      <a:pt x="56" y="16"/>
                    </a:lnTo>
                    <a:lnTo>
                      <a:pt x="0" y="3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17" name="Freeform 842" descr="25%"/>
              <p:cNvSpPr>
                <a:spLocks noChangeAspect="1"/>
              </p:cNvSpPr>
              <p:nvPr/>
            </p:nvSpPr>
            <p:spPr bwMode="auto">
              <a:xfrm>
                <a:off x="2069" y="2371"/>
                <a:ext cx="64" cy="72"/>
              </a:xfrm>
              <a:custGeom>
                <a:avLst/>
                <a:gdLst>
                  <a:gd name="T0" fmla="*/ 0 w 64"/>
                  <a:gd name="T1" fmla="*/ 0 h 72"/>
                  <a:gd name="T2" fmla="*/ 16 w 64"/>
                  <a:gd name="T3" fmla="*/ 0 h 72"/>
                  <a:gd name="T4" fmla="*/ 24 w 64"/>
                  <a:gd name="T5" fmla="*/ 16 h 72"/>
                  <a:gd name="T6" fmla="*/ 32 w 64"/>
                  <a:gd name="T7" fmla="*/ 0 h 72"/>
                  <a:gd name="T8" fmla="*/ 48 w 64"/>
                  <a:gd name="T9" fmla="*/ 16 h 72"/>
                  <a:gd name="T10" fmla="*/ 64 w 64"/>
                  <a:gd name="T11" fmla="*/ 72 h 72"/>
                  <a:gd name="T12" fmla="*/ 24 w 64"/>
                  <a:gd name="T13" fmla="*/ 48 h 72"/>
                  <a:gd name="T14" fmla="*/ 0 w 64"/>
                  <a:gd name="T1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72">
                    <a:moveTo>
                      <a:pt x="0" y="0"/>
                    </a:moveTo>
                    <a:lnTo>
                      <a:pt x="16" y="0"/>
                    </a:lnTo>
                    <a:lnTo>
                      <a:pt x="24" y="16"/>
                    </a:lnTo>
                    <a:lnTo>
                      <a:pt x="32" y="0"/>
                    </a:lnTo>
                    <a:lnTo>
                      <a:pt x="48" y="16"/>
                    </a:lnTo>
                    <a:lnTo>
                      <a:pt x="64" y="72"/>
                    </a:lnTo>
                    <a:lnTo>
                      <a:pt x="24" y="48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18" name="Freeform 843" descr="25%"/>
              <p:cNvSpPr>
                <a:spLocks noChangeAspect="1"/>
              </p:cNvSpPr>
              <p:nvPr/>
            </p:nvSpPr>
            <p:spPr bwMode="auto">
              <a:xfrm>
                <a:off x="2069" y="2371"/>
                <a:ext cx="64" cy="72"/>
              </a:xfrm>
              <a:custGeom>
                <a:avLst/>
                <a:gdLst>
                  <a:gd name="T0" fmla="*/ 0 w 64"/>
                  <a:gd name="T1" fmla="*/ 0 h 72"/>
                  <a:gd name="T2" fmla="*/ 16 w 64"/>
                  <a:gd name="T3" fmla="*/ 0 h 72"/>
                  <a:gd name="T4" fmla="*/ 24 w 64"/>
                  <a:gd name="T5" fmla="*/ 16 h 72"/>
                  <a:gd name="T6" fmla="*/ 32 w 64"/>
                  <a:gd name="T7" fmla="*/ 0 h 72"/>
                  <a:gd name="T8" fmla="*/ 48 w 64"/>
                  <a:gd name="T9" fmla="*/ 16 h 72"/>
                  <a:gd name="T10" fmla="*/ 64 w 64"/>
                  <a:gd name="T11" fmla="*/ 72 h 72"/>
                  <a:gd name="T12" fmla="*/ 24 w 64"/>
                  <a:gd name="T13" fmla="*/ 48 h 72"/>
                  <a:gd name="T14" fmla="*/ 0 w 64"/>
                  <a:gd name="T1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72">
                    <a:moveTo>
                      <a:pt x="0" y="0"/>
                    </a:moveTo>
                    <a:lnTo>
                      <a:pt x="16" y="0"/>
                    </a:lnTo>
                    <a:lnTo>
                      <a:pt x="24" y="16"/>
                    </a:lnTo>
                    <a:lnTo>
                      <a:pt x="32" y="0"/>
                    </a:lnTo>
                    <a:lnTo>
                      <a:pt x="48" y="16"/>
                    </a:lnTo>
                    <a:lnTo>
                      <a:pt x="64" y="72"/>
                    </a:lnTo>
                    <a:lnTo>
                      <a:pt x="24" y="48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19" name="Freeform 844" descr="25%"/>
              <p:cNvSpPr>
                <a:spLocks noChangeAspect="1"/>
              </p:cNvSpPr>
              <p:nvPr/>
            </p:nvSpPr>
            <p:spPr bwMode="auto">
              <a:xfrm>
                <a:off x="2205" y="2362"/>
                <a:ext cx="148" cy="89"/>
              </a:xfrm>
              <a:custGeom>
                <a:avLst/>
                <a:gdLst>
                  <a:gd name="T0" fmla="*/ 0 w 144"/>
                  <a:gd name="T1" fmla="*/ 80 h 88"/>
                  <a:gd name="T2" fmla="*/ 16 w 144"/>
                  <a:gd name="T3" fmla="*/ 88 h 88"/>
                  <a:gd name="T4" fmla="*/ 64 w 144"/>
                  <a:gd name="T5" fmla="*/ 80 h 88"/>
                  <a:gd name="T6" fmla="*/ 80 w 144"/>
                  <a:gd name="T7" fmla="*/ 80 h 88"/>
                  <a:gd name="T8" fmla="*/ 96 w 144"/>
                  <a:gd name="T9" fmla="*/ 32 h 88"/>
                  <a:gd name="T10" fmla="*/ 120 w 144"/>
                  <a:gd name="T11" fmla="*/ 40 h 88"/>
                  <a:gd name="T12" fmla="*/ 144 w 144"/>
                  <a:gd name="T13" fmla="*/ 24 h 88"/>
                  <a:gd name="T14" fmla="*/ 120 w 144"/>
                  <a:gd name="T15" fmla="*/ 16 h 88"/>
                  <a:gd name="T16" fmla="*/ 112 w 144"/>
                  <a:gd name="T17" fmla="*/ 0 h 88"/>
                  <a:gd name="T18" fmla="*/ 88 w 144"/>
                  <a:gd name="T19" fmla="*/ 24 h 88"/>
                  <a:gd name="T20" fmla="*/ 80 w 144"/>
                  <a:gd name="T21" fmla="*/ 40 h 88"/>
                  <a:gd name="T22" fmla="*/ 72 w 144"/>
                  <a:gd name="T23" fmla="*/ 32 h 88"/>
                  <a:gd name="T24" fmla="*/ 56 w 144"/>
                  <a:gd name="T25" fmla="*/ 56 h 88"/>
                  <a:gd name="T26" fmla="*/ 32 w 144"/>
                  <a:gd name="T27" fmla="*/ 56 h 88"/>
                  <a:gd name="T28" fmla="*/ 32 w 144"/>
                  <a:gd name="T29" fmla="*/ 80 h 88"/>
                  <a:gd name="T30" fmla="*/ 0 w 144"/>
                  <a:gd name="T31" fmla="*/ 8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4" h="88">
                    <a:moveTo>
                      <a:pt x="0" y="80"/>
                    </a:moveTo>
                    <a:lnTo>
                      <a:pt x="16" y="88"/>
                    </a:lnTo>
                    <a:lnTo>
                      <a:pt x="64" y="80"/>
                    </a:lnTo>
                    <a:lnTo>
                      <a:pt x="80" y="80"/>
                    </a:lnTo>
                    <a:lnTo>
                      <a:pt x="96" y="32"/>
                    </a:lnTo>
                    <a:lnTo>
                      <a:pt x="120" y="40"/>
                    </a:lnTo>
                    <a:lnTo>
                      <a:pt x="144" y="24"/>
                    </a:lnTo>
                    <a:lnTo>
                      <a:pt x="120" y="16"/>
                    </a:lnTo>
                    <a:lnTo>
                      <a:pt x="112" y="0"/>
                    </a:lnTo>
                    <a:lnTo>
                      <a:pt x="88" y="24"/>
                    </a:lnTo>
                    <a:lnTo>
                      <a:pt x="80" y="40"/>
                    </a:lnTo>
                    <a:lnTo>
                      <a:pt x="72" y="32"/>
                    </a:lnTo>
                    <a:lnTo>
                      <a:pt x="56" y="56"/>
                    </a:lnTo>
                    <a:lnTo>
                      <a:pt x="32" y="56"/>
                    </a:lnTo>
                    <a:lnTo>
                      <a:pt x="32" y="80"/>
                    </a:lnTo>
                    <a:lnTo>
                      <a:pt x="0" y="8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20" name="Freeform 845" descr="25%"/>
              <p:cNvSpPr>
                <a:spLocks noChangeAspect="1"/>
              </p:cNvSpPr>
              <p:nvPr/>
            </p:nvSpPr>
            <p:spPr bwMode="auto">
              <a:xfrm>
                <a:off x="2205" y="2362"/>
                <a:ext cx="148" cy="89"/>
              </a:xfrm>
              <a:custGeom>
                <a:avLst/>
                <a:gdLst>
                  <a:gd name="T0" fmla="*/ 0 w 144"/>
                  <a:gd name="T1" fmla="*/ 80 h 88"/>
                  <a:gd name="T2" fmla="*/ 16 w 144"/>
                  <a:gd name="T3" fmla="*/ 88 h 88"/>
                  <a:gd name="T4" fmla="*/ 64 w 144"/>
                  <a:gd name="T5" fmla="*/ 80 h 88"/>
                  <a:gd name="T6" fmla="*/ 80 w 144"/>
                  <a:gd name="T7" fmla="*/ 80 h 88"/>
                  <a:gd name="T8" fmla="*/ 96 w 144"/>
                  <a:gd name="T9" fmla="*/ 32 h 88"/>
                  <a:gd name="T10" fmla="*/ 120 w 144"/>
                  <a:gd name="T11" fmla="*/ 40 h 88"/>
                  <a:gd name="T12" fmla="*/ 144 w 144"/>
                  <a:gd name="T13" fmla="*/ 24 h 88"/>
                  <a:gd name="T14" fmla="*/ 120 w 144"/>
                  <a:gd name="T15" fmla="*/ 16 h 88"/>
                  <a:gd name="T16" fmla="*/ 112 w 144"/>
                  <a:gd name="T17" fmla="*/ 0 h 88"/>
                  <a:gd name="T18" fmla="*/ 88 w 144"/>
                  <a:gd name="T19" fmla="*/ 24 h 88"/>
                  <a:gd name="T20" fmla="*/ 80 w 144"/>
                  <a:gd name="T21" fmla="*/ 40 h 88"/>
                  <a:gd name="T22" fmla="*/ 72 w 144"/>
                  <a:gd name="T23" fmla="*/ 32 h 88"/>
                  <a:gd name="T24" fmla="*/ 56 w 144"/>
                  <a:gd name="T25" fmla="*/ 56 h 88"/>
                  <a:gd name="T26" fmla="*/ 32 w 144"/>
                  <a:gd name="T27" fmla="*/ 56 h 88"/>
                  <a:gd name="T28" fmla="*/ 32 w 144"/>
                  <a:gd name="T29" fmla="*/ 80 h 88"/>
                  <a:gd name="T30" fmla="*/ 0 w 144"/>
                  <a:gd name="T31" fmla="*/ 8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4" h="88">
                    <a:moveTo>
                      <a:pt x="0" y="80"/>
                    </a:moveTo>
                    <a:lnTo>
                      <a:pt x="16" y="88"/>
                    </a:lnTo>
                    <a:lnTo>
                      <a:pt x="64" y="80"/>
                    </a:lnTo>
                    <a:lnTo>
                      <a:pt x="80" y="80"/>
                    </a:lnTo>
                    <a:lnTo>
                      <a:pt x="96" y="32"/>
                    </a:lnTo>
                    <a:lnTo>
                      <a:pt x="120" y="40"/>
                    </a:lnTo>
                    <a:lnTo>
                      <a:pt x="144" y="24"/>
                    </a:lnTo>
                    <a:lnTo>
                      <a:pt x="120" y="16"/>
                    </a:lnTo>
                    <a:lnTo>
                      <a:pt x="112" y="0"/>
                    </a:lnTo>
                    <a:lnTo>
                      <a:pt x="88" y="24"/>
                    </a:lnTo>
                    <a:lnTo>
                      <a:pt x="80" y="40"/>
                    </a:lnTo>
                    <a:lnTo>
                      <a:pt x="72" y="32"/>
                    </a:lnTo>
                    <a:lnTo>
                      <a:pt x="56" y="56"/>
                    </a:lnTo>
                    <a:lnTo>
                      <a:pt x="32" y="56"/>
                    </a:lnTo>
                    <a:lnTo>
                      <a:pt x="32" y="80"/>
                    </a:lnTo>
                    <a:lnTo>
                      <a:pt x="0" y="8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21" name="Freeform 846" descr="25%"/>
              <p:cNvSpPr>
                <a:spLocks noChangeAspect="1"/>
              </p:cNvSpPr>
              <p:nvPr/>
            </p:nvSpPr>
            <p:spPr bwMode="auto">
              <a:xfrm>
                <a:off x="2109" y="2244"/>
                <a:ext cx="64" cy="64"/>
              </a:xfrm>
              <a:custGeom>
                <a:avLst/>
                <a:gdLst>
                  <a:gd name="T0" fmla="*/ 0 w 64"/>
                  <a:gd name="T1" fmla="*/ 16 h 64"/>
                  <a:gd name="T2" fmla="*/ 0 w 64"/>
                  <a:gd name="T3" fmla="*/ 48 h 64"/>
                  <a:gd name="T4" fmla="*/ 16 w 64"/>
                  <a:gd name="T5" fmla="*/ 64 h 64"/>
                  <a:gd name="T6" fmla="*/ 24 w 64"/>
                  <a:gd name="T7" fmla="*/ 64 h 64"/>
                  <a:gd name="T8" fmla="*/ 64 w 64"/>
                  <a:gd name="T9" fmla="*/ 32 h 64"/>
                  <a:gd name="T10" fmla="*/ 64 w 64"/>
                  <a:gd name="T11" fmla="*/ 0 h 64"/>
                  <a:gd name="T12" fmla="*/ 32 w 64"/>
                  <a:gd name="T13" fmla="*/ 8 h 64"/>
                  <a:gd name="T14" fmla="*/ 8 w 64"/>
                  <a:gd name="T15" fmla="*/ 8 h 64"/>
                  <a:gd name="T16" fmla="*/ 0 w 64"/>
                  <a:gd name="T17" fmla="*/ 1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64">
                    <a:moveTo>
                      <a:pt x="0" y="16"/>
                    </a:moveTo>
                    <a:lnTo>
                      <a:pt x="0" y="48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64" y="32"/>
                    </a:lnTo>
                    <a:lnTo>
                      <a:pt x="64" y="0"/>
                    </a:lnTo>
                    <a:lnTo>
                      <a:pt x="32" y="8"/>
                    </a:lnTo>
                    <a:lnTo>
                      <a:pt x="8" y="8"/>
                    </a:lnTo>
                    <a:lnTo>
                      <a:pt x="0" y="1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22" name="Freeform 847" descr="25%"/>
              <p:cNvSpPr>
                <a:spLocks noChangeAspect="1"/>
              </p:cNvSpPr>
              <p:nvPr/>
            </p:nvSpPr>
            <p:spPr bwMode="auto">
              <a:xfrm>
                <a:off x="2109" y="2244"/>
                <a:ext cx="64" cy="64"/>
              </a:xfrm>
              <a:custGeom>
                <a:avLst/>
                <a:gdLst>
                  <a:gd name="T0" fmla="*/ 0 w 64"/>
                  <a:gd name="T1" fmla="*/ 16 h 64"/>
                  <a:gd name="T2" fmla="*/ 0 w 64"/>
                  <a:gd name="T3" fmla="*/ 48 h 64"/>
                  <a:gd name="T4" fmla="*/ 16 w 64"/>
                  <a:gd name="T5" fmla="*/ 64 h 64"/>
                  <a:gd name="T6" fmla="*/ 24 w 64"/>
                  <a:gd name="T7" fmla="*/ 64 h 64"/>
                  <a:gd name="T8" fmla="*/ 64 w 64"/>
                  <a:gd name="T9" fmla="*/ 32 h 64"/>
                  <a:gd name="T10" fmla="*/ 64 w 64"/>
                  <a:gd name="T11" fmla="*/ 0 h 64"/>
                  <a:gd name="T12" fmla="*/ 32 w 64"/>
                  <a:gd name="T13" fmla="*/ 8 h 64"/>
                  <a:gd name="T14" fmla="*/ 8 w 64"/>
                  <a:gd name="T15" fmla="*/ 8 h 64"/>
                  <a:gd name="T16" fmla="*/ 0 w 64"/>
                  <a:gd name="T17" fmla="*/ 1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64">
                    <a:moveTo>
                      <a:pt x="0" y="16"/>
                    </a:moveTo>
                    <a:lnTo>
                      <a:pt x="0" y="48"/>
                    </a:lnTo>
                    <a:lnTo>
                      <a:pt x="16" y="64"/>
                    </a:lnTo>
                    <a:lnTo>
                      <a:pt x="24" y="64"/>
                    </a:lnTo>
                    <a:lnTo>
                      <a:pt x="64" y="32"/>
                    </a:lnTo>
                    <a:lnTo>
                      <a:pt x="64" y="0"/>
                    </a:lnTo>
                    <a:lnTo>
                      <a:pt x="32" y="8"/>
                    </a:lnTo>
                    <a:lnTo>
                      <a:pt x="8" y="8"/>
                    </a:lnTo>
                    <a:lnTo>
                      <a:pt x="0" y="1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23" name="Freeform 848" descr="25%"/>
              <p:cNvSpPr>
                <a:spLocks noChangeAspect="1"/>
              </p:cNvSpPr>
              <p:nvPr/>
            </p:nvSpPr>
            <p:spPr bwMode="auto">
              <a:xfrm>
                <a:off x="2069" y="2124"/>
                <a:ext cx="106" cy="127"/>
              </a:xfrm>
              <a:custGeom>
                <a:avLst/>
                <a:gdLst>
                  <a:gd name="T0" fmla="*/ 0 w 104"/>
                  <a:gd name="T1" fmla="*/ 32 h 128"/>
                  <a:gd name="T2" fmla="*/ 24 w 104"/>
                  <a:gd name="T3" fmla="*/ 40 h 128"/>
                  <a:gd name="T4" fmla="*/ 16 w 104"/>
                  <a:gd name="T5" fmla="*/ 80 h 128"/>
                  <a:gd name="T6" fmla="*/ 48 w 104"/>
                  <a:gd name="T7" fmla="*/ 64 h 128"/>
                  <a:gd name="T8" fmla="*/ 64 w 104"/>
                  <a:gd name="T9" fmla="*/ 80 h 128"/>
                  <a:gd name="T10" fmla="*/ 80 w 104"/>
                  <a:gd name="T11" fmla="*/ 104 h 128"/>
                  <a:gd name="T12" fmla="*/ 72 w 104"/>
                  <a:gd name="T13" fmla="*/ 128 h 128"/>
                  <a:gd name="T14" fmla="*/ 104 w 104"/>
                  <a:gd name="T15" fmla="*/ 120 h 128"/>
                  <a:gd name="T16" fmla="*/ 88 w 104"/>
                  <a:gd name="T17" fmla="*/ 80 h 128"/>
                  <a:gd name="T18" fmla="*/ 64 w 104"/>
                  <a:gd name="T19" fmla="*/ 48 h 128"/>
                  <a:gd name="T20" fmla="*/ 64 w 104"/>
                  <a:gd name="T21" fmla="*/ 32 h 128"/>
                  <a:gd name="T22" fmla="*/ 48 w 104"/>
                  <a:gd name="T23" fmla="*/ 24 h 128"/>
                  <a:gd name="T24" fmla="*/ 32 w 104"/>
                  <a:gd name="T25" fmla="*/ 0 h 128"/>
                  <a:gd name="T26" fmla="*/ 24 w 104"/>
                  <a:gd name="T27" fmla="*/ 0 h 128"/>
                  <a:gd name="T28" fmla="*/ 24 w 104"/>
                  <a:gd name="T29" fmla="*/ 16 h 128"/>
                  <a:gd name="T30" fmla="*/ 24 w 104"/>
                  <a:gd name="T31" fmla="*/ 8 h 128"/>
                  <a:gd name="T32" fmla="*/ 0 w 104"/>
                  <a:gd name="T33" fmla="*/ 3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4" h="128">
                    <a:moveTo>
                      <a:pt x="0" y="32"/>
                    </a:moveTo>
                    <a:lnTo>
                      <a:pt x="24" y="40"/>
                    </a:lnTo>
                    <a:lnTo>
                      <a:pt x="16" y="80"/>
                    </a:lnTo>
                    <a:lnTo>
                      <a:pt x="48" y="64"/>
                    </a:lnTo>
                    <a:lnTo>
                      <a:pt x="64" y="80"/>
                    </a:lnTo>
                    <a:lnTo>
                      <a:pt x="80" y="104"/>
                    </a:lnTo>
                    <a:lnTo>
                      <a:pt x="72" y="128"/>
                    </a:lnTo>
                    <a:lnTo>
                      <a:pt x="104" y="120"/>
                    </a:lnTo>
                    <a:lnTo>
                      <a:pt x="88" y="80"/>
                    </a:lnTo>
                    <a:lnTo>
                      <a:pt x="64" y="48"/>
                    </a:lnTo>
                    <a:lnTo>
                      <a:pt x="64" y="32"/>
                    </a:lnTo>
                    <a:lnTo>
                      <a:pt x="48" y="2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16"/>
                    </a:lnTo>
                    <a:lnTo>
                      <a:pt x="24" y="8"/>
                    </a:lnTo>
                    <a:lnTo>
                      <a:pt x="0" y="3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24" name="Freeform 849" descr="25%"/>
              <p:cNvSpPr>
                <a:spLocks noChangeAspect="1"/>
              </p:cNvSpPr>
              <p:nvPr/>
            </p:nvSpPr>
            <p:spPr bwMode="auto">
              <a:xfrm>
                <a:off x="2069" y="2124"/>
                <a:ext cx="106" cy="127"/>
              </a:xfrm>
              <a:custGeom>
                <a:avLst/>
                <a:gdLst>
                  <a:gd name="T0" fmla="*/ 0 w 104"/>
                  <a:gd name="T1" fmla="*/ 32 h 128"/>
                  <a:gd name="T2" fmla="*/ 24 w 104"/>
                  <a:gd name="T3" fmla="*/ 40 h 128"/>
                  <a:gd name="T4" fmla="*/ 16 w 104"/>
                  <a:gd name="T5" fmla="*/ 80 h 128"/>
                  <a:gd name="T6" fmla="*/ 48 w 104"/>
                  <a:gd name="T7" fmla="*/ 64 h 128"/>
                  <a:gd name="T8" fmla="*/ 64 w 104"/>
                  <a:gd name="T9" fmla="*/ 80 h 128"/>
                  <a:gd name="T10" fmla="*/ 80 w 104"/>
                  <a:gd name="T11" fmla="*/ 104 h 128"/>
                  <a:gd name="T12" fmla="*/ 72 w 104"/>
                  <a:gd name="T13" fmla="*/ 128 h 128"/>
                  <a:gd name="T14" fmla="*/ 104 w 104"/>
                  <a:gd name="T15" fmla="*/ 120 h 128"/>
                  <a:gd name="T16" fmla="*/ 88 w 104"/>
                  <a:gd name="T17" fmla="*/ 80 h 128"/>
                  <a:gd name="T18" fmla="*/ 64 w 104"/>
                  <a:gd name="T19" fmla="*/ 48 h 128"/>
                  <a:gd name="T20" fmla="*/ 64 w 104"/>
                  <a:gd name="T21" fmla="*/ 32 h 128"/>
                  <a:gd name="T22" fmla="*/ 48 w 104"/>
                  <a:gd name="T23" fmla="*/ 24 h 128"/>
                  <a:gd name="T24" fmla="*/ 32 w 104"/>
                  <a:gd name="T25" fmla="*/ 0 h 128"/>
                  <a:gd name="T26" fmla="*/ 24 w 104"/>
                  <a:gd name="T27" fmla="*/ 0 h 128"/>
                  <a:gd name="T28" fmla="*/ 24 w 104"/>
                  <a:gd name="T29" fmla="*/ 16 h 128"/>
                  <a:gd name="T30" fmla="*/ 24 w 104"/>
                  <a:gd name="T31" fmla="*/ 8 h 128"/>
                  <a:gd name="T32" fmla="*/ 0 w 104"/>
                  <a:gd name="T33" fmla="*/ 3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4" h="128">
                    <a:moveTo>
                      <a:pt x="0" y="32"/>
                    </a:moveTo>
                    <a:lnTo>
                      <a:pt x="24" y="40"/>
                    </a:lnTo>
                    <a:lnTo>
                      <a:pt x="16" y="80"/>
                    </a:lnTo>
                    <a:lnTo>
                      <a:pt x="48" y="64"/>
                    </a:lnTo>
                    <a:lnTo>
                      <a:pt x="64" y="80"/>
                    </a:lnTo>
                    <a:lnTo>
                      <a:pt x="80" y="104"/>
                    </a:lnTo>
                    <a:lnTo>
                      <a:pt x="72" y="128"/>
                    </a:lnTo>
                    <a:lnTo>
                      <a:pt x="104" y="120"/>
                    </a:lnTo>
                    <a:lnTo>
                      <a:pt x="88" y="80"/>
                    </a:lnTo>
                    <a:lnTo>
                      <a:pt x="64" y="48"/>
                    </a:lnTo>
                    <a:lnTo>
                      <a:pt x="64" y="32"/>
                    </a:lnTo>
                    <a:lnTo>
                      <a:pt x="48" y="24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24" y="16"/>
                    </a:lnTo>
                    <a:lnTo>
                      <a:pt x="24" y="8"/>
                    </a:lnTo>
                    <a:lnTo>
                      <a:pt x="0" y="3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25" name="Freeform 850" descr="25%"/>
              <p:cNvSpPr>
                <a:spLocks noChangeAspect="1"/>
              </p:cNvSpPr>
              <p:nvPr/>
            </p:nvSpPr>
            <p:spPr bwMode="auto">
              <a:xfrm>
                <a:off x="2037" y="2156"/>
                <a:ext cx="106" cy="231"/>
              </a:xfrm>
              <a:custGeom>
                <a:avLst/>
                <a:gdLst>
                  <a:gd name="T0" fmla="*/ 0 w 112"/>
                  <a:gd name="T1" fmla="*/ 32 h 231"/>
                  <a:gd name="T2" fmla="*/ 0 w 112"/>
                  <a:gd name="T3" fmla="*/ 8 h 231"/>
                  <a:gd name="T4" fmla="*/ 32 w 112"/>
                  <a:gd name="T5" fmla="*/ 0 h 231"/>
                  <a:gd name="T6" fmla="*/ 56 w 112"/>
                  <a:gd name="T7" fmla="*/ 8 h 231"/>
                  <a:gd name="T8" fmla="*/ 48 w 112"/>
                  <a:gd name="T9" fmla="*/ 48 h 231"/>
                  <a:gd name="T10" fmla="*/ 80 w 112"/>
                  <a:gd name="T11" fmla="*/ 32 h 231"/>
                  <a:gd name="T12" fmla="*/ 96 w 112"/>
                  <a:gd name="T13" fmla="*/ 48 h 231"/>
                  <a:gd name="T14" fmla="*/ 112 w 112"/>
                  <a:gd name="T15" fmla="*/ 72 h 231"/>
                  <a:gd name="T16" fmla="*/ 104 w 112"/>
                  <a:gd name="T17" fmla="*/ 96 h 231"/>
                  <a:gd name="T18" fmla="*/ 80 w 112"/>
                  <a:gd name="T19" fmla="*/ 96 h 231"/>
                  <a:gd name="T20" fmla="*/ 72 w 112"/>
                  <a:gd name="T21" fmla="*/ 104 h 231"/>
                  <a:gd name="T22" fmla="*/ 72 w 112"/>
                  <a:gd name="T23" fmla="*/ 136 h 231"/>
                  <a:gd name="T24" fmla="*/ 32 w 112"/>
                  <a:gd name="T25" fmla="*/ 104 h 231"/>
                  <a:gd name="T26" fmla="*/ 16 w 112"/>
                  <a:gd name="T27" fmla="*/ 160 h 231"/>
                  <a:gd name="T28" fmla="*/ 32 w 112"/>
                  <a:gd name="T29" fmla="*/ 199 h 231"/>
                  <a:gd name="T30" fmla="*/ 64 w 112"/>
                  <a:gd name="T31" fmla="*/ 215 h 231"/>
                  <a:gd name="T32" fmla="*/ 56 w 112"/>
                  <a:gd name="T33" fmla="*/ 231 h 231"/>
                  <a:gd name="T34" fmla="*/ 48 w 112"/>
                  <a:gd name="T35" fmla="*/ 215 h 231"/>
                  <a:gd name="T36" fmla="*/ 32 w 112"/>
                  <a:gd name="T37" fmla="*/ 215 h 231"/>
                  <a:gd name="T38" fmla="*/ 8 w 112"/>
                  <a:gd name="T39" fmla="*/ 183 h 231"/>
                  <a:gd name="T40" fmla="*/ 8 w 112"/>
                  <a:gd name="T41" fmla="*/ 160 h 231"/>
                  <a:gd name="T42" fmla="*/ 24 w 112"/>
                  <a:gd name="T43" fmla="*/ 128 h 231"/>
                  <a:gd name="T44" fmla="*/ 8 w 112"/>
                  <a:gd name="T45" fmla="*/ 88 h 231"/>
                  <a:gd name="T46" fmla="*/ 8 w 112"/>
                  <a:gd name="T47" fmla="*/ 64 h 231"/>
                  <a:gd name="T48" fmla="*/ 0 w 112"/>
                  <a:gd name="T49" fmla="*/ 3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2" h="231">
                    <a:moveTo>
                      <a:pt x="0" y="32"/>
                    </a:moveTo>
                    <a:lnTo>
                      <a:pt x="0" y="8"/>
                    </a:lnTo>
                    <a:lnTo>
                      <a:pt x="32" y="0"/>
                    </a:lnTo>
                    <a:lnTo>
                      <a:pt x="56" y="8"/>
                    </a:lnTo>
                    <a:lnTo>
                      <a:pt x="48" y="48"/>
                    </a:lnTo>
                    <a:lnTo>
                      <a:pt x="80" y="32"/>
                    </a:lnTo>
                    <a:lnTo>
                      <a:pt x="96" y="48"/>
                    </a:lnTo>
                    <a:lnTo>
                      <a:pt x="112" y="72"/>
                    </a:lnTo>
                    <a:lnTo>
                      <a:pt x="104" y="96"/>
                    </a:lnTo>
                    <a:lnTo>
                      <a:pt x="80" y="96"/>
                    </a:lnTo>
                    <a:lnTo>
                      <a:pt x="72" y="104"/>
                    </a:lnTo>
                    <a:lnTo>
                      <a:pt x="72" y="136"/>
                    </a:lnTo>
                    <a:lnTo>
                      <a:pt x="32" y="104"/>
                    </a:lnTo>
                    <a:lnTo>
                      <a:pt x="16" y="160"/>
                    </a:lnTo>
                    <a:lnTo>
                      <a:pt x="32" y="199"/>
                    </a:lnTo>
                    <a:lnTo>
                      <a:pt x="64" y="215"/>
                    </a:lnTo>
                    <a:lnTo>
                      <a:pt x="56" y="231"/>
                    </a:lnTo>
                    <a:lnTo>
                      <a:pt x="48" y="215"/>
                    </a:lnTo>
                    <a:lnTo>
                      <a:pt x="32" y="215"/>
                    </a:lnTo>
                    <a:lnTo>
                      <a:pt x="8" y="183"/>
                    </a:lnTo>
                    <a:lnTo>
                      <a:pt x="8" y="160"/>
                    </a:lnTo>
                    <a:lnTo>
                      <a:pt x="24" y="128"/>
                    </a:lnTo>
                    <a:lnTo>
                      <a:pt x="8" y="88"/>
                    </a:lnTo>
                    <a:lnTo>
                      <a:pt x="8" y="64"/>
                    </a:lnTo>
                    <a:lnTo>
                      <a:pt x="0" y="3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26" name="Freeform 851" descr="25%"/>
              <p:cNvSpPr>
                <a:spLocks noChangeAspect="1"/>
              </p:cNvSpPr>
              <p:nvPr/>
            </p:nvSpPr>
            <p:spPr bwMode="auto">
              <a:xfrm>
                <a:off x="2037" y="2156"/>
                <a:ext cx="106" cy="231"/>
              </a:xfrm>
              <a:custGeom>
                <a:avLst/>
                <a:gdLst>
                  <a:gd name="T0" fmla="*/ 0 w 112"/>
                  <a:gd name="T1" fmla="*/ 32 h 231"/>
                  <a:gd name="T2" fmla="*/ 0 w 112"/>
                  <a:gd name="T3" fmla="*/ 8 h 231"/>
                  <a:gd name="T4" fmla="*/ 32 w 112"/>
                  <a:gd name="T5" fmla="*/ 0 h 231"/>
                  <a:gd name="T6" fmla="*/ 56 w 112"/>
                  <a:gd name="T7" fmla="*/ 8 h 231"/>
                  <a:gd name="T8" fmla="*/ 48 w 112"/>
                  <a:gd name="T9" fmla="*/ 48 h 231"/>
                  <a:gd name="T10" fmla="*/ 80 w 112"/>
                  <a:gd name="T11" fmla="*/ 32 h 231"/>
                  <a:gd name="T12" fmla="*/ 96 w 112"/>
                  <a:gd name="T13" fmla="*/ 48 h 231"/>
                  <a:gd name="T14" fmla="*/ 112 w 112"/>
                  <a:gd name="T15" fmla="*/ 72 h 231"/>
                  <a:gd name="T16" fmla="*/ 104 w 112"/>
                  <a:gd name="T17" fmla="*/ 96 h 231"/>
                  <a:gd name="T18" fmla="*/ 80 w 112"/>
                  <a:gd name="T19" fmla="*/ 96 h 231"/>
                  <a:gd name="T20" fmla="*/ 72 w 112"/>
                  <a:gd name="T21" fmla="*/ 104 h 231"/>
                  <a:gd name="T22" fmla="*/ 72 w 112"/>
                  <a:gd name="T23" fmla="*/ 136 h 231"/>
                  <a:gd name="T24" fmla="*/ 32 w 112"/>
                  <a:gd name="T25" fmla="*/ 104 h 231"/>
                  <a:gd name="T26" fmla="*/ 16 w 112"/>
                  <a:gd name="T27" fmla="*/ 160 h 231"/>
                  <a:gd name="T28" fmla="*/ 32 w 112"/>
                  <a:gd name="T29" fmla="*/ 199 h 231"/>
                  <a:gd name="T30" fmla="*/ 64 w 112"/>
                  <a:gd name="T31" fmla="*/ 215 h 231"/>
                  <a:gd name="T32" fmla="*/ 56 w 112"/>
                  <a:gd name="T33" fmla="*/ 231 h 231"/>
                  <a:gd name="T34" fmla="*/ 48 w 112"/>
                  <a:gd name="T35" fmla="*/ 215 h 231"/>
                  <a:gd name="T36" fmla="*/ 32 w 112"/>
                  <a:gd name="T37" fmla="*/ 215 h 231"/>
                  <a:gd name="T38" fmla="*/ 8 w 112"/>
                  <a:gd name="T39" fmla="*/ 183 h 231"/>
                  <a:gd name="T40" fmla="*/ 8 w 112"/>
                  <a:gd name="T41" fmla="*/ 160 h 231"/>
                  <a:gd name="T42" fmla="*/ 24 w 112"/>
                  <a:gd name="T43" fmla="*/ 128 h 231"/>
                  <a:gd name="T44" fmla="*/ 8 w 112"/>
                  <a:gd name="T45" fmla="*/ 88 h 231"/>
                  <a:gd name="T46" fmla="*/ 8 w 112"/>
                  <a:gd name="T47" fmla="*/ 64 h 231"/>
                  <a:gd name="T48" fmla="*/ 0 w 112"/>
                  <a:gd name="T49" fmla="*/ 3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2" h="231">
                    <a:moveTo>
                      <a:pt x="0" y="32"/>
                    </a:moveTo>
                    <a:lnTo>
                      <a:pt x="0" y="8"/>
                    </a:lnTo>
                    <a:lnTo>
                      <a:pt x="32" y="0"/>
                    </a:lnTo>
                    <a:lnTo>
                      <a:pt x="56" y="8"/>
                    </a:lnTo>
                    <a:lnTo>
                      <a:pt x="48" y="48"/>
                    </a:lnTo>
                    <a:lnTo>
                      <a:pt x="80" y="32"/>
                    </a:lnTo>
                    <a:lnTo>
                      <a:pt x="96" y="48"/>
                    </a:lnTo>
                    <a:lnTo>
                      <a:pt x="112" y="72"/>
                    </a:lnTo>
                    <a:lnTo>
                      <a:pt x="104" y="96"/>
                    </a:lnTo>
                    <a:lnTo>
                      <a:pt x="80" y="96"/>
                    </a:lnTo>
                    <a:lnTo>
                      <a:pt x="72" y="104"/>
                    </a:lnTo>
                    <a:lnTo>
                      <a:pt x="72" y="136"/>
                    </a:lnTo>
                    <a:lnTo>
                      <a:pt x="32" y="104"/>
                    </a:lnTo>
                    <a:lnTo>
                      <a:pt x="16" y="160"/>
                    </a:lnTo>
                    <a:lnTo>
                      <a:pt x="32" y="199"/>
                    </a:lnTo>
                    <a:lnTo>
                      <a:pt x="64" y="215"/>
                    </a:lnTo>
                    <a:lnTo>
                      <a:pt x="56" y="231"/>
                    </a:lnTo>
                    <a:lnTo>
                      <a:pt x="48" y="215"/>
                    </a:lnTo>
                    <a:lnTo>
                      <a:pt x="32" y="215"/>
                    </a:lnTo>
                    <a:lnTo>
                      <a:pt x="8" y="183"/>
                    </a:lnTo>
                    <a:lnTo>
                      <a:pt x="8" y="160"/>
                    </a:lnTo>
                    <a:lnTo>
                      <a:pt x="24" y="128"/>
                    </a:lnTo>
                    <a:lnTo>
                      <a:pt x="8" y="88"/>
                    </a:lnTo>
                    <a:lnTo>
                      <a:pt x="8" y="64"/>
                    </a:lnTo>
                    <a:lnTo>
                      <a:pt x="0" y="3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27" name="Freeform 852" descr="25%"/>
              <p:cNvSpPr>
                <a:spLocks noChangeAspect="1"/>
              </p:cNvSpPr>
              <p:nvPr/>
            </p:nvSpPr>
            <p:spPr bwMode="auto">
              <a:xfrm>
                <a:off x="2101" y="2108"/>
                <a:ext cx="96" cy="223"/>
              </a:xfrm>
              <a:custGeom>
                <a:avLst/>
                <a:gdLst>
                  <a:gd name="T0" fmla="*/ 0 w 96"/>
                  <a:gd name="T1" fmla="*/ 16 h 223"/>
                  <a:gd name="T2" fmla="*/ 16 w 96"/>
                  <a:gd name="T3" fmla="*/ 40 h 223"/>
                  <a:gd name="T4" fmla="*/ 32 w 96"/>
                  <a:gd name="T5" fmla="*/ 48 h 223"/>
                  <a:gd name="T6" fmla="*/ 32 w 96"/>
                  <a:gd name="T7" fmla="*/ 64 h 223"/>
                  <a:gd name="T8" fmla="*/ 56 w 96"/>
                  <a:gd name="T9" fmla="*/ 96 h 223"/>
                  <a:gd name="T10" fmla="*/ 72 w 96"/>
                  <a:gd name="T11" fmla="*/ 136 h 223"/>
                  <a:gd name="T12" fmla="*/ 72 w 96"/>
                  <a:gd name="T13" fmla="*/ 168 h 223"/>
                  <a:gd name="T14" fmla="*/ 32 w 96"/>
                  <a:gd name="T15" fmla="*/ 200 h 223"/>
                  <a:gd name="T16" fmla="*/ 40 w 96"/>
                  <a:gd name="T17" fmla="*/ 223 h 223"/>
                  <a:gd name="T18" fmla="*/ 56 w 96"/>
                  <a:gd name="T19" fmla="*/ 208 h 223"/>
                  <a:gd name="T20" fmla="*/ 64 w 96"/>
                  <a:gd name="T21" fmla="*/ 215 h 223"/>
                  <a:gd name="T22" fmla="*/ 64 w 96"/>
                  <a:gd name="T23" fmla="*/ 208 h 223"/>
                  <a:gd name="T24" fmla="*/ 96 w 96"/>
                  <a:gd name="T25" fmla="*/ 184 h 223"/>
                  <a:gd name="T26" fmla="*/ 96 w 96"/>
                  <a:gd name="T27" fmla="*/ 120 h 223"/>
                  <a:gd name="T28" fmla="*/ 48 w 96"/>
                  <a:gd name="T29" fmla="*/ 72 h 223"/>
                  <a:gd name="T30" fmla="*/ 56 w 96"/>
                  <a:gd name="T31" fmla="*/ 48 h 223"/>
                  <a:gd name="T32" fmla="*/ 80 w 96"/>
                  <a:gd name="T33" fmla="*/ 32 h 223"/>
                  <a:gd name="T34" fmla="*/ 40 w 96"/>
                  <a:gd name="T35" fmla="*/ 0 h 223"/>
                  <a:gd name="T36" fmla="*/ 0 w 96"/>
                  <a:gd name="T37" fmla="*/ 16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6" h="223">
                    <a:moveTo>
                      <a:pt x="0" y="16"/>
                    </a:moveTo>
                    <a:lnTo>
                      <a:pt x="16" y="40"/>
                    </a:lnTo>
                    <a:lnTo>
                      <a:pt x="32" y="48"/>
                    </a:lnTo>
                    <a:lnTo>
                      <a:pt x="32" y="64"/>
                    </a:lnTo>
                    <a:lnTo>
                      <a:pt x="56" y="96"/>
                    </a:lnTo>
                    <a:lnTo>
                      <a:pt x="72" y="136"/>
                    </a:lnTo>
                    <a:lnTo>
                      <a:pt x="72" y="168"/>
                    </a:lnTo>
                    <a:lnTo>
                      <a:pt x="32" y="200"/>
                    </a:lnTo>
                    <a:lnTo>
                      <a:pt x="40" y="223"/>
                    </a:lnTo>
                    <a:lnTo>
                      <a:pt x="56" y="208"/>
                    </a:lnTo>
                    <a:lnTo>
                      <a:pt x="64" y="215"/>
                    </a:lnTo>
                    <a:lnTo>
                      <a:pt x="64" y="208"/>
                    </a:lnTo>
                    <a:lnTo>
                      <a:pt x="96" y="184"/>
                    </a:lnTo>
                    <a:lnTo>
                      <a:pt x="96" y="120"/>
                    </a:lnTo>
                    <a:lnTo>
                      <a:pt x="48" y="72"/>
                    </a:lnTo>
                    <a:lnTo>
                      <a:pt x="56" y="48"/>
                    </a:lnTo>
                    <a:lnTo>
                      <a:pt x="80" y="32"/>
                    </a:lnTo>
                    <a:lnTo>
                      <a:pt x="40" y="0"/>
                    </a:lnTo>
                    <a:lnTo>
                      <a:pt x="0" y="1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28" name="Freeform 853" descr="25%"/>
              <p:cNvSpPr>
                <a:spLocks noChangeAspect="1"/>
              </p:cNvSpPr>
              <p:nvPr/>
            </p:nvSpPr>
            <p:spPr bwMode="auto">
              <a:xfrm>
                <a:off x="2101" y="2108"/>
                <a:ext cx="96" cy="223"/>
              </a:xfrm>
              <a:custGeom>
                <a:avLst/>
                <a:gdLst>
                  <a:gd name="T0" fmla="*/ 0 w 96"/>
                  <a:gd name="T1" fmla="*/ 16 h 223"/>
                  <a:gd name="T2" fmla="*/ 16 w 96"/>
                  <a:gd name="T3" fmla="*/ 40 h 223"/>
                  <a:gd name="T4" fmla="*/ 32 w 96"/>
                  <a:gd name="T5" fmla="*/ 48 h 223"/>
                  <a:gd name="T6" fmla="*/ 32 w 96"/>
                  <a:gd name="T7" fmla="*/ 64 h 223"/>
                  <a:gd name="T8" fmla="*/ 56 w 96"/>
                  <a:gd name="T9" fmla="*/ 96 h 223"/>
                  <a:gd name="T10" fmla="*/ 72 w 96"/>
                  <a:gd name="T11" fmla="*/ 136 h 223"/>
                  <a:gd name="T12" fmla="*/ 72 w 96"/>
                  <a:gd name="T13" fmla="*/ 168 h 223"/>
                  <a:gd name="T14" fmla="*/ 32 w 96"/>
                  <a:gd name="T15" fmla="*/ 200 h 223"/>
                  <a:gd name="T16" fmla="*/ 40 w 96"/>
                  <a:gd name="T17" fmla="*/ 223 h 223"/>
                  <a:gd name="T18" fmla="*/ 56 w 96"/>
                  <a:gd name="T19" fmla="*/ 208 h 223"/>
                  <a:gd name="T20" fmla="*/ 64 w 96"/>
                  <a:gd name="T21" fmla="*/ 215 h 223"/>
                  <a:gd name="T22" fmla="*/ 64 w 96"/>
                  <a:gd name="T23" fmla="*/ 208 h 223"/>
                  <a:gd name="T24" fmla="*/ 96 w 96"/>
                  <a:gd name="T25" fmla="*/ 184 h 223"/>
                  <a:gd name="T26" fmla="*/ 96 w 96"/>
                  <a:gd name="T27" fmla="*/ 120 h 223"/>
                  <a:gd name="T28" fmla="*/ 48 w 96"/>
                  <a:gd name="T29" fmla="*/ 72 h 223"/>
                  <a:gd name="T30" fmla="*/ 56 w 96"/>
                  <a:gd name="T31" fmla="*/ 48 h 223"/>
                  <a:gd name="T32" fmla="*/ 80 w 96"/>
                  <a:gd name="T33" fmla="*/ 32 h 223"/>
                  <a:gd name="T34" fmla="*/ 40 w 96"/>
                  <a:gd name="T35" fmla="*/ 0 h 223"/>
                  <a:gd name="T36" fmla="*/ 0 w 96"/>
                  <a:gd name="T37" fmla="*/ 16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6" h="223">
                    <a:moveTo>
                      <a:pt x="0" y="16"/>
                    </a:moveTo>
                    <a:lnTo>
                      <a:pt x="16" y="40"/>
                    </a:lnTo>
                    <a:lnTo>
                      <a:pt x="32" y="48"/>
                    </a:lnTo>
                    <a:lnTo>
                      <a:pt x="32" y="64"/>
                    </a:lnTo>
                    <a:lnTo>
                      <a:pt x="56" y="96"/>
                    </a:lnTo>
                    <a:lnTo>
                      <a:pt x="72" y="136"/>
                    </a:lnTo>
                    <a:lnTo>
                      <a:pt x="72" y="168"/>
                    </a:lnTo>
                    <a:lnTo>
                      <a:pt x="32" y="200"/>
                    </a:lnTo>
                    <a:lnTo>
                      <a:pt x="40" y="223"/>
                    </a:lnTo>
                    <a:lnTo>
                      <a:pt x="56" y="208"/>
                    </a:lnTo>
                    <a:lnTo>
                      <a:pt x="64" y="215"/>
                    </a:lnTo>
                    <a:lnTo>
                      <a:pt x="64" y="208"/>
                    </a:lnTo>
                    <a:lnTo>
                      <a:pt x="96" y="184"/>
                    </a:lnTo>
                    <a:lnTo>
                      <a:pt x="96" y="120"/>
                    </a:lnTo>
                    <a:lnTo>
                      <a:pt x="48" y="72"/>
                    </a:lnTo>
                    <a:lnTo>
                      <a:pt x="56" y="48"/>
                    </a:lnTo>
                    <a:lnTo>
                      <a:pt x="80" y="32"/>
                    </a:lnTo>
                    <a:lnTo>
                      <a:pt x="40" y="0"/>
                    </a:lnTo>
                    <a:lnTo>
                      <a:pt x="0" y="1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29" name="Freeform 854" descr="25%"/>
              <p:cNvSpPr>
                <a:spLocks noChangeAspect="1"/>
              </p:cNvSpPr>
              <p:nvPr/>
            </p:nvSpPr>
            <p:spPr bwMode="auto">
              <a:xfrm>
                <a:off x="823" y="1550"/>
                <a:ext cx="144" cy="112"/>
              </a:xfrm>
              <a:custGeom>
                <a:avLst/>
                <a:gdLst>
                  <a:gd name="T0" fmla="*/ 0 w 144"/>
                  <a:gd name="T1" fmla="*/ 24 h 112"/>
                  <a:gd name="T2" fmla="*/ 8 w 144"/>
                  <a:gd name="T3" fmla="*/ 80 h 112"/>
                  <a:gd name="T4" fmla="*/ 88 w 144"/>
                  <a:gd name="T5" fmla="*/ 112 h 112"/>
                  <a:gd name="T6" fmla="*/ 128 w 144"/>
                  <a:gd name="T7" fmla="*/ 112 h 112"/>
                  <a:gd name="T8" fmla="*/ 144 w 144"/>
                  <a:gd name="T9" fmla="*/ 88 h 112"/>
                  <a:gd name="T10" fmla="*/ 144 w 144"/>
                  <a:gd name="T11" fmla="*/ 72 h 112"/>
                  <a:gd name="T12" fmla="*/ 136 w 144"/>
                  <a:gd name="T13" fmla="*/ 48 h 112"/>
                  <a:gd name="T14" fmla="*/ 144 w 144"/>
                  <a:gd name="T15" fmla="*/ 40 h 112"/>
                  <a:gd name="T16" fmla="*/ 144 w 144"/>
                  <a:gd name="T17" fmla="*/ 24 h 112"/>
                  <a:gd name="T18" fmla="*/ 136 w 144"/>
                  <a:gd name="T19" fmla="*/ 16 h 112"/>
                  <a:gd name="T20" fmla="*/ 128 w 144"/>
                  <a:gd name="T21" fmla="*/ 16 h 112"/>
                  <a:gd name="T22" fmla="*/ 88 w 144"/>
                  <a:gd name="T23" fmla="*/ 8 h 112"/>
                  <a:gd name="T24" fmla="*/ 56 w 144"/>
                  <a:gd name="T25" fmla="*/ 0 h 112"/>
                  <a:gd name="T26" fmla="*/ 0 w 144"/>
                  <a:gd name="T27" fmla="*/ 2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4" h="112">
                    <a:moveTo>
                      <a:pt x="0" y="24"/>
                    </a:moveTo>
                    <a:lnTo>
                      <a:pt x="8" y="80"/>
                    </a:lnTo>
                    <a:lnTo>
                      <a:pt x="88" y="112"/>
                    </a:lnTo>
                    <a:lnTo>
                      <a:pt x="128" y="112"/>
                    </a:lnTo>
                    <a:lnTo>
                      <a:pt x="144" y="88"/>
                    </a:lnTo>
                    <a:lnTo>
                      <a:pt x="144" y="72"/>
                    </a:lnTo>
                    <a:lnTo>
                      <a:pt x="136" y="48"/>
                    </a:lnTo>
                    <a:lnTo>
                      <a:pt x="144" y="40"/>
                    </a:lnTo>
                    <a:lnTo>
                      <a:pt x="144" y="24"/>
                    </a:lnTo>
                    <a:lnTo>
                      <a:pt x="136" y="16"/>
                    </a:lnTo>
                    <a:lnTo>
                      <a:pt x="128" y="16"/>
                    </a:lnTo>
                    <a:lnTo>
                      <a:pt x="88" y="8"/>
                    </a:lnTo>
                    <a:lnTo>
                      <a:pt x="56" y="0"/>
                    </a:lnTo>
                    <a:lnTo>
                      <a:pt x="0" y="2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30" name="Freeform 855" descr="25%"/>
              <p:cNvSpPr>
                <a:spLocks noChangeAspect="1"/>
              </p:cNvSpPr>
              <p:nvPr/>
            </p:nvSpPr>
            <p:spPr bwMode="auto">
              <a:xfrm>
                <a:off x="823" y="1550"/>
                <a:ext cx="144" cy="112"/>
              </a:xfrm>
              <a:custGeom>
                <a:avLst/>
                <a:gdLst>
                  <a:gd name="T0" fmla="*/ 0 w 144"/>
                  <a:gd name="T1" fmla="*/ 24 h 112"/>
                  <a:gd name="T2" fmla="*/ 8 w 144"/>
                  <a:gd name="T3" fmla="*/ 80 h 112"/>
                  <a:gd name="T4" fmla="*/ 88 w 144"/>
                  <a:gd name="T5" fmla="*/ 112 h 112"/>
                  <a:gd name="T6" fmla="*/ 128 w 144"/>
                  <a:gd name="T7" fmla="*/ 112 h 112"/>
                  <a:gd name="T8" fmla="*/ 144 w 144"/>
                  <a:gd name="T9" fmla="*/ 88 h 112"/>
                  <a:gd name="T10" fmla="*/ 144 w 144"/>
                  <a:gd name="T11" fmla="*/ 72 h 112"/>
                  <a:gd name="T12" fmla="*/ 136 w 144"/>
                  <a:gd name="T13" fmla="*/ 48 h 112"/>
                  <a:gd name="T14" fmla="*/ 144 w 144"/>
                  <a:gd name="T15" fmla="*/ 40 h 112"/>
                  <a:gd name="T16" fmla="*/ 144 w 144"/>
                  <a:gd name="T17" fmla="*/ 24 h 112"/>
                  <a:gd name="T18" fmla="*/ 136 w 144"/>
                  <a:gd name="T19" fmla="*/ 16 h 112"/>
                  <a:gd name="T20" fmla="*/ 128 w 144"/>
                  <a:gd name="T21" fmla="*/ 16 h 112"/>
                  <a:gd name="T22" fmla="*/ 88 w 144"/>
                  <a:gd name="T23" fmla="*/ 8 h 112"/>
                  <a:gd name="T24" fmla="*/ 56 w 144"/>
                  <a:gd name="T25" fmla="*/ 0 h 112"/>
                  <a:gd name="T26" fmla="*/ 0 w 144"/>
                  <a:gd name="T27" fmla="*/ 2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4" h="112">
                    <a:moveTo>
                      <a:pt x="0" y="24"/>
                    </a:moveTo>
                    <a:lnTo>
                      <a:pt x="8" y="80"/>
                    </a:lnTo>
                    <a:lnTo>
                      <a:pt x="88" y="112"/>
                    </a:lnTo>
                    <a:lnTo>
                      <a:pt x="128" y="112"/>
                    </a:lnTo>
                    <a:lnTo>
                      <a:pt x="144" y="88"/>
                    </a:lnTo>
                    <a:lnTo>
                      <a:pt x="144" y="72"/>
                    </a:lnTo>
                    <a:lnTo>
                      <a:pt x="136" y="48"/>
                    </a:lnTo>
                    <a:lnTo>
                      <a:pt x="144" y="40"/>
                    </a:lnTo>
                    <a:lnTo>
                      <a:pt x="144" y="24"/>
                    </a:lnTo>
                    <a:lnTo>
                      <a:pt x="136" y="16"/>
                    </a:lnTo>
                    <a:lnTo>
                      <a:pt x="128" y="16"/>
                    </a:lnTo>
                    <a:lnTo>
                      <a:pt x="88" y="8"/>
                    </a:lnTo>
                    <a:lnTo>
                      <a:pt x="56" y="0"/>
                    </a:lnTo>
                    <a:lnTo>
                      <a:pt x="0" y="2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31" name="Freeform 856" descr="25%"/>
              <p:cNvSpPr>
                <a:spLocks noChangeAspect="1"/>
              </p:cNvSpPr>
              <p:nvPr/>
            </p:nvSpPr>
            <p:spPr bwMode="auto">
              <a:xfrm>
                <a:off x="823" y="1701"/>
                <a:ext cx="80" cy="80"/>
              </a:xfrm>
              <a:custGeom>
                <a:avLst/>
                <a:gdLst>
                  <a:gd name="T0" fmla="*/ 16 w 80"/>
                  <a:gd name="T1" fmla="*/ 24 h 80"/>
                  <a:gd name="T2" fmla="*/ 8 w 80"/>
                  <a:gd name="T3" fmla="*/ 24 h 80"/>
                  <a:gd name="T4" fmla="*/ 0 w 80"/>
                  <a:gd name="T5" fmla="*/ 40 h 80"/>
                  <a:gd name="T6" fmla="*/ 0 w 80"/>
                  <a:gd name="T7" fmla="*/ 48 h 80"/>
                  <a:gd name="T8" fmla="*/ 8 w 80"/>
                  <a:gd name="T9" fmla="*/ 40 h 80"/>
                  <a:gd name="T10" fmla="*/ 32 w 80"/>
                  <a:gd name="T11" fmla="*/ 64 h 80"/>
                  <a:gd name="T12" fmla="*/ 56 w 80"/>
                  <a:gd name="T13" fmla="*/ 80 h 80"/>
                  <a:gd name="T14" fmla="*/ 56 w 80"/>
                  <a:gd name="T15" fmla="*/ 72 h 80"/>
                  <a:gd name="T16" fmla="*/ 24 w 80"/>
                  <a:gd name="T17" fmla="*/ 32 h 80"/>
                  <a:gd name="T18" fmla="*/ 32 w 80"/>
                  <a:gd name="T19" fmla="*/ 24 h 80"/>
                  <a:gd name="T20" fmla="*/ 48 w 80"/>
                  <a:gd name="T21" fmla="*/ 32 h 80"/>
                  <a:gd name="T22" fmla="*/ 80 w 80"/>
                  <a:gd name="T23" fmla="*/ 40 h 80"/>
                  <a:gd name="T24" fmla="*/ 72 w 80"/>
                  <a:gd name="T25" fmla="*/ 24 h 80"/>
                  <a:gd name="T26" fmla="*/ 64 w 80"/>
                  <a:gd name="T27" fmla="*/ 24 h 80"/>
                  <a:gd name="T28" fmla="*/ 32 w 80"/>
                  <a:gd name="T29" fmla="*/ 0 h 80"/>
                  <a:gd name="T30" fmla="*/ 16 w 80"/>
                  <a:gd name="T31" fmla="*/ 2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80">
                    <a:moveTo>
                      <a:pt x="16" y="24"/>
                    </a:moveTo>
                    <a:lnTo>
                      <a:pt x="8" y="24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8" y="40"/>
                    </a:lnTo>
                    <a:lnTo>
                      <a:pt x="32" y="64"/>
                    </a:lnTo>
                    <a:lnTo>
                      <a:pt x="56" y="80"/>
                    </a:lnTo>
                    <a:lnTo>
                      <a:pt x="56" y="72"/>
                    </a:lnTo>
                    <a:lnTo>
                      <a:pt x="24" y="32"/>
                    </a:lnTo>
                    <a:lnTo>
                      <a:pt x="32" y="24"/>
                    </a:lnTo>
                    <a:lnTo>
                      <a:pt x="48" y="32"/>
                    </a:lnTo>
                    <a:lnTo>
                      <a:pt x="80" y="40"/>
                    </a:lnTo>
                    <a:lnTo>
                      <a:pt x="72" y="24"/>
                    </a:lnTo>
                    <a:lnTo>
                      <a:pt x="64" y="24"/>
                    </a:lnTo>
                    <a:lnTo>
                      <a:pt x="32" y="0"/>
                    </a:lnTo>
                    <a:lnTo>
                      <a:pt x="16" y="2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32" name="Freeform 857" descr="25%"/>
              <p:cNvSpPr>
                <a:spLocks noChangeAspect="1"/>
              </p:cNvSpPr>
              <p:nvPr/>
            </p:nvSpPr>
            <p:spPr bwMode="auto">
              <a:xfrm>
                <a:off x="823" y="1701"/>
                <a:ext cx="80" cy="80"/>
              </a:xfrm>
              <a:custGeom>
                <a:avLst/>
                <a:gdLst>
                  <a:gd name="T0" fmla="*/ 16 w 80"/>
                  <a:gd name="T1" fmla="*/ 24 h 80"/>
                  <a:gd name="T2" fmla="*/ 8 w 80"/>
                  <a:gd name="T3" fmla="*/ 24 h 80"/>
                  <a:gd name="T4" fmla="*/ 0 w 80"/>
                  <a:gd name="T5" fmla="*/ 40 h 80"/>
                  <a:gd name="T6" fmla="*/ 0 w 80"/>
                  <a:gd name="T7" fmla="*/ 48 h 80"/>
                  <a:gd name="T8" fmla="*/ 8 w 80"/>
                  <a:gd name="T9" fmla="*/ 40 h 80"/>
                  <a:gd name="T10" fmla="*/ 32 w 80"/>
                  <a:gd name="T11" fmla="*/ 64 h 80"/>
                  <a:gd name="T12" fmla="*/ 56 w 80"/>
                  <a:gd name="T13" fmla="*/ 80 h 80"/>
                  <a:gd name="T14" fmla="*/ 56 w 80"/>
                  <a:gd name="T15" fmla="*/ 72 h 80"/>
                  <a:gd name="T16" fmla="*/ 24 w 80"/>
                  <a:gd name="T17" fmla="*/ 32 h 80"/>
                  <a:gd name="T18" fmla="*/ 32 w 80"/>
                  <a:gd name="T19" fmla="*/ 24 h 80"/>
                  <a:gd name="T20" fmla="*/ 48 w 80"/>
                  <a:gd name="T21" fmla="*/ 32 h 80"/>
                  <a:gd name="T22" fmla="*/ 80 w 80"/>
                  <a:gd name="T23" fmla="*/ 40 h 80"/>
                  <a:gd name="T24" fmla="*/ 72 w 80"/>
                  <a:gd name="T25" fmla="*/ 24 h 80"/>
                  <a:gd name="T26" fmla="*/ 64 w 80"/>
                  <a:gd name="T27" fmla="*/ 24 h 80"/>
                  <a:gd name="T28" fmla="*/ 32 w 80"/>
                  <a:gd name="T29" fmla="*/ 0 h 80"/>
                  <a:gd name="T30" fmla="*/ 16 w 80"/>
                  <a:gd name="T31" fmla="*/ 2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80">
                    <a:moveTo>
                      <a:pt x="16" y="24"/>
                    </a:moveTo>
                    <a:lnTo>
                      <a:pt x="8" y="24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8" y="40"/>
                    </a:lnTo>
                    <a:lnTo>
                      <a:pt x="32" y="64"/>
                    </a:lnTo>
                    <a:lnTo>
                      <a:pt x="56" y="80"/>
                    </a:lnTo>
                    <a:lnTo>
                      <a:pt x="56" y="72"/>
                    </a:lnTo>
                    <a:lnTo>
                      <a:pt x="24" y="32"/>
                    </a:lnTo>
                    <a:lnTo>
                      <a:pt x="32" y="24"/>
                    </a:lnTo>
                    <a:lnTo>
                      <a:pt x="48" y="32"/>
                    </a:lnTo>
                    <a:lnTo>
                      <a:pt x="80" y="40"/>
                    </a:lnTo>
                    <a:lnTo>
                      <a:pt x="72" y="24"/>
                    </a:lnTo>
                    <a:lnTo>
                      <a:pt x="64" y="24"/>
                    </a:lnTo>
                    <a:lnTo>
                      <a:pt x="32" y="0"/>
                    </a:lnTo>
                    <a:lnTo>
                      <a:pt x="16" y="2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33" name="Freeform 858" descr="25%"/>
              <p:cNvSpPr>
                <a:spLocks noChangeAspect="1"/>
              </p:cNvSpPr>
              <p:nvPr/>
            </p:nvSpPr>
            <p:spPr bwMode="auto">
              <a:xfrm>
                <a:off x="847" y="1717"/>
                <a:ext cx="106" cy="96"/>
              </a:xfrm>
              <a:custGeom>
                <a:avLst/>
                <a:gdLst>
                  <a:gd name="T0" fmla="*/ 56 w 104"/>
                  <a:gd name="T1" fmla="*/ 24 h 96"/>
                  <a:gd name="T2" fmla="*/ 24 w 104"/>
                  <a:gd name="T3" fmla="*/ 16 h 96"/>
                  <a:gd name="T4" fmla="*/ 8 w 104"/>
                  <a:gd name="T5" fmla="*/ 8 h 96"/>
                  <a:gd name="T6" fmla="*/ 0 w 104"/>
                  <a:gd name="T7" fmla="*/ 16 h 96"/>
                  <a:gd name="T8" fmla="*/ 32 w 104"/>
                  <a:gd name="T9" fmla="*/ 56 h 96"/>
                  <a:gd name="T10" fmla="*/ 32 w 104"/>
                  <a:gd name="T11" fmla="*/ 64 h 96"/>
                  <a:gd name="T12" fmla="*/ 56 w 104"/>
                  <a:gd name="T13" fmla="*/ 80 h 96"/>
                  <a:gd name="T14" fmla="*/ 72 w 104"/>
                  <a:gd name="T15" fmla="*/ 72 h 96"/>
                  <a:gd name="T16" fmla="*/ 80 w 104"/>
                  <a:gd name="T17" fmla="*/ 96 h 96"/>
                  <a:gd name="T18" fmla="*/ 104 w 104"/>
                  <a:gd name="T19" fmla="*/ 96 h 96"/>
                  <a:gd name="T20" fmla="*/ 104 w 104"/>
                  <a:gd name="T21" fmla="*/ 72 h 96"/>
                  <a:gd name="T22" fmla="*/ 104 w 104"/>
                  <a:gd name="T23" fmla="*/ 40 h 96"/>
                  <a:gd name="T24" fmla="*/ 72 w 104"/>
                  <a:gd name="T25" fmla="*/ 0 h 96"/>
                  <a:gd name="T26" fmla="*/ 48 w 104"/>
                  <a:gd name="T27" fmla="*/ 8 h 96"/>
                  <a:gd name="T28" fmla="*/ 56 w 104"/>
                  <a:gd name="T29" fmla="*/ 2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4" h="96">
                    <a:moveTo>
                      <a:pt x="56" y="24"/>
                    </a:moveTo>
                    <a:lnTo>
                      <a:pt x="24" y="16"/>
                    </a:lnTo>
                    <a:lnTo>
                      <a:pt x="8" y="8"/>
                    </a:lnTo>
                    <a:lnTo>
                      <a:pt x="0" y="16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56" y="80"/>
                    </a:lnTo>
                    <a:lnTo>
                      <a:pt x="72" y="72"/>
                    </a:lnTo>
                    <a:lnTo>
                      <a:pt x="80" y="96"/>
                    </a:lnTo>
                    <a:lnTo>
                      <a:pt x="104" y="96"/>
                    </a:lnTo>
                    <a:lnTo>
                      <a:pt x="104" y="72"/>
                    </a:lnTo>
                    <a:lnTo>
                      <a:pt x="104" y="40"/>
                    </a:lnTo>
                    <a:lnTo>
                      <a:pt x="72" y="0"/>
                    </a:lnTo>
                    <a:lnTo>
                      <a:pt x="48" y="8"/>
                    </a:lnTo>
                    <a:lnTo>
                      <a:pt x="56" y="2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34" name="Freeform 859" descr="25%"/>
              <p:cNvSpPr>
                <a:spLocks noChangeAspect="1"/>
              </p:cNvSpPr>
              <p:nvPr/>
            </p:nvSpPr>
            <p:spPr bwMode="auto">
              <a:xfrm>
                <a:off x="847" y="1717"/>
                <a:ext cx="106" cy="96"/>
              </a:xfrm>
              <a:custGeom>
                <a:avLst/>
                <a:gdLst>
                  <a:gd name="T0" fmla="*/ 56 w 104"/>
                  <a:gd name="T1" fmla="*/ 24 h 96"/>
                  <a:gd name="T2" fmla="*/ 24 w 104"/>
                  <a:gd name="T3" fmla="*/ 16 h 96"/>
                  <a:gd name="T4" fmla="*/ 8 w 104"/>
                  <a:gd name="T5" fmla="*/ 8 h 96"/>
                  <a:gd name="T6" fmla="*/ 0 w 104"/>
                  <a:gd name="T7" fmla="*/ 16 h 96"/>
                  <a:gd name="T8" fmla="*/ 32 w 104"/>
                  <a:gd name="T9" fmla="*/ 56 h 96"/>
                  <a:gd name="T10" fmla="*/ 32 w 104"/>
                  <a:gd name="T11" fmla="*/ 64 h 96"/>
                  <a:gd name="T12" fmla="*/ 56 w 104"/>
                  <a:gd name="T13" fmla="*/ 80 h 96"/>
                  <a:gd name="T14" fmla="*/ 72 w 104"/>
                  <a:gd name="T15" fmla="*/ 72 h 96"/>
                  <a:gd name="T16" fmla="*/ 80 w 104"/>
                  <a:gd name="T17" fmla="*/ 96 h 96"/>
                  <a:gd name="T18" fmla="*/ 104 w 104"/>
                  <a:gd name="T19" fmla="*/ 96 h 96"/>
                  <a:gd name="T20" fmla="*/ 104 w 104"/>
                  <a:gd name="T21" fmla="*/ 72 h 96"/>
                  <a:gd name="T22" fmla="*/ 104 w 104"/>
                  <a:gd name="T23" fmla="*/ 40 h 96"/>
                  <a:gd name="T24" fmla="*/ 72 w 104"/>
                  <a:gd name="T25" fmla="*/ 0 h 96"/>
                  <a:gd name="T26" fmla="*/ 48 w 104"/>
                  <a:gd name="T27" fmla="*/ 8 h 96"/>
                  <a:gd name="T28" fmla="*/ 56 w 104"/>
                  <a:gd name="T29" fmla="*/ 2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4" h="96">
                    <a:moveTo>
                      <a:pt x="56" y="24"/>
                    </a:moveTo>
                    <a:lnTo>
                      <a:pt x="24" y="16"/>
                    </a:lnTo>
                    <a:lnTo>
                      <a:pt x="8" y="8"/>
                    </a:lnTo>
                    <a:lnTo>
                      <a:pt x="0" y="16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56" y="80"/>
                    </a:lnTo>
                    <a:lnTo>
                      <a:pt x="72" y="72"/>
                    </a:lnTo>
                    <a:lnTo>
                      <a:pt x="80" y="96"/>
                    </a:lnTo>
                    <a:lnTo>
                      <a:pt x="104" y="96"/>
                    </a:lnTo>
                    <a:lnTo>
                      <a:pt x="104" y="72"/>
                    </a:lnTo>
                    <a:lnTo>
                      <a:pt x="104" y="40"/>
                    </a:lnTo>
                    <a:lnTo>
                      <a:pt x="72" y="0"/>
                    </a:lnTo>
                    <a:lnTo>
                      <a:pt x="48" y="8"/>
                    </a:lnTo>
                    <a:lnTo>
                      <a:pt x="56" y="2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35" name="Freeform 860" descr="25%"/>
              <p:cNvSpPr>
                <a:spLocks noChangeAspect="1"/>
              </p:cNvSpPr>
              <p:nvPr/>
            </p:nvSpPr>
            <p:spPr bwMode="auto">
              <a:xfrm>
                <a:off x="927" y="1478"/>
                <a:ext cx="106" cy="56"/>
              </a:xfrm>
              <a:custGeom>
                <a:avLst/>
                <a:gdLst>
                  <a:gd name="T0" fmla="*/ 80 w 104"/>
                  <a:gd name="T1" fmla="*/ 56 h 56"/>
                  <a:gd name="T2" fmla="*/ 64 w 104"/>
                  <a:gd name="T3" fmla="*/ 48 h 56"/>
                  <a:gd name="T4" fmla="*/ 16 w 104"/>
                  <a:gd name="T5" fmla="*/ 48 h 56"/>
                  <a:gd name="T6" fmla="*/ 0 w 104"/>
                  <a:gd name="T7" fmla="*/ 56 h 56"/>
                  <a:gd name="T8" fmla="*/ 0 w 104"/>
                  <a:gd name="T9" fmla="*/ 32 h 56"/>
                  <a:gd name="T10" fmla="*/ 8 w 104"/>
                  <a:gd name="T11" fmla="*/ 8 h 56"/>
                  <a:gd name="T12" fmla="*/ 24 w 104"/>
                  <a:gd name="T13" fmla="*/ 8 h 56"/>
                  <a:gd name="T14" fmla="*/ 40 w 104"/>
                  <a:gd name="T15" fmla="*/ 24 h 56"/>
                  <a:gd name="T16" fmla="*/ 48 w 104"/>
                  <a:gd name="T17" fmla="*/ 0 h 56"/>
                  <a:gd name="T18" fmla="*/ 64 w 104"/>
                  <a:gd name="T19" fmla="*/ 0 h 56"/>
                  <a:gd name="T20" fmla="*/ 72 w 104"/>
                  <a:gd name="T21" fmla="*/ 8 h 56"/>
                  <a:gd name="T22" fmla="*/ 96 w 104"/>
                  <a:gd name="T23" fmla="*/ 8 h 56"/>
                  <a:gd name="T24" fmla="*/ 104 w 104"/>
                  <a:gd name="T25" fmla="*/ 16 h 56"/>
                  <a:gd name="T26" fmla="*/ 104 w 104"/>
                  <a:gd name="T27" fmla="*/ 32 h 56"/>
                  <a:gd name="T28" fmla="*/ 104 w 104"/>
                  <a:gd name="T29" fmla="*/ 56 h 56"/>
                  <a:gd name="T30" fmla="*/ 80 w 104"/>
                  <a:gd name="T3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56">
                    <a:moveTo>
                      <a:pt x="80" y="56"/>
                    </a:moveTo>
                    <a:lnTo>
                      <a:pt x="64" y="48"/>
                    </a:lnTo>
                    <a:lnTo>
                      <a:pt x="16" y="48"/>
                    </a:lnTo>
                    <a:lnTo>
                      <a:pt x="0" y="56"/>
                    </a:lnTo>
                    <a:lnTo>
                      <a:pt x="0" y="32"/>
                    </a:lnTo>
                    <a:lnTo>
                      <a:pt x="8" y="8"/>
                    </a:lnTo>
                    <a:lnTo>
                      <a:pt x="24" y="8"/>
                    </a:lnTo>
                    <a:lnTo>
                      <a:pt x="40" y="24"/>
                    </a:lnTo>
                    <a:lnTo>
                      <a:pt x="48" y="0"/>
                    </a:lnTo>
                    <a:lnTo>
                      <a:pt x="64" y="0"/>
                    </a:lnTo>
                    <a:lnTo>
                      <a:pt x="72" y="8"/>
                    </a:lnTo>
                    <a:lnTo>
                      <a:pt x="96" y="8"/>
                    </a:lnTo>
                    <a:lnTo>
                      <a:pt x="104" y="16"/>
                    </a:lnTo>
                    <a:lnTo>
                      <a:pt x="104" y="32"/>
                    </a:lnTo>
                    <a:lnTo>
                      <a:pt x="104" y="56"/>
                    </a:lnTo>
                    <a:lnTo>
                      <a:pt x="80" y="5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36" name="Freeform 861" descr="25%"/>
              <p:cNvSpPr>
                <a:spLocks noChangeAspect="1"/>
              </p:cNvSpPr>
              <p:nvPr/>
            </p:nvSpPr>
            <p:spPr bwMode="auto">
              <a:xfrm>
                <a:off x="927" y="1478"/>
                <a:ext cx="106" cy="56"/>
              </a:xfrm>
              <a:custGeom>
                <a:avLst/>
                <a:gdLst>
                  <a:gd name="T0" fmla="*/ 80 w 104"/>
                  <a:gd name="T1" fmla="*/ 56 h 56"/>
                  <a:gd name="T2" fmla="*/ 64 w 104"/>
                  <a:gd name="T3" fmla="*/ 48 h 56"/>
                  <a:gd name="T4" fmla="*/ 16 w 104"/>
                  <a:gd name="T5" fmla="*/ 48 h 56"/>
                  <a:gd name="T6" fmla="*/ 0 w 104"/>
                  <a:gd name="T7" fmla="*/ 56 h 56"/>
                  <a:gd name="T8" fmla="*/ 0 w 104"/>
                  <a:gd name="T9" fmla="*/ 32 h 56"/>
                  <a:gd name="T10" fmla="*/ 8 w 104"/>
                  <a:gd name="T11" fmla="*/ 8 h 56"/>
                  <a:gd name="T12" fmla="*/ 24 w 104"/>
                  <a:gd name="T13" fmla="*/ 8 h 56"/>
                  <a:gd name="T14" fmla="*/ 40 w 104"/>
                  <a:gd name="T15" fmla="*/ 24 h 56"/>
                  <a:gd name="T16" fmla="*/ 48 w 104"/>
                  <a:gd name="T17" fmla="*/ 0 h 56"/>
                  <a:gd name="T18" fmla="*/ 64 w 104"/>
                  <a:gd name="T19" fmla="*/ 0 h 56"/>
                  <a:gd name="T20" fmla="*/ 72 w 104"/>
                  <a:gd name="T21" fmla="*/ 8 h 56"/>
                  <a:gd name="T22" fmla="*/ 96 w 104"/>
                  <a:gd name="T23" fmla="*/ 8 h 56"/>
                  <a:gd name="T24" fmla="*/ 104 w 104"/>
                  <a:gd name="T25" fmla="*/ 16 h 56"/>
                  <a:gd name="T26" fmla="*/ 104 w 104"/>
                  <a:gd name="T27" fmla="*/ 32 h 56"/>
                  <a:gd name="T28" fmla="*/ 104 w 104"/>
                  <a:gd name="T29" fmla="*/ 56 h 56"/>
                  <a:gd name="T30" fmla="*/ 80 w 104"/>
                  <a:gd name="T3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4" h="56">
                    <a:moveTo>
                      <a:pt x="80" y="56"/>
                    </a:moveTo>
                    <a:lnTo>
                      <a:pt x="64" y="48"/>
                    </a:lnTo>
                    <a:lnTo>
                      <a:pt x="16" y="48"/>
                    </a:lnTo>
                    <a:lnTo>
                      <a:pt x="0" y="56"/>
                    </a:lnTo>
                    <a:lnTo>
                      <a:pt x="0" y="32"/>
                    </a:lnTo>
                    <a:lnTo>
                      <a:pt x="8" y="8"/>
                    </a:lnTo>
                    <a:lnTo>
                      <a:pt x="24" y="8"/>
                    </a:lnTo>
                    <a:lnTo>
                      <a:pt x="40" y="24"/>
                    </a:lnTo>
                    <a:lnTo>
                      <a:pt x="48" y="0"/>
                    </a:lnTo>
                    <a:lnTo>
                      <a:pt x="64" y="0"/>
                    </a:lnTo>
                    <a:lnTo>
                      <a:pt x="72" y="8"/>
                    </a:lnTo>
                    <a:lnTo>
                      <a:pt x="96" y="8"/>
                    </a:lnTo>
                    <a:lnTo>
                      <a:pt x="104" y="16"/>
                    </a:lnTo>
                    <a:lnTo>
                      <a:pt x="104" y="32"/>
                    </a:lnTo>
                    <a:lnTo>
                      <a:pt x="104" y="56"/>
                    </a:lnTo>
                    <a:lnTo>
                      <a:pt x="80" y="5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37" name="Freeform 862" descr="25%"/>
              <p:cNvSpPr>
                <a:spLocks noChangeAspect="1"/>
              </p:cNvSpPr>
              <p:nvPr/>
            </p:nvSpPr>
            <p:spPr bwMode="auto">
              <a:xfrm>
                <a:off x="959" y="1446"/>
                <a:ext cx="72" cy="40"/>
              </a:xfrm>
              <a:custGeom>
                <a:avLst/>
                <a:gdLst>
                  <a:gd name="T0" fmla="*/ 32 w 72"/>
                  <a:gd name="T1" fmla="*/ 32 h 40"/>
                  <a:gd name="T2" fmla="*/ 40 w 72"/>
                  <a:gd name="T3" fmla="*/ 40 h 40"/>
                  <a:gd name="T4" fmla="*/ 64 w 72"/>
                  <a:gd name="T5" fmla="*/ 40 h 40"/>
                  <a:gd name="T6" fmla="*/ 72 w 72"/>
                  <a:gd name="T7" fmla="*/ 24 h 40"/>
                  <a:gd name="T8" fmla="*/ 64 w 72"/>
                  <a:gd name="T9" fmla="*/ 16 h 40"/>
                  <a:gd name="T10" fmla="*/ 72 w 72"/>
                  <a:gd name="T11" fmla="*/ 0 h 40"/>
                  <a:gd name="T12" fmla="*/ 0 w 72"/>
                  <a:gd name="T13" fmla="*/ 8 h 40"/>
                  <a:gd name="T14" fmla="*/ 8 w 72"/>
                  <a:gd name="T15" fmla="*/ 24 h 40"/>
                  <a:gd name="T16" fmla="*/ 16 w 72"/>
                  <a:gd name="T17" fmla="*/ 24 h 40"/>
                  <a:gd name="T18" fmla="*/ 16 w 72"/>
                  <a:gd name="T19" fmla="*/ 32 h 40"/>
                  <a:gd name="T20" fmla="*/ 32 w 72"/>
                  <a:gd name="T21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40">
                    <a:moveTo>
                      <a:pt x="32" y="32"/>
                    </a:moveTo>
                    <a:lnTo>
                      <a:pt x="40" y="40"/>
                    </a:lnTo>
                    <a:lnTo>
                      <a:pt x="64" y="40"/>
                    </a:lnTo>
                    <a:lnTo>
                      <a:pt x="72" y="24"/>
                    </a:lnTo>
                    <a:lnTo>
                      <a:pt x="64" y="16"/>
                    </a:lnTo>
                    <a:lnTo>
                      <a:pt x="72" y="0"/>
                    </a:lnTo>
                    <a:lnTo>
                      <a:pt x="0" y="8"/>
                    </a:lnTo>
                    <a:lnTo>
                      <a:pt x="8" y="24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32" y="3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38" name="Freeform 863" descr="25%"/>
              <p:cNvSpPr>
                <a:spLocks noChangeAspect="1"/>
              </p:cNvSpPr>
              <p:nvPr/>
            </p:nvSpPr>
            <p:spPr bwMode="auto">
              <a:xfrm>
                <a:off x="959" y="1446"/>
                <a:ext cx="72" cy="40"/>
              </a:xfrm>
              <a:custGeom>
                <a:avLst/>
                <a:gdLst>
                  <a:gd name="T0" fmla="*/ 32 w 72"/>
                  <a:gd name="T1" fmla="*/ 32 h 40"/>
                  <a:gd name="T2" fmla="*/ 40 w 72"/>
                  <a:gd name="T3" fmla="*/ 40 h 40"/>
                  <a:gd name="T4" fmla="*/ 64 w 72"/>
                  <a:gd name="T5" fmla="*/ 40 h 40"/>
                  <a:gd name="T6" fmla="*/ 72 w 72"/>
                  <a:gd name="T7" fmla="*/ 24 h 40"/>
                  <a:gd name="T8" fmla="*/ 64 w 72"/>
                  <a:gd name="T9" fmla="*/ 16 h 40"/>
                  <a:gd name="T10" fmla="*/ 72 w 72"/>
                  <a:gd name="T11" fmla="*/ 0 h 40"/>
                  <a:gd name="T12" fmla="*/ 0 w 72"/>
                  <a:gd name="T13" fmla="*/ 8 h 40"/>
                  <a:gd name="T14" fmla="*/ 8 w 72"/>
                  <a:gd name="T15" fmla="*/ 24 h 40"/>
                  <a:gd name="T16" fmla="*/ 16 w 72"/>
                  <a:gd name="T17" fmla="*/ 24 h 40"/>
                  <a:gd name="T18" fmla="*/ 16 w 72"/>
                  <a:gd name="T19" fmla="*/ 32 h 40"/>
                  <a:gd name="T20" fmla="*/ 32 w 72"/>
                  <a:gd name="T21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40">
                    <a:moveTo>
                      <a:pt x="32" y="32"/>
                    </a:moveTo>
                    <a:lnTo>
                      <a:pt x="40" y="40"/>
                    </a:lnTo>
                    <a:lnTo>
                      <a:pt x="64" y="40"/>
                    </a:lnTo>
                    <a:lnTo>
                      <a:pt x="72" y="24"/>
                    </a:lnTo>
                    <a:lnTo>
                      <a:pt x="64" y="16"/>
                    </a:lnTo>
                    <a:lnTo>
                      <a:pt x="72" y="0"/>
                    </a:lnTo>
                    <a:lnTo>
                      <a:pt x="0" y="8"/>
                    </a:lnTo>
                    <a:lnTo>
                      <a:pt x="8" y="24"/>
                    </a:lnTo>
                    <a:lnTo>
                      <a:pt x="16" y="24"/>
                    </a:lnTo>
                    <a:lnTo>
                      <a:pt x="16" y="32"/>
                    </a:lnTo>
                    <a:lnTo>
                      <a:pt x="32" y="3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39" name="Freeform 864" descr="25%"/>
              <p:cNvSpPr>
                <a:spLocks noChangeAspect="1"/>
              </p:cNvSpPr>
              <p:nvPr/>
            </p:nvSpPr>
            <p:spPr bwMode="auto">
              <a:xfrm>
                <a:off x="903" y="1789"/>
                <a:ext cx="21" cy="48"/>
              </a:xfrm>
              <a:custGeom>
                <a:avLst/>
                <a:gdLst>
                  <a:gd name="T0" fmla="*/ 0 w 24"/>
                  <a:gd name="T1" fmla="*/ 32 h 48"/>
                  <a:gd name="T2" fmla="*/ 0 w 24"/>
                  <a:gd name="T3" fmla="*/ 8 h 48"/>
                  <a:gd name="T4" fmla="*/ 16 w 24"/>
                  <a:gd name="T5" fmla="*/ 0 h 48"/>
                  <a:gd name="T6" fmla="*/ 24 w 24"/>
                  <a:gd name="T7" fmla="*/ 24 h 48"/>
                  <a:gd name="T8" fmla="*/ 16 w 24"/>
                  <a:gd name="T9" fmla="*/ 48 h 48"/>
                  <a:gd name="T10" fmla="*/ 0 w 24"/>
                  <a:gd name="T11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8">
                    <a:moveTo>
                      <a:pt x="0" y="32"/>
                    </a:moveTo>
                    <a:lnTo>
                      <a:pt x="0" y="8"/>
                    </a:lnTo>
                    <a:lnTo>
                      <a:pt x="16" y="0"/>
                    </a:lnTo>
                    <a:lnTo>
                      <a:pt x="24" y="24"/>
                    </a:lnTo>
                    <a:lnTo>
                      <a:pt x="16" y="48"/>
                    </a:lnTo>
                    <a:lnTo>
                      <a:pt x="0" y="3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40" name="Freeform 865" descr="25%"/>
              <p:cNvSpPr>
                <a:spLocks noChangeAspect="1"/>
              </p:cNvSpPr>
              <p:nvPr/>
            </p:nvSpPr>
            <p:spPr bwMode="auto">
              <a:xfrm>
                <a:off x="903" y="1789"/>
                <a:ext cx="21" cy="48"/>
              </a:xfrm>
              <a:custGeom>
                <a:avLst/>
                <a:gdLst>
                  <a:gd name="T0" fmla="*/ 0 w 24"/>
                  <a:gd name="T1" fmla="*/ 32 h 48"/>
                  <a:gd name="T2" fmla="*/ 0 w 24"/>
                  <a:gd name="T3" fmla="*/ 8 h 48"/>
                  <a:gd name="T4" fmla="*/ 16 w 24"/>
                  <a:gd name="T5" fmla="*/ 0 h 48"/>
                  <a:gd name="T6" fmla="*/ 24 w 24"/>
                  <a:gd name="T7" fmla="*/ 24 h 48"/>
                  <a:gd name="T8" fmla="*/ 16 w 24"/>
                  <a:gd name="T9" fmla="*/ 48 h 48"/>
                  <a:gd name="T10" fmla="*/ 0 w 24"/>
                  <a:gd name="T11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8">
                    <a:moveTo>
                      <a:pt x="0" y="32"/>
                    </a:moveTo>
                    <a:lnTo>
                      <a:pt x="0" y="8"/>
                    </a:lnTo>
                    <a:lnTo>
                      <a:pt x="16" y="0"/>
                    </a:lnTo>
                    <a:lnTo>
                      <a:pt x="24" y="24"/>
                    </a:lnTo>
                    <a:lnTo>
                      <a:pt x="16" y="48"/>
                    </a:lnTo>
                    <a:lnTo>
                      <a:pt x="0" y="3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41" name="Freeform 866" descr="25%"/>
              <p:cNvSpPr>
                <a:spLocks noChangeAspect="1"/>
              </p:cNvSpPr>
              <p:nvPr/>
            </p:nvSpPr>
            <p:spPr bwMode="auto">
              <a:xfrm>
                <a:off x="759" y="1670"/>
                <a:ext cx="112" cy="39"/>
              </a:xfrm>
              <a:custGeom>
                <a:avLst/>
                <a:gdLst>
                  <a:gd name="T0" fmla="*/ 0 w 112"/>
                  <a:gd name="T1" fmla="*/ 23 h 39"/>
                  <a:gd name="T2" fmla="*/ 8 w 112"/>
                  <a:gd name="T3" fmla="*/ 31 h 39"/>
                  <a:gd name="T4" fmla="*/ 16 w 112"/>
                  <a:gd name="T5" fmla="*/ 31 h 39"/>
                  <a:gd name="T6" fmla="*/ 40 w 112"/>
                  <a:gd name="T7" fmla="*/ 31 h 39"/>
                  <a:gd name="T8" fmla="*/ 56 w 112"/>
                  <a:gd name="T9" fmla="*/ 39 h 39"/>
                  <a:gd name="T10" fmla="*/ 96 w 112"/>
                  <a:gd name="T11" fmla="*/ 31 h 39"/>
                  <a:gd name="T12" fmla="*/ 112 w 112"/>
                  <a:gd name="T13" fmla="*/ 16 h 39"/>
                  <a:gd name="T14" fmla="*/ 112 w 112"/>
                  <a:gd name="T15" fmla="*/ 0 h 39"/>
                  <a:gd name="T16" fmla="*/ 64 w 112"/>
                  <a:gd name="T17" fmla="*/ 0 h 39"/>
                  <a:gd name="T18" fmla="*/ 48 w 112"/>
                  <a:gd name="T19" fmla="*/ 23 h 39"/>
                  <a:gd name="T20" fmla="*/ 0 w 112"/>
                  <a:gd name="T21" fmla="*/ 2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2" h="39">
                    <a:moveTo>
                      <a:pt x="0" y="23"/>
                    </a:moveTo>
                    <a:lnTo>
                      <a:pt x="8" y="31"/>
                    </a:lnTo>
                    <a:lnTo>
                      <a:pt x="16" y="31"/>
                    </a:lnTo>
                    <a:lnTo>
                      <a:pt x="40" y="31"/>
                    </a:lnTo>
                    <a:lnTo>
                      <a:pt x="56" y="39"/>
                    </a:lnTo>
                    <a:lnTo>
                      <a:pt x="96" y="31"/>
                    </a:lnTo>
                    <a:lnTo>
                      <a:pt x="112" y="16"/>
                    </a:lnTo>
                    <a:lnTo>
                      <a:pt x="112" y="0"/>
                    </a:lnTo>
                    <a:lnTo>
                      <a:pt x="64" y="0"/>
                    </a:lnTo>
                    <a:lnTo>
                      <a:pt x="48" y="23"/>
                    </a:lnTo>
                    <a:lnTo>
                      <a:pt x="0" y="23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42" name="Freeform 867" descr="25%"/>
              <p:cNvSpPr>
                <a:spLocks noChangeAspect="1"/>
              </p:cNvSpPr>
              <p:nvPr/>
            </p:nvSpPr>
            <p:spPr bwMode="auto">
              <a:xfrm>
                <a:off x="759" y="1670"/>
                <a:ext cx="112" cy="39"/>
              </a:xfrm>
              <a:custGeom>
                <a:avLst/>
                <a:gdLst>
                  <a:gd name="T0" fmla="*/ 0 w 112"/>
                  <a:gd name="T1" fmla="*/ 23 h 39"/>
                  <a:gd name="T2" fmla="*/ 8 w 112"/>
                  <a:gd name="T3" fmla="*/ 31 h 39"/>
                  <a:gd name="T4" fmla="*/ 16 w 112"/>
                  <a:gd name="T5" fmla="*/ 31 h 39"/>
                  <a:gd name="T6" fmla="*/ 40 w 112"/>
                  <a:gd name="T7" fmla="*/ 31 h 39"/>
                  <a:gd name="T8" fmla="*/ 56 w 112"/>
                  <a:gd name="T9" fmla="*/ 39 h 39"/>
                  <a:gd name="T10" fmla="*/ 96 w 112"/>
                  <a:gd name="T11" fmla="*/ 31 h 39"/>
                  <a:gd name="T12" fmla="*/ 112 w 112"/>
                  <a:gd name="T13" fmla="*/ 16 h 39"/>
                  <a:gd name="T14" fmla="*/ 112 w 112"/>
                  <a:gd name="T15" fmla="*/ 0 h 39"/>
                  <a:gd name="T16" fmla="*/ 64 w 112"/>
                  <a:gd name="T17" fmla="*/ 0 h 39"/>
                  <a:gd name="T18" fmla="*/ 48 w 112"/>
                  <a:gd name="T19" fmla="*/ 23 h 39"/>
                  <a:gd name="T20" fmla="*/ 0 w 112"/>
                  <a:gd name="T21" fmla="*/ 2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2" h="39">
                    <a:moveTo>
                      <a:pt x="0" y="23"/>
                    </a:moveTo>
                    <a:lnTo>
                      <a:pt x="8" y="31"/>
                    </a:lnTo>
                    <a:lnTo>
                      <a:pt x="16" y="31"/>
                    </a:lnTo>
                    <a:lnTo>
                      <a:pt x="40" y="31"/>
                    </a:lnTo>
                    <a:lnTo>
                      <a:pt x="56" y="39"/>
                    </a:lnTo>
                    <a:lnTo>
                      <a:pt x="96" y="31"/>
                    </a:lnTo>
                    <a:lnTo>
                      <a:pt x="112" y="16"/>
                    </a:lnTo>
                    <a:lnTo>
                      <a:pt x="112" y="0"/>
                    </a:lnTo>
                    <a:lnTo>
                      <a:pt x="64" y="0"/>
                    </a:lnTo>
                    <a:lnTo>
                      <a:pt x="48" y="23"/>
                    </a:lnTo>
                    <a:lnTo>
                      <a:pt x="0" y="23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43" name="Freeform 868" descr="25%"/>
              <p:cNvSpPr>
                <a:spLocks noChangeAspect="1"/>
              </p:cNvSpPr>
              <p:nvPr/>
            </p:nvSpPr>
            <p:spPr bwMode="auto">
              <a:xfrm>
                <a:off x="664" y="1622"/>
                <a:ext cx="39" cy="32"/>
              </a:xfrm>
              <a:custGeom>
                <a:avLst/>
                <a:gdLst>
                  <a:gd name="T0" fmla="*/ 0 w 39"/>
                  <a:gd name="T1" fmla="*/ 0 h 32"/>
                  <a:gd name="T2" fmla="*/ 8 w 39"/>
                  <a:gd name="T3" fmla="*/ 0 h 32"/>
                  <a:gd name="T4" fmla="*/ 31 w 39"/>
                  <a:gd name="T5" fmla="*/ 0 h 32"/>
                  <a:gd name="T6" fmla="*/ 39 w 39"/>
                  <a:gd name="T7" fmla="*/ 16 h 32"/>
                  <a:gd name="T8" fmla="*/ 39 w 39"/>
                  <a:gd name="T9" fmla="*/ 24 h 32"/>
                  <a:gd name="T10" fmla="*/ 39 w 39"/>
                  <a:gd name="T11" fmla="*/ 32 h 32"/>
                  <a:gd name="T12" fmla="*/ 0 w 39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32">
                    <a:moveTo>
                      <a:pt x="0" y="0"/>
                    </a:moveTo>
                    <a:lnTo>
                      <a:pt x="8" y="0"/>
                    </a:lnTo>
                    <a:lnTo>
                      <a:pt x="31" y="0"/>
                    </a:lnTo>
                    <a:lnTo>
                      <a:pt x="39" y="16"/>
                    </a:lnTo>
                    <a:lnTo>
                      <a:pt x="39" y="24"/>
                    </a:lnTo>
                    <a:lnTo>
                      <a:pt x="39" y="32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44" name="Freeform 869" descr="25%"/>
              <p:cNvSpPr>
                <a:spLocks noChangeAspect="1"/>
              </p:cNvSpPr>
              <p:nvPr/>
            </p:nvSpPr>
            <p:spPr bwMode="auto">
              <a:xfrm>
                <a:off x="664" y="1622"/>
                <a:ext cx="39" cy="32"/>
              </a:xfrm>
              <a:custGeom>
                <a:avLst/>
                <a:gdLst>
                  <a:gd name="T0" fmla="*/ 0 w 39"/>
                  <a:gd name="T1" fmla="*/ 0 h 32"/>
                  <a:gd name="T2" fmla="*/ 8 w 39"/>
                  <a:gd name="T3" fmla="*/ 0 h 32"/>
                  <a:gd name="T4" fmla="*/ 31 w 39"/>
                  <a:gd name="T5" fmla="*/ 0 h 32"/>
                  <a:gd name="T6" fmla="*/ 39 w 39"/>
                  <a:gd name="T7" fmla="*/ 16 h 32"/>
                  <a:gd name="T8" fmla="*/ 39 w 39"/>
                  <a:gd name="T9" fmla="*/ 24 h 32"/>
                  <a:gd name="T10" fmla="*/ 39 w 39"/>
                  <a:gd name="T11" fmla="*/ 32 h 32"/>
                  <a:gd name="T12" fmla="*/ 0 w 39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32">
                    <a:moveTo>
                      <a:pt x="0" y="0"/>
                    </a:moveTo>
                    <a:lnTo>
                      <a:pt x="8" y="0"/>
                    </a:lnTo>
                    <a:lnTo>
                      <a:pt x="31" y="0"/>
                    </a:lnTo>
                    <a:lnTo>
                      <a:pt x="39" y="16"/>
                    </a:lnTo>
                    <a:lnTo>
                      <a:pt x="39" y="24"/>
                    </a:lnTo>
                    <a:lnTo>
                      <a:pt x="39" y="32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45" name="Freeform 870" descr="25%"/>
              <p:cNvSpPr>
                <a:spLocks noChangeAspect="1"/>
              </p:cNvSpPr>
              <p:nvPr/>
            </p:nvSpPr>
            <p:spPr bwMode="auto">
              <a:xfrm>
                <a:off x="951" y="1757"/>
                <a:ext cx="88" cy="56"/>
              </a:xfrm>
              <a:custGeom>
                <a:avLst/>
                <a:gdLst>
                  <a:gd name="T0" fmla="*/ 0 w 88"/>
                  <a:gd name="T1" fmla="*/ 32 h 56"/>
                  <a:gd name="T2" fmla="*/ 0 w 88"/>
                  <a:gd name="T3" fmla="*/ 0 h 56"/>
                  <a:gd name="T4" fmla="*/ 88 w 88"/>
                  <a:gd name="T5" fmla="*/ 0 h 56"/>
                  <a:gd name="T6" fmla="*/ 80 w 88"/>
                  <a:gd name="T7" fmla="*/ 32 h 56"/>
                  <a:gd name="T8" fmla="*/ 80 w 88"/>
                  <a:gd name="T9" fmla="*/ 40 h 56"/>
                  <a:gd name="T10" fmla="*/ 48 w 88"/>
                  <a:gd name="T11" fmla="*/ 48 h 56"/>
                  <a:gd name="T12" fmla="*/ 40 w 88"/>
                  <a:gd name="T13" fmla="*/ 56 h 56"/>
                  <a:gd name="T14" fmla="*/ 0 w 88"/>
                  <a:gd name="T15" fmla="*/ 56 h 56"/>
                  <a:gd name="T16" fmla="*/ 0 w 88"/>
                  <a:gd name="T17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56">
                    <a:moveTo>
                      <a:pt x="0" y="32"/>
                    </a:moveTo>
                    <a:lnTo>
                      <a:pt x="0" y="0"/>
                    </a:lnTo>
                    <a:lnTo>
                      <a:pt x="88" y="0"/>
                    </a:lnTo>
                    <a:lnTo>
                      <a:pt x="80" y="32"/>
                    </a:lnTo>
                    <a:lnTo>
                      <a:pt x="80" y="40"/>
                    </a:lnTo>
                    <a:lnTo>
                      <a:pt x="48" y="48"/>
                    </a:lnTo>
                    <a:lnTo>
                      <a:pt x="40" y="56"/>
                    </a:lnTo>
                    <a:lnTo>
                      <a:pt x="0" y="56"/>
                    </a:lnTo>
                    <a:lnTo>
                      <a:pt x="0" y="3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46" name="Freeform 871" descr="25%"/>
              <p:cNvSpPr>
                <a:spLocks noChangeAspect="1"/>
              </p:cNvSpPr>
              <p:nvPr/>
            </p:nvSpPr>
            <p:spPr bwMode="auto">
              <a:xfrm>
                <a:off x="951" y="1757"/>
                <a:ext cx="88" cy="56"/>
              </a:xfrm>
              <a:custGeom>
                <a:avLst/>
                <a:gdLst>
                  <a:gd name="T0" fmla="*/ 0 w 88"/>
                  <a:gd name="T1" fmla="*/ 32 h 56"/>
                  <a:gd name="T2" fmla="*/ 0 w 88"/>
                  <a:gd name="T3" fmla="*/ 0 h 56"/>
                  <a:gd name="T4" fmla="*/ 88 w 88"/>
                  <a:gd name="T5" fmla="*/ 0 h 56"/>
                  <a:gd name="T6" fmla="*/ 80 w 88"/>
                  <a:gd name="T7" fmla="*/ 32 h 56"/>
                  <a:gd name="T8" fmla="*/ 80 w 88"/>
                  <a:gd name="T9" fmla="*/ 40 h 56"/>
                  <a:gd name="T10" fmla="*/ 48 w 88"/>
                  <a:gd name="T11" fmla="*/ 48 h 56"/>
                  <a:gd name="T12" fmla="*/ 40 w 88"/>
                  <a:gd name="T13" fmla="*/ 56 h 56"/>
                  <a:gd name="T14" fmla="*/ 0 w 88"/>
                  <a:gd name="T15" fmla="*/ 56 h 56"/>
                  <a:gd name="T16" fmla="*/ 0 w 88"/>
                  <a:gd name="T17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56">
                    <a:moveTo>
                      <a:pt x="0" y="32"/>
                    </a:moveTo>
                    <a:lnTo>
                      <a:pt x="0" y="0"/>
                    </a:lnTo>
                    <a:lnTo>
                      <a:pt x="88" y="0"/>
                    </a:lnTo>
                    <a:lnTo>
                      <a:pt x="80" y="32"/>
                    </a:lnTo>
                    <a:lnTo>
                      <a:pt x="80" y="40"/>
                    </a:lnTo>
                    <a:lnTo>
                      <a:pt x="48" y="48"/>
                    </a:lnTo>
                    <a:lnTo>
                      <a:pt x="40" y="56"/>
                    </a:lnTo>
                    <a:lnTo>
                      <a:pt x="0" y="56"/>
                    </a:lnTo>
                    <a:lnTo>
                      <a:pt x="0" y="3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47" name="Freeform 872" descr="25%"/>
              <p:cNvSpPr>
                <a:spLocks noChangeAspect="1"/>
              </p:cNvSpPr>
              <p:nvPr/>
            </p:nvSpPr>
            <p:spPr bwMode="auto">
              <a:xfrm>
                <a:off x="1095" y="1909"/>
                <a:ext cx="21" cy="24"/>
              </a:xfrm>
              <a:custGeom>
                <a:avLst/>
                <a:gdLst>
                  <a:gd name="T0" fmla="*/ 0 w 32"/>
                  <a:gd name="T1" fmla="*/ 8 h 24"/>
                  <a:gd name="T2" fmla="*/ 8 w 32"/>
                  <a:gd name="T3" fmla="*/ 24 h 24"/>
                  <a:gd name="T4" fmla="*/ 32 w 32"/>
                  <a:gd name="T5" fmla="*/ 0 h 24"/>
                  <a:gd name="T6" fmla="*/ 0 w 32"/>
                  <a:gd name="T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24">
                    <a:moveTo>
                      <a:pt x="0" y="8"/>
                    </a:moveTo>
                    <a:lnTo>
                      <a:pt x="8" y="24"/>
                    </a:lnTo>
                    <a:lnTo>
                      <a:pt x="32" y="0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48" name="Freeform 873" descr="25%"/>
              <p:cNvSpPr>
                <a:spLocks noChangeAspect="1"/>
              </p:cNvSpPr>
              <p:nvPr/>
            </p:nvSpPr>
            <p:spPr bwMode="auto">
              <a:xfrm>
                <a:off x="1095" y="1909"/>
                <a:ext cx="21" cy="24"/>
              </a:xfrm>
              <a:custGeom>
                <a:avLst/>
                <a:gdLst>
                  <a:gd name="T0" fmla="*/ 0 w 32"/>
                  <a:gd name="T1" fmla="*/ 8 h 24"/>
                  <a:gd name="T2" fmla="*/ 8 w 32"/>
                  <a:gd name="T3" fmla="*/ 24 h 24"/>
                  <a:gd name="T4" fmla="*/ 32 w 32"/>
                  <a:gd name="T5" fmla="*/ 0 h 24"/>
                  <a:gd name="T6" fmla="*/ 0 w 32"/>
                  <a:gd name="T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24">
                    <a:moveTo>
                      <a:pt x="0" y="8"/>
                    </a:moveTo>
                    <a:lnTo>
                      <a:pt x="8" y="24"/>
                    </a:lnTo>
                    <a:lnTo>
                      <a:pt x="32" y="0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49" name="Freeform 874" descr="25%"/>
              <p:cNvSpPr>
                <a:spLocks noChangeAspect="1"/>
              </p:cNvSpPr>
              <p:nvPr/>
            </p:nvSpPr>
            <p:spPr bwMode="auto">
              <a:xfrm>
                <a:off x="791" y="1622"/>
                <a:ext cx="160" cy="71"/>
              </a:xfrm>
              <a:custGeom>
                <a:avLst/>
                <a:gdLst>
                  <a:gd name="T0" fmla="*/ 0 w 160"/>
                  <a:gd name="T1" fmla="*/ 24 h 71"/>
                  <a:gd name="T2" fmla="*/ 32 w 160"/>
                  <a:gd name="T3" fmla="*/ 48 h 71"/>
                  <a:gd name="T4" fmla="*/ 80 w 160"/>
                  <a:gd name="T5" fmla="*/ 48 h 71"/>
                  <a:gd name="T6" fmla="*/ 80 w 160"/>
                  <a:gd name="T7" fmla="*/ 64 h 71"/>
                  <a:gd name="T8" fmla="*/ 104 w 160"/>
                  <a:gd name="T9" fmla="*/ 71 h 71"/>
                  <a:gd name="T10" fmla="*/ 136 w 160"/>
                  <a:gd name="T11" fmla="*/ 56 h 71"/>
                  <a:gd name="T12" fmla="*/ 152 w 160"/>
                  <a:gd name="T13" fmla="*/ 56 h 71"/>
                  <a:gd name="T14" fmla="*/ 160 w 160"/>
                  <a:gd name="T15" fmla="*/ 40 h 71"/>
                  <a:gd name="T16" fmla="*/ 120 w 160"/>
                  <a:gd name="T17" fmla="*/ 40 h 71"/>
                  <a:gd name="T18" fmla="*/ 40 w 160"/>
                  <a:gd name="T19" fmla="*/ 8 h 71"/>
                  <a:gd name="T20" fmla="*/ 32 w 160"/>
                  <a:gd name="T21" fmla="*/ 0 h 71"/>
                  <a:gd name="T22" fmla="*/ 0 w 160"/>
                  <a:gd name="T23" fmla="*/ 2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0" h="71">
                    <a:moveTo>
                      <a:pt x="0" y="24"/>
                    </a:moveTo>
                    <a:lnTo>
                      <a:pt x="32" y="48"/>
                    </a:lnTo>
                    <a:lnTo>
                      <a:pt x="80" y="48"/>
                    </a:lnTo>
                    <a:lnTo>
                      <a:pt x="80" y="64"/>
                    </a:lnTo>
                    <a:lnTo>
                      <a:pt x="104" y="71"/>
                    </a:lnTo>
                    <a:lnTo>
                      <a:pt x="136" y="56"/>
                    </a:lnTo>
                    <a:lnTo>
                      <a:pt x="152" y="56"/>
                    </a:lnTo>
                    <a:lnTo>
                      <a:pt x="160" y="40"/>
                    </a:lnTo>
                    <a:lnTo>
                      <a:pt x="120" y="40"/>
                    </a:lnTo>
                    <a:lnTo>
                      <a:pt x="40" y="8"/>
                    </a:lnTo>
                    <a:lnTo>
                      <a:pt x="32" y="0"/>
                    </a:lnTo>
                    <a:lnTo>
                      <a:pt x="0" y="24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50" name="Freeform 875" descr="25%"/>
              <p:cNvSpPr>
                <a:spLocks noChangeAspect="1"/>
              </p:cNvSpPr>
              <p:nvPr/>
            </p:nvSpPr>
            <p:spPr bwMode="auto">
              <a:xfrm>
                <a:off x="791" y="1622"/>
                <a:ext cx="160" cy="71"/>
              </a:xfrm>
              <a:custGeom>
                <a:avLst/>
                <a:gdLst>
                  <a:gd name="T0" fmla="*/ 0 w 160"/>
                  <a:gd name="T1" fmla="*/ 24 h 71"/>
                  <a:gd name="T2" fmla="*/ 32 w 160"/>
                  <a:gd name="T3" fmla="*/ 48 h 71"/>
                  <a:gd name="T4" fmla="*/ 80 w 160"/>
                  <a:gd name="T5" fmla="*/ 48 h 71"/>
                  <a:gd name="T6" fmla="*/ 80 w 160"/>
                  <a:gd name="T7" fmla="*/ 64 h 71"/>
                  <a:gd name="T8" fmla="*/ 104 w 160"/>
                  <a:gd name="T9" fmla="*/ 71 h 71"/>
                  <a:gd name="T10" fmla="*/ 136 w 160"/>
                  <a:gd name="T11" fmla="*/ 56 h 71"/>
                  <a:gd name="T12" fmla="*/ 152 w 160"/>
                  <a:gd name="T13" fmla="*/ 56 h 71"/>
                  <a:gd name="T14" fmla="*/ 160 w 160"/>
                  <a:gd name="T15" fmla="*/ 40 h 71"/>
                  <a:gd name="T16" fmla="*/ 120 w 160"/>
                  <a:gd name="T17" fmla="*/ 40 h 71"/>
                  <a:gd name="T18" fmla="*/ 40 w 160"/>
                  <a:gd name="T19" fmla="*/ 8 h 71"/>
                  <a:gd name="T20" fmla="*/ 32 w 160"/>
                  <a:gd name="T21" fmla="*/ 0 h 71"/>
                  <a:gd name="T22" fmla="*/ 0 w 160"/>
                  <a:gd name="T23" fmla="*/ 2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0" h="71">
                    <a:moveTo>
                      <a:pt x="0" y="24"/>
                    </a:moveTo>
                    <a:lnTo>
                      <a:pt x="32" y="48"/>
                    </a:lnTo>
                    <a:lnTo>
                      <a:pt x="80" y="48"/>
                    </a:lnTo>
                    <a:lnTo>
                      <a:pt x="80" y="64"/>
                    </a:lnTo>
                    <a:lnTo>
                      <a:pt x="104" y="71"/>
                    </a:lnTo>
                    <a:lnTo>
                      <a:pt x="136" y="56"/>
                    </a:lnTo>
                    <a:lnTo>
                      <a:pt x="152" y="56"/>
                    </a:lnTo>
                    <a:lnTo>
                      <a:pt x="160" y="40"/>
                    </a:lnTo>
                    <a:lnTo>
                      <a:pt x="120" y="40"/>
                    </a:lnTo>
                    <a:lnTo>
                      <a:pt x="40" y="8"/>
                    </a:lnTo>
                    <a:lnTo>
                      <a:pt x="32" y="0"/>
                    </a:lnTo>
                    <a:lnTo>
                      <a:pt x="0" y="24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51" name="Freeform 876" descr="25%"/>
              <p:cNvSpPr>
                <a:spLocks noChangeAspect="1"/>
              </p:cNvSpPr>
              <p:nvPr/>
            </p:nvSpPr>
            <p:spPr bwMode="auto">
              <a:xfrm>
                <a:off x="743" y="1486"/>
                <a:ext cx="40" cy="64"/>
              </a:xfrm>
              <a:custGeom>
                <a:avLst/>
                <a:gdLst>
                  <a:gd name="T0" fmla="*/ 0 w 40"/>
                  <a:gd name="T1" fmla="*/ 48 h 64"/>
                  <a:gd name="T2" fmla="*/ 0 w 40"/>
                  <a:gd name="T3" fmla="*/ 16 h 64"/>
                  <a:gd name="T4" fmla="*/ 32 w 40"/>
                  <a:gd name="T5" fmla="*/ 0 h 64"/>
                  <a:gd name="T6" fmla="*/ 24 w 40"/>
                  <a:gd name="T7" fmla="*/ 24 h 64"/>
                  <a:gd name="T8" fmla="*/ 40 w 40"/>
                  <a:gd name="T9" fmla="*/ 32 h 64"/>
                  <a:gd name="T10" fmla="*/ 16 w 40"/>
                  <a:gd name="T11" fmla="*/ 48 h 64"/>
                  <a:gd name="T12" fmla="*/ 16 w 40"/>
                  <a:gd name="T13" fmla="*/ 64 h 64"/>
                  <a:gd name="T14" fmla="*/ 8 w 40"/>
                  <a:gd name="T15" fmla="*/ 64 h 64"/>
                  <a:gd name="T16" fmla="*/ 0 w 40"/>
                  <a:gd name="T17" fmla="*/ 4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64">
                    <a:moveTo>
                      <a:pt x="0" y="48"/>
                    </a:moveTo>
                    <a:lnTo>
                      <a:pt x="0" y="16"/>
                    </a:lnTo>
                    <a:lnTo>
                      <a:pt x="32" y="0"/>
                    </a:lnTo>
                    <a:lnTo>
                      <a:pt x="24" y="24"/>
                    </a:lnTo>
                    <a:lnTo>
                      <a:pt x="40" y="32"/>
                    </a:lnTo>
                    <a:lnTo>
                      <a:pt x="16" y="48"/>
                    </a:lnTo>
                    <a:lnTo>
                      <a:pt x="16" y="64"/>
                    </a:lnTo>
                    <a:lnTo>
                      <a:pt x="8" y="64"/>
                    </a:lnTo>
                    <a:lnTo>
                      <a:pt x="0" y="4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52" name="Freeform 877" descr="25%"/>
              <p:cNvSpPr>
                <a:spLocks noChangeAspect="1"/>
              </p:cNvSpPr>
              <p:nvPr/>
            </p:nvSpPr>
            <p:spPr bwMode="auto">
              <a:xfrm>
                <a:off x="743" y="1486"/>
                <a:ext cx="40" cy="64"/>
              </a:xfrm>
              <a:custGeom>
                <a:avLst/>
                <a:gdLst>
                  <a:gd name="T0" fmla="*/ 0 w 40"/>
                  <a:gd name="T1" fmla="*/ 48 h 64"/>
                  <a:gd name="T2" fmla="*/ 0 w 40"/>
                  <a:gd name="T3" fmla="*/ 16 h 64"/>
                  <a:gd name="T4" fmla="*/ 32 w 40"/>
                  <a:gd name="T5" fmla="*/ 0 h 64"/>
                  <a:gd name="T6" fmla="*/ 24 w 40"/>
                  <a:gd name="T7" fmla="*/ 24 h 64"/>
                  <a:gd name="T8" fmla="*/ 40 w 40"/>
                  <a:gd name="T9" fmla="*/ 32 h 64"/>
                  <a:gd name="T10" fmla="*/ 16 w 40"/>
                  <a:gd name="T11" fmla="*/ 48 h 64"/>
                  <a:gd name="T12" fmla="*/ 16 w 40"/>
                  <a:gd name="T13" fmla="*/ 64 h 64"/>
                  <a:gd name="T14" fmla="*/ 8 w 40"/>
                  <a:gd name="T15" fmla="*/ 64 h 64"/>
                  <a:gd name="T16" fmla="*/ 0 w 40"/>
                  <a:gd name="T17" fmla="*/ 4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64">
                    <a:moveTo>
                      <a:pt x="0" y="48"/>
                    </a:moveTo>
                    <a:lnTo>
                      <a:pt x="0" y="16"/>
                    </a:lnTo>
                    <a:lnTo>
                      <a:pt x="32" y="0"/>
                    </a:lnTo>
                    <a:lnTo>
                      <a:pt x="24" y="24"/>
                    </a:lnTo>
                    <a:lnTo>
                      <a:pt x="40" y="32"/>
                    </a:lnTo>
                    <a:lnTo>
                      <a:pt x="16" y="48"/>
                    </a:lnTo>
                    <a:lnTo>
                      <a:pt x="16" y="64"/>
                    </a:lnTo>
                    <a:lnTo>
                      <a:pt x="8" y="64"/>
                    </a:lnTo>
                    <a:lnTo>
                      <a:pt x="0" y="4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53" name="Freeform 878" descr="25%"/>
              <p:cNvSpPr>
                <a:spLocks noChangeAspect="1"/>
              </p:cNvSpPr>
              <p:nvPr/>
            </p:nvSpPr>
            <p:spPr bwMode="auto">
              <a:xfrm>
                <a:off x="767" y="1534"/>
                <a:ext cx="21" cy="8"/>
              </a:xfrm>
              <a:custGeom>
                <a:avLst/>
                <a:gdLst>
                  <a:gd name="T0" fmla="*/ 0 w 16"/>
                  <a:gd name="T1" fmla="*/ 8 h 8"/>
                  <a:gd name="T2" fmla="*/ 8 w 16"/>
                  <a:gd name="T3" fmla="*/ 0 h 8"/>
                  <a:gd name="T4" fmla="*/ 16 w 16"/>
                  <a:gd name="T5" fmla="*/ 0 h 8"/>
                  <a:gd name="T6" fmla="*/ 0 w 16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54" name="Freeform 879" descr="25%"/>
              <p:cNvSpPr>
                <a:spLocks noChangeAspect="1"/>
              </p:cNvSpPr>
              <p:nvPr/>
            </p:nvSpPr>
            <p:spPr bwMode="auto">
              <a:xfrm>
                <a:off x="767" y="1534"/>
                <a:ext cx="21" cy="8"/>
              </a:xfrm>
              <a:custGeom>
                <a:avLst/>
                <a:gdLst>
                  <a:gd name="T0" fmla="*/ 0 w 16"/>
                  <a:gd name="T1" fmla="*/ 8 h 8"/>
                  <a:gd name="T2" fmla="*/ 8 w 16"/>
                  <a:gd name="T3" fmla="*/ 0 h 8"/>
                  <a:gd name="T4" fmla="*/ 16 w 16"/>
                  <a:gd name="T5" fmla="*/ 0 h 8"/>
                  <a:gd name="T6" fmla="*/ 0 w 16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8" y="0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55" name="Freeform 880" descr="25%"/>
              <p:cNvSpPr>
                <a:spLocks noChangeAspect="1"/>
              </p:cNvSpPr>
              <p:nvPr/>
            </p:nvSpPr>
            <p:spPr bwMode="auto">
              <a:xfrm>
                <a:off x="783" y="1525"/>
                <a:ext cx="21" cy="17"/>
              </a:xfrm>
              <a:custGeom>
                <a:avLst/>
                <a:gdLst>
                  <a:gd name="T0" fmla="*/ 0 w 24"/>
                  <a:gd name="T1" fmla="*/ 8 h 16"/>
                  <a:gd name="T2" fmla="*/ 16 w 24"/>
                  <a:gd name="T3" fmla="*/ 16 h 16"/>
                  <a:gd name="T4" fmla="*/ 24 w 24"/>
                  <a:gd name="T5" fmla="*/ 8 h 16"/>
                  <a:gd name="T6" fmla="*/ 16 w 24"/>
                  <a:gd name="T7" fmla="*/ 0 h 16"/>
                  <a:gd name="T8" fmla="*/ 0 w 24"/>
                  <a:gd name="T9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6">
                    <a:moveTo>
                      <a:pt x="0" y="8"/>
                    </a:moveTo>
                    <a:lnTo>
                      <a:pt x="16" y="16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56" name="Freeform 881" descr="25%"/>
              <p:cNvSpPr>
                <a:spLocks noChangeAspect="1"/>
              </p:cNvSpPr>
              <p:nvPr/>
            </p:nvSpPr>
            <p:spPr bwMode="auto">
              <a:xfrm>
                <a:off x="783" y="1525"/>
                <a:ext cx="21" cy="17"/>
              </a:xfrm>
              <a:custGeom>
                <a:avLst/>
                <a:gdLst>
                  <a:gd name="T0" fmla="*/ 0 w 24"/>
                  <a:gd name="T1" fmla="*/ 8 h 16"/>
                  <a:gd name="T2" fmla="*/ 16 w 24"/>
                  <a:gd name="T3" fmla="*/ 16 h 16"/>
                  <a:gd name="T4" fmla="*/ 24 w 24"/>
                  <a:gd name="T5" fmla="*/ 8 h 16"/>
                  <a:gd name="T6" fmla="*/ 16 w 24"/>
                  <a:gd name="T7" fmla="*/ 0 h 16"/>
                  <a:gd name="T8" fmla="*/ 0 w 24"/>
                  <a:gd name="T9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6">
                    <a:moveTo>
                      <a:pt x="0" y="8"/>
                    </a:moveTo>
                    <a:lnTo>
                      <a:pt x="16" y="16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57" name="Freeform 882" descr="25%"/>
              <p:cNvSpPr>
                <a:spLocks noChangeAspect="1"/>
              </p:cNvSpPr>
              <p:nvPr/>
            </p:nvSpPr>
            <p:spPr bwMode="auto">
              <a:xfrm>
                <a:off x="919" y="1191"/>
                <a:ext cx="160" cy="247"/>
              </a:xfrm>
              <a:custGeom>
                <a:avLst/>
                <a:gdLst>
                  <a:gd name="T0" fmla="*/ 0 w 160"/>
                  <a:gd name="T1" fmla="*/ 32 h 247"/>
                  <a:gd name="T2" fmla="*/ 16 w 160"/>
                  <a:gd name="T3" fmla="*/ 16 h 247"/>
                  <a:gd name="T4" fmla="*/ 32 w 160"/>
                  <a:gd name="T5" fmla="*/ 40 h 247"/>
                  <a:gd name="T6" fmla="*/ 56 w 160"/>
                  <a:gd name="T7" fmla="*/ 40 h 247"/>
                  <a:gd name="T8" fmla="*/ 72 w 160"/>
                  <a:gd name="T9" fmla="*/ 32 h 247"/>
                  <a:gd name="T10" fmla="*/ 80 w 160"/>
                  <a:gd name="T11" fmla="*/ 8 h 247"/>
                  <a:gd name="T12" fmla="*/ 112 w 160"/>
                  <a:gd name="T13" fmla="*/ 0 h 247"/>
                  <a:gd name="T14" fmla="*/ 128 w 160"/>
                  <a:gd name="T15" fmla="*/ 8 h 247"/>
                  <a:gd name="T16" fmla="*/ 128 w 160"/>
                  <a:gd name="T17" fmla="*/ 32 h 247"/>
                  <a:gd name="T18" fmla="*/ 120 w 160"/>
                  <a:gd name="T19" fmla="*/ 48 h 247"/>
                  <a:gd name="T20" fmla="*/ 144 w 160"/>
                  <a:gd name="T21" fmla="*/ 64 h 247"/>
                  <a:gd name="T22" fmla="*/ 128 w 160"/>
                  <a:gd name="T23" fmla="*/ 80 h 247"/>
                  <a:gd name="T24" fmla="*/ 144 w 160"/>
                  <a:gd name="T25" fmla="*/ 112 h 247"/>
                  <a:gd name="T26" fmla="*/ 136 w 160"/>
                  <a:gd name="T27" fmla="*/ 136 h 247"/>
                  <a:gd name="T28" fmla="*/ 160 w 160"/>
                  <a:gd name="T29" fmla="*/ 184 h 247"/>
                  <a:gd name="T30" fmla="*/ 112 w 160"/>
                  <a:gd name="T31" fmla="*/ 231 h 247"/>
                  <a:gd name="T32" fmla="*/ 32 w 160"/>
                  <a:gd name="T33" fmla="*/ 247 h 247"/>
                  <a:gd name="T34" fmla="*/ 32 w 160"/>
                  <a:gd name="T35" fmla="*/ 239 h 247"/>
                  <a:gd name="T36" fmla="*/ 16 w 160"/>
                  <a:gd name="T37" fmla="*/ 223 h 247"/>
                  <a:gd name="T38" fmla="*/ 8 w 160"/>
                  <a:gd name="T39" fmla="*/ 184 h 247"/>
                  <a:gd name="T40" fmla="*/ 72 w 160"/>
                  <a:gd name="T41" fmla="*/ 128 h 247"/>
                  <a:gd name="T42" fmla="*/ 48 w 160"/>
                  <a:gd name="T43" fmla="*/ 112 h 247"/>
                  <a:gd name="T44" fmla="*/ 40 w 160"/>
                  <a:gd name="T45" fmla="*/ 56 h 247"/>
                  <a:gd name="T46" fmla="*/ 0 w 160"/>
                  <a:gd name="T47" fmla="*/ 32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247">
                    <a:moveTo>
                      <a:pt x="0" y="32"/>
                    </a:moveTo>
                    <a:lnTo>
                      <a:pt x="16" y="16"/>
                    </a:lnTo>
                    <a:lnTo>
                      <a:pt x="32" y="40"/>
                    </a:lnTo>
                    <a:lnTo>
                      <a:pt x="56" y="40"/>
                    </a:lnTo>
                    <a:lnTo>
                      <a:pt x="72" y="32"/>
                    </a:lnTo>
                    <a:lnTo>
                      <a:pt x="80" y="8"/>
                    </a:lnTo>
                    <a:lnTo>
                      <a:pt x="112" y="0"/>
                    </a:lnTo>
                    <a:lnTo>
                      <a:pt x="128" y="8"/>
                    </a:lnTo>
                    <a:lnTo>
                      <a:pt x="128" y="32"/>
                    </a:lnTo>
                    <a:lnTo>
                      <a:pt x="120" y="48"/>
                    </a:lnTo>
                    <a:lnTo>
                      <a:pt x="144" y="64"/>
                    </a:lnTo>
                    <a:lnTo>
                      <a:pt x="128" y="80"/>
                    </a:lnTo>
                    <a:lnTo>
                      <a:pt x="144" y="112"/>
                    </a:lnTo>
                    <a:lnTo>
                      <a:pt x="136" y="136"/>
                    </a:lnTo>
                    <a:lnTo>
                      <a:pt x="160" y="184"/>
                    </a:lnTo>
                    <a:lnTo>
                      <a:pt x="112" y="231"/>
                    </a:lnTo>
                    <a:lnTo>
                      <a:pt x="32" y="247"/>
                    </a:lnTo>
                    <a:lnTo>
                      <a:pt x="32" y="239"/>
                    </a:lnTo>
                    <a:lnTo>
                      <a:pt x="16" y="223"/>
                    </a:lnTo>
                    <a:lnTo>
                      <a:pt x="8" y="184"/>
                    </a:lnTo>
                    <a:lnTo>
                      <a:pt x="72" y="128"/>
                    </a:lnTo>
                    <a:lnTo>
                      <a:pt x="48" y="112"/>
                    </a:lnTo>
                    <a:lnTo>
                      <a:pt x="40" y="56"/>
                    </a:lnTo>
                    <a:lnTo>
                      <a:pt x="0" y="3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58" name="Freeform 883" descr="25%"/>
              <p:cNvSpPr>
                <a:spLocks noChangeAspect="1"/>
              </p:cNvSpPr>
              <p:nvPr/>
            </p:nvSpPr>
            <p:spPr bwMode="auto">
              <a:xfrm>
                <a:off x="919" y="1191"/>
                <a:ext cx="160" cy="247"/>
              </a:xfrm>
              <a:custGeom>
                <a:avLst/>
                <a:gdLst>
                  <a:gd name="T0" fmla="*/ 0 w 160"/>
                  <a:gd name="T1" fmla="*/ 32 h 247"/>
                  <a:gd name="T2" fmla="*/ 16 w 160"/>
                  <a:gd name="T3" fmla="*/ 16 h 247"/>
                  <a:gd name="T4" fmla="*/ 32 w 160"/>
                  <a:gd name="T5" fmla="*/ 40 h 247"/>
                  <a:gd name="T6" fmla="*/ 56 w 160"/>
                  <a:gd name="T7" fmla="*/ 40 h 247"/>
                  <a:gd name="T8" fmla="*/ 72 w 160"/>
                  <a:gd name="T9" fmla="*/ 32 h 247"/>
                  <a:gd name="T10" fmla="*/ 80 w 160"/>
                  <a:gd name="T11" fmla="*/ 8 h 247"/>
                  <a:gd name="T12" fmla="*/ 112 w 160"/>
                  <a:gd name="T13" fmla="*/ 0 h 247"/>
                  <a:gd name="T14" fmla="*/ 128 w 160"/>
                  <a:gd name="T15" fmla="*/ 8 h 247"/>
                  <a:gd name="T16" fmla="*/ 128 w 160"/>
                  <a:gd name="T17" fmla="*/ 32 h 247"/>
                  <a:gd name="T18" fmla="*/ 120 w 160"/>
                  <a:gd name="T19" fmla="*/ 48 h 247"/>
                  <a:gd name="T20" fmla="*/ 144 w 160"/>
                  <a:gd name="T21" fmla="*/ 64 h 247"/>
                  <a:gd name="T22" fmla="*/ 128 w 160"/>
                  <a:gd name="T23" fmla="*/ 80 h 247"/>
                  <a:gd name="T24" fmla="*/ 144 w 160"/>
                  <a:gd name="T25" fmla="*/ 112 h 247"/>
                  <a:gd name="T26" fmla="*/ 136 w 160"/>
                  <a:gd name="T27" fmla="*/ 136 h 247"/>
                  <a:gd name="T28" fmla="*/ 160 w 160"/>
                  <a:gd name="T29" fmla="*/ 184 h 247"/>
                  <a:gd name="T30" fmla="*/ 112 w 160"/>
                  <a:gd name="T31" fmla="*/ 231 h 247"/>
                  <a:gd name="T32" fmla="*/ 32 w 160"/>
                  <a:gd name="T33" fmla="*/ 247 h 247"/>
                  <a:gd name="T34" fmla="*/ 32 w 160"/>
                  <a:gd name="T35" fmla="*/ 239 h 247"/>
                  <a:gd name="T36" fmla="*/ 16 w 160"/>
                  <a:gd name="T37" fmla="*/ 223 h 247"/>
                  <a:gd name="T38" fmla="*/ 8 w 160"/>
                  <a:gd name="T39" fmla="*/ 184 h 247"/>
                  <a:gd name="T40" fmla="*/ 72 w 160"/>
                  <a:gd name="T41" fmla="*/ 128 h 247"/>
                  <a:gd name="T42" fmla="*/ 48 w 160"/>
                  <a:gd name="T43" fmla="*/ 112 h 247"/>
                  <a:gd name="T44" fmla="*/ 40 w 160"/>
                  <a:gd name="T45" fmla="*/ 56 h 247"/>
                  <a:gd name="T46" fmla="*/ 0 w 160"/>
                  <a:gd name="T47" fmla="*/ 32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247">
                    <a:moveTo>
                      <a:pt x="0" y="32"/>
                    </a:moveTo>
                    <a:lnTo>
                      <a:pt x="16" y="16"/>
                    </a:lnTo>
                    <a:lnTo>
                      <a:pt x="32" y="40"/>
                    </a:lnTo>
                    <a:lnTo>
                      <a:pt x="56" y="40"/>
                    </a:lnTo>
                    <a:lnTo>
                      <a:pt x="72" y="32"/>
                    </a:lnTo>
                    <a:lnTo>
                      <a:pt x="80" y="8"/>
                    </a:lnTo>
                    <a:lnTo>
                      <a:pt x="112" y="0"/>
                    </a:lnTo>
                    <a:lnTo>
                      <a:pt x="128" y="8"/>
                    </a:lnTo>
                    <a:lnTo>
                      <a:pt x="128" y="32"/>
                    </a:lnTo>
                    <a:lnTo>
                      <a:pt x="120" y="48"/>
                    </a:lnTo>
                    <a:lnTo>
                      <a:pt x="144" y="64"/>
                    </a:lnTo>
                    <a:lnTo>
                      <a:pt x="128" y="80"/>
                    </a:lnTo>
                    <a:lnTo>
                      <a:pt x="144" y="112"/>
                    </a:lnTo>
                    <a:lnTo>
                      <a:pt x="136" y="136"/>
                    </a:lnTo>
                    <a:lnTo>
                      <a:pt x="160" y="184"/>
                    </a:lnTo>
                    <a:lnTo>
                      <a:pt x="112" y="231"/>
                    </a:lnTo>
                    <a:lnTo>
                      <a:pt x="32" y="247"/>
                    </a:lnTo>
                    <a:lnTo>
                      <a:pt x="32" y="239"/>
                    </a:lnTo>
                    <a:lnTo>
                      <a:pt x="16" y="223"/>
                    </a:lnTo>
                    <a:lnTo>
                      <a:pt x="8" y="184"/>
                    </a:lnTo>
                    <a:lnTo>
                      <a:pt x="72" y="128"/>
                    </a:lnTo>
                    <a:lnTo>
                      <a:pt x="48" y="112"/>
                    </a:lnTo>
                    <a:lnTo>
                      <a:pt x="40" y="56"/>
                    </a:lnTo>
                    <a:lnTo>
                      <a:pt x="0" y="3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59" name="Freeform 884" descr="25%"/>
              <p:cNvSpPr>
                <a:spLocks noChangeAspect="1"/>
              </p:cNvSpPr>
              <p:nvPr/>
            </p:nvSpPr>
            <p:spPr bwMode="auto">
              <a:xfrm>
                <a:off x="552" y="1622"/>
                <a:ext cx="191" cy="167"/>
              </a:xfrm>
              <a:custGeom>
                <a:avLst/>
                <a:gdLst>
                  <a:gd name="T0" fmla="*/ 0 w 191"/>
                  <a:gd name="T1" fmla="*/ 56 h 167"/>
                  <a:gd name="T2" fmla="*/ 16 w 191"/>
                  <a:gd name="T3" fmla="*/ 71 h 167"/>
                  <a:gd name="T4" fmla="*/ 56 w 191"/>
                  <a:gd name="T5" fmla="*/ 79 h 167"/>
                  <a:gd name="T6" fmla="*/ 48 w 191"/>
                  <a:gd name="T7" fmla="*/ 79 h 167"/>
                  <a:gd name="T8" fmla="*/ 64 w 191"/>
                  <a:gd name="T9" fmla="*/ 95 h 167"/>
                  <a:gd name="T10" fmla="*/ 64 w 191"/>
                  <a:gd name="T11" fmla="*/ 119 h 167"/>
                  <a:gd name="T12" fmla="*/ 48 w 191"/>
                  <a:gd name="T13" fmla="*/ 143 h 167"/>
                  <a:gd name="T14" fmla="*/ 96 w 191"/>
                  <a:gd name="T15" fmla="*/ 159 h 167"/>
                  <a:gd name="T16" fmla="*/ 96 w 191"/>
                  <a:gd name="T17" fmla="*/ 167 h 167"/>
                  <a:gd name="T18" fmla="*/ 120 w 191"/>
                  <a:gd name="T19" fmla="*/ 167 h 167"/>
                  <a:gd name="T20" fmla="*/ 120 w 191"/>
                  <a:gd name="T21" fmla="*/ 151 h 167"/>
                  <a:gd name="T22" fmla="*/ 128 w 191"/>
                  <a:gd name="T23" fmla="*/ 143 h 167"/>
                  <a:gd name="T24" fmla="*/ 167 w 191"/>
                  <a:gd name="T25" fmla="*/ 151 h 167"/>
                  <a:gd name="T26" fmla="*/ 183 w 191"/>
                  <a:gd name="T27" fmla="*/ 135 h 167"/>
                  <a:gd name="T28" fmla="*/ 175 w 191"/>
                  <a:gd name="T29" fmla="*/ 127 h 167"/>
                  <a:gd name="T30" fmla="*/ 175 w 191"/>
                  <a:gd name="T31" fmla="*/ 103 h 167"/>
                  <a:gd name="T32" fmla="*/ 151 w 191"/>
                  <a:gd name="T33" fmla="*/ 87 h 167"/>
                  <a:gd name="T34" fmla="*/ 183 w 191"/>
                  <a:gd name="T35" fmla="*/ 71 h 167"/>
                  <a:gd name="T36" fmla="*/ 191 w 191"/>
                  <a:gd name="T37" fmla="*/ 48 h 167"/>
                  <a:gd name="T38" fmla="*/ 167 w 191"/>
                  <a:gd name="T39" fmla="*/ 32 h 167"/>
                  <a:gd name="T40" fmla="*/ 151 w 191"/>
                  <a:gd name="T41" fmla="*/ 32 h 167"/>
                  <a:gd name="T42" fmla="*/ 112 w 191"/>
                  <a:gd name="T43" fmla="*/ 0 h 167"/>
                  <a:gd name="T44" fmla="*/ 96 w 191"/>
                  <a:gd name="T45" fmla="*/ 8 h 167"/>
                  <a:gd name="T46" fmla="*/ 88 w 191"/>
                  <a:gd name="T47" fmla="*/ 32 h 167"/>
                  <a:gd name="T48" fmla="*/ 48 w 191"/>
                  <a:gd name="T49" fmla="*/ 32 h 167"/>
                  <a:gd name="T50" fmla="*/ 56 w 191"/>
                  <a:gd name="T51" fmla="*/ 48 h 167"/>
                  <a:gd name="T52" fmla="*/ 0 w 191"/>
                  <a:gd name="T53" fmla="*/ 56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1" h="167">
                    <a:moveTo>
                      <a:pt x="0" y="56"/>
                    </a:moveTo>
                    <a:lnTo>
                      <a:pt x="16" y="71"/>
                    </a:lnTo>
                    <a:lnTo>
                      <a:pt x="56" y="79"/>
                    </a:lnTo>
                    <a:lnTo>
                      <a:pt x="48" y="79"/>
                    </a:lnTo>
                    <a:lnTo>
                      <a:pt x="64" y="95"/>
                    </a:lnTo>
                    <a:lnTo>
                      <a:pt x="64" y="119"/>
                    </a:lnTo>
                    <a:lnTo>
                      <a:pt x="48" y="143"/>
                    </a:lnTo>
                    <a:lnTo>
                      <a:pt x="96" y="159"/>
                    </a:lnTo>
                    <a:lnTo>
                      <a:pt x="96" y="167"/>
                    </a:lnTo>
                    <a:lnTo>
                      <a:pt x="120" y="167"/>
                    </a:lnTo>
                    <a:lnTo>
                      <a:pt x="120" y="151"/>
                    </a:lnTo>
                    <a:lnTo>
                      <a:pt x="128" y="143"/>
                    </a:lnTo>
                    <a:lnTo>
                      <a:pt x="167" y="151"/>
                    </a:lnTo>
                    <a:lnTo>
                      <a:pt x="183" y="135"/>
                    </a:lnTo>
                    <a:lnTo>
                      <a:pt x="175" y="127"/>
                    </a:lnTo>
                    <a:lnTo>
                      <a:pt x="175" y="103"/>
                    </a:lnTo>
                    <a:lnTo>
                      <a:pt x="151" y="87"/>
                    </a:lnTo>
                    <a:lnTo>
                      <a:pt x="183" y="71"/>
                    </a:lnTo>
                    <a:lnTo>
                      <a:pt x="191" y="48"/>
                    </a:lnTo>
                    <a:lnTo>
                      <a:pt x="167" y="32"/>
                    </a:lnTo>
                    <a:lnTo>
                      <a:pt x="151" y="32"/>
                    </a:lnTo>
                    <a:lnTo>
                      <a:pt x="112" y="0"/>
                    </a:lnTo>
                    <a:lnTo>
                      <a:pt x="96" y="8"/>
                    </a:lnTo>
                    <a:lnTo>
                      <a:pt x="88" y="32"/>
                    </a:lnTo>
                    <a:lnTo>
                      <a:pt x="48" y="32"/>
                    </a:lnTo>
                    <a:lnTo>
                      <a:pt x="56" y="48"/>
                    </a:lnTo>
                    <a:lnTo>
                      <a:pt x="0" y="5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60" name="Freeform 885" descr="25%"/>
              <p:cNvSpPr>
                <a:spLocks noChangeAspect="1"/>
              </p:cNvSpPr>
              <p:nvPr/>
            </p:nvSpPr>
            <p:spPr bwMode="auto">
              <a:xfrm>
                <a:off x="552" y="1622"/>
                <a:ext cx="191" cy="167"/>
              </a:xfrm>
              <a:custGeom>
                <a:avLst/>
                <a:gdLst>
                  <a:gd name="T0" fmla="*/ 0 w 191"/>
                  <a:gd name="T1" fmla="*/ 56 h 167"/>
                  <a:gd name="T2" fmla="*/ 16 w 191"/>
                  <a:gd name="T3" fmla="*/ 71 h 167"/>
                  <a:gd name="T4" fmla="*/ 56 w 191"/>
                  <a:gd name="T5" fmla="*/ 79 h 167"/>
                  <a:gd name="T6" fmla="*/ 48 w 191"/>
                  <a:gd name="T7" fmla="*/ 79 h 167"/>
                  <a:gd name="T8" fmla="*/ 64 w 191"/>
                  <a:gd name="T9" fmla="*/ 95 h 167"/>
                  <a:gd name="T10" fmla="*/ 64 w 191"/>
                  <a:gd name="T11" fmla="*/ 119 h 167"/>
                  <a:gd name="T12" fmla="*/ 48 w 191"/>
                  <a:gd name="T13" fmla="*/ 143 h 167"/>
                  <a:gd name="T14" fmla="*/ 96 w 191"/>
                  <a:gd name="T15" fmla="*/ 159 h 167"/>
                  <a:gd name="T16" fmla="*/ 96 w 191"/>
                  <a:gd name="T17" fmla="*/ 167 h 167"/>
                  <a:gd name="T18" fmla="*/ 120 w 191"/>
                  <a:gd name="T19" fmla="*/ 167 h 167"/>
                  <a:gd name="T20" fmla="*/ 120 w 191"/>
                  <a:gd name="T21" fmla="*/ 151 h 167"/>
                  <a:gd name="T22" fmla="*/ 128 w 191"/>
                  <a:gd name="T23" fmla="*/ 143 h 167"/>
                  <a:gd name="T24" fmla="*/ 167 w 191"/>
                  <a:gd name="T25" fmla="*/ 151 h 167"/>
                  <a:gd name="T26" fmla="*/ 183 w 191"/>
                  <a:gd name="T27" fmla="*/ 135 h 167"/>
                  <a:gd name="T28" fmla="*/ 175 w 191"/>
                  <a:gd name="T29" fmla="*/ 127 h 167"/>
                  <a:gd name="T30" fmla="*/ 175 w 191"/>
                  <a:gd name="T31" fmla="*/ 103 h 167"/>
                  <a:gd name="T32" fmla="*/ 151 w 191"/>
                  <a:gd name="T33" fmla="*/ 87 h 167"/>
                  <a:gd name="T34" fmla="*/ 183 w 191"/>
                  <a:gd name="T35" fmla="*/ 71 h 167"/>
                  <a:gd name="T36" fmla="*/ 191 w 191"/>
                  <a:gd name="T37" fmla="*/ 48 h 167"/>
                  <a:gd name="T38" fmla="*/ 167 w 191"/>
                  <a:gd name="T39" fmla="*/ 32 h 167"/>
                  <a:gd name="T40" fmla="*/ 151 w 191"/>
                  <a:gd name="T41" fmla="*/ 32 h 167"/>
                  <a:gd name="T42" fmla="*/ 112 w 191"/>
                  <a:gd name="T43" fmla="*/ 0 h 167"/>
                  <a:gd name="T44" fmla="*/ 96 w 191"/>
                  <a:gd name="T45" fmla="*/ 8 h 167"/>
                  <a:gd name="T46" fmla="*/ 88 w 191"/>
                  <a:gd name="T47" fmla="*/ 32 h 167"/>
                  <a:gd name="T48" fmla="*/ 48 w 191"/>
                  <a:gd name="T49" fmla="*/ 32 h 167"/>
                  <a:gd name="T50" fmla="*/ 56 w 191"/>
                  <a:gd name="T51" fmla="*/ 48 h 167"/>
                  <a:gd name="T52" fmla="*/ 0 w 191"/>
                  <a:gd name="T53" fmla="*/ 56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1" h="167">
                    <a:moveTo>
                      <a:pt x="0" y="56"/>
                    </a:moveTo>
                    <a:lnTo>
                      <a:pt x="16" y="71"/>
                    </a:lnTo>
                    <a:lnTo>
                      <a:pt x="56" y="79"/>
                    </a:lnTo>
                    <a:lnTo>
                      <a:pt x="48" y="79"/>
                    </a:lnTo>
                    <a:lnTo>
                      <a:pt x="64" y="95"/>
                    </a:lnTo>
                    <a:lnTo>
                      <a:pt x="64" y="119"/>
                    </a:lnTo>
                    <a:lnTo>
                      <a:pt x="48" y="143"/>
                    </a:lnTo>
                    <a:lnTo>
                      <a:pt x="96" y="159"/>
                    </a:lnTo>
                    <a:lnTo>
                      <a:pt x="96" y="167"/>
                    </a:lnTo>
                    <a:lnTo>
                      <a:pt x="120" y="167"/>
                    </a:lnTo>
                    <a:lnTo>
                      <a:pt x="120" y="151"/>
                    </a:lnTo>
                    <a:lnTo>
                      <a:pt x="128" y="143"/>
                    </a:lnTo>
                    <a:lnTo>
                      <a:pt x="167" y="151"/>
                    </a:lnTo>
                    <a:lnTo>
                      <a:pt x="183" y="135"/>
                    </a:lnTo>
                    <a:lnTo>
                      <a:pt x="175" y="127"/>
                    </a:lnTo>
                    <a:lnTo>
                      <a:pt x="175" y="103"/>
                    </a:lnTo>
                    <a:lnTo>
                      <a:pt x="151" y="87"/>
                    </a:lnTo>
                    <a:lnTo>
                      <a:pt x="183" y="71"/>
                    </a:lnTo>
                    <a:lnTo>
                      <a:pt x="191" y="48"/>
                    </a:lnTo>
                    <a:lnTo>
                      <a:pt x="167" y="32"/>
                    </a:lnTo>
                    <a:lnTo>
                      <a:pt x="151" y="32"/>
                    </a:lnTo>
                    <a:lnTo>
                      <a:pt x="112" y="0"/>
                    </a:lnTo>
                    <a:lnTo>
                      <a:pt x="96" y="8"/>
                    </a:lnTo>
                    <a:lnTo>
                      <a:pt x="88" y="32"/>
                    </a:lnTo>
                    <a:lnTo>
                      <a:pt x="48" y="32"/>
                    </a:lnTo>
                    <a:lnTo>
                      <a:pt x="56" y="48"/>
                    </a:lnTo>
                    <a:lnTo>
                      <a:pt x="0" y="5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61" name="Freeform 886" descr="25%"/>
              <p:cNvSpPr>
                <a:spLocks noChangeAspect="1"/>
              </p:cNvSpPr>
              <p:nvPr/>
            </p:nvSpPr>
            <p:spPr bwMode="auto">
              <a:xfrm>
                <a:off x="751" y="1773"/>
                <a:ext cx="8" cy="40"/>
              </a:xfrm>
              <a:custGeom>
                <a:avLst/>
                <a:gdLst>
                  <a:gd name="T0" fmla="*/ 0 w 8"/>
                  <a:gd name="T1" fmla="*/ 16 h 40"/>
                  <a:gd name="T2" fmla="*/ 8 w 8"/>
                  <a:gd name="T3" fmla="*/ 40 h 40"/>
                  <a:gd name="T4" fmla="*/ 8 w 8"/>
                  <a:gd name="T5" fmla="*/ 0 h 40"/>
                  <a:gd name="T6" fmla="*/ 0 w 8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0">
                    <a:moveTo>
                      <a:pt x="0" y="16"/>
                    </a:moveTo>
                    <a:lnTo>
                      <a:pt x="8" y="40"/>
                    </a:lnTo>
                    <a:lnTo>
                      <a:pt x="8" y="0"/>
                    </a:lnTo>
                    <a:lnTo>
                      <a:pt x="0" y="1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62" name="Freeform 887" descr="25%"/>
              <p:cNvSpPr>
                <a:spLocks noChangeAspect="1"/>
              </p:cNvSpPr>
              <p:nvPr/>
            </p:nvSpPr>
            <p:spPr bwMode="auto">
              <a:xfrm>
                <a:off x="751" y="1773"/>
                <a:ext cx="8" cy="40"/>
              </a:xfrm>
              <a:custGeom>
                <a:avLst/>
                <a:gdLst>
                  <a:gd name="T0" fmla="*/ 0 w 8"/>
                  <a:gd name="T1" fmla="*/ 16 h 40"/>
                  <a:gd name="T2" fmla="*/ 8 w 8"/>
                  <a:gd name="T3" fmla="*/ 40 h 40"/>
                  <a:gd name="T4" fmla="*/ 8 w 8"/>
                  <a:gd name="T5" fmla="*/ 0 h 40"/>
                  <a:gd name="T6" fmla="*/ 0 w 8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0">
                    <a:moveTo>
                      <a:pt x="0" y="16"/>
                    </a:moveTo>
                    <a:lnTo>
                      <a:pt x="8" y="40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63" name="Freeform 888" descr="25%"/>
              <p:cNvSpPr>
                <a:spLocks noChangeAspect="1"/>
              </p:cNvSpPr>
              <p:nvPr/>
            </p:nvSpPr>
            <p:spPr bwMode="auto">
              <a:xfrm>
                <a:off x="703" y="1550"/>
                <a:ext cx="128" cy="143"/>
              </a:xfrm>
              <a:custGeom>
                <a:avLst/>
                <a:gdLst>
                  <a:gd name="T0" fmla="*/ 0 w 128"/>
                  <a:gd name="T1" fmla="*/ 56 h 143"/>
                  <a:gd name="T2" fmla="*/ 0 w 128"/>
                  <a:gd name="T3" fmla="*/ 88 h 143"/>
                  <a:gd name="T4" fmla="*/ 0 w 128"/>
                  <a:gd name="T5" fmla="*/ 96 h 143"/>
                  <a:gd name="T6" fmla="*/ 16 w 128"/>
                  <a:gd name="T7" fmla="*/ 104 h 143"/>
                  <a:gd name="T8" fmla="*/ 40 w 128"/>
                  <a:gd name="T9" fmla="*/ 120 h 143"/>
                  <a:gd name="T10" fmla="*/ 32 w 128"/>
                  <a:gd name="T11" fmla="*/ 143 h 143"/>
                  <a:gd name="T12" fmla="*/ 56 w 128"/>
                  <a:gd name="T13" fmla="*/ 143 h 143"/>
                  <a:gd name="T14" fmla="*/ 104 w 128"/>
                  <a:gd name="T15" fmla="*/ 143 h 143"/>
                  <a:gd name="T16" fmla="*/ 120 w 128"/>
                  <a:gd name="T17" fmla="*/ 120 h 143"/>
                  <a:gd name="T18" fmla="*/ 88 w 128"/>
                  <a:gd name="T19" fmla="*/ 96 h 143"/>
                  <a:gd name="T20" fmla="*/ 120 w 128"/>
                  <a:gd name="T21" fmla="*/ 72 h 143"/>
                  <a:gd name="T22" fmla="*/ 128 w 128"/>
                  <a:gd name="T23" fmla="*/ 80 h 143"/>
                  <a:gd name="T24" fmla="*/ 120 w 128"/>
                  <a:gd name="T25" fmla="*/ 24 h 143"/>
                  <a:gd name="T26" fmla="*/ 104 w 128"/>
                  <a:gd name="T27" fmla="*/ 8 h 143"/>
                  <a:gd name="T28" fmla="*/ 72 w 128"/>
                  <a:gd name="T29" fmla="*/ 16 h 143"/>
                  <a:gd name="T30" fmla="*/ 80 w 128"/>
                  <a:gd name="T31" fmla="*/ 8 h 143"/>
                  <a:gd name="T32" fmla="*/ 56 w 128"/>
                  <a:gd name="T33" fmla="*/ 0 h 143"/>
                  <a:gd name="T34" fmla="*/ 48 w 128"/>
                  <a:gd name="T35" fmla="*/ 0 h 143"/>
                  <a:gd name="T36" fmla="*/ 48 w 128"/>
                  <a:gd name="T37" fmla="*/ 32 h 143"/>
                  <a:gd name="T38" fmla="*/ 32 w 128"/>
                  <a:gd name="T39" fmla="*/ 24 h 143"/>
                  <a:gd name="T40" fmla="*/ 24 w 128"/>
                  <a:gd name="T41" fmla="*/ 32 h 143"/>
                  <a:gd name="T42" fmla="*/ 24 w 128"/>
                  <a:gd name="T43" fmla="*/ 48 h 143"/>
                  <a:gd name="T44" fmla="*/ 0 w 128"/>
                  <a:gd name="T45" fmla="*/ 5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8" h="143">
                    <a:moveTo>
                      <a:pt x="0" y="56"/>
                    </a:moveTo>
                    <a:lnTo>
                      <a:pt x="0" y="88"/>
                    </a:lnTo>
                    <a:lnTo>
                      <a:pt x="0" y="96"/>
                    </a:lnTo>
                    <a:lnTo>
                      <a:pt x="16" y="104"/>
                    </a:lnTo>
                    <a:lnTo>
                      <a:pt x="40" y="120"/>
                    </a:lnTo>
                    <a:lnTo>
                      <a:pt x="32" y="143"/>
                    </a:lnTo>
                    <a:lnTo>
                      <a:pt x="56" y="143"/>
                    </a:lnTo>
                    <a:lnTo>
                      <a:pt x="104" y="143"/>
                    </a:lnTo>
                    <a:lnTo>
                      <a:pt x="120" y="120"/>
                    </a:lnTo>
                    <a:lnTo>
                      <a:pt x="88" y="96"/>
                    </a:lnTo>
                    <a:lnTo>
                      <a:pt x="120" y="72"/>
                    </a:lnTo>
                    <a:lnTo>
                      <a:pt x="128" y="80"/>
                    </a:lnTo>
                    <a:lnTo>
                      <a:pt x="120" y="24"/>
                    </a:lnTo>
                    <a:lnTo>
                      <a:pt x="104" y="8"/>
                    </a:lnTo>
                    <a:lnTo>
                      <a:pt x="72" y="16"/>
                    </a:lnTo>
                    <a:lnTo>
                      <a:pt x="80" y="8"/>
                    </a:lnTo>
                    <a:lnTo>
                      <a:pt x="56" y="0"/>
                    </a:lnTo>
                    <a:lnTo>
                      <a:pt x="48" y="0"/>
                    </a:lnTo>
                    <a:lnTo>
                      <a:pt x="48" y="32"/>
                    </a:lnTo>
                    <a:lnTo>
                      <a:pt x="32" y="24"/>
                    </a:lnTo>
                    <a:lnTo>
                      <a:pt x="24" y="32"/>
                    </a:lnTo>
                    <a:lnTo>
                      <a:pt x="24" y="48"/>
                    </a:lnTo>
                    <a:lnTo>
                      <a:pt x="0" y="5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64" name="Freeform 889" descr="25%"/>
              <p:cNvSpPr>
                <a:spLocks noChangeAspect="1"/>
              </p:cNvSpPr>
              <p:nvPr/>
            </p:nvSpPr>
            <p:spPr bwMode="auto">
              <a:xfrm>
                <a:off x="703" y="1550"/>
                <a:ext cx="128" cy="143"/>
              </a:xfrm>
              <a:custGeom>
                <a:avLst/>
                <a:gdLst>
                  <a:gd name="T0" fmla="*/ 0 w 128"/>
                  <a:gd name="T1" fmla="*/ 56 h 143"/>
                  <a:gd name="T2" fmla="*/ 0 w 128"/>
                  <a:gd name="T3" fmla="*/ 88 h 143"/>
                  <a:gd name="T4" fmla="*/ 0 w 128"/>
                  <a:gd name="T5" fmla="*/ 96 h 143"/>
                  <a:gd name="T6" fmla="*/ 16 w 128"/>
                  <a:gd name="T7" fmla="*/ 104 h 143"/>
                  <a:gd name="T8" fmla="*/ 40 w 128"/>
                  <a:gd name="T9" fmla="*/ 120 h 143"/>
                  <a:gd name="T10" fmla="*/ 32 w 128"/>
                  <a:gd name="T11" fmla="*/ 143 h 143"/>
                  <a:gd name="T12" fmla="*/ 56 w 128"/>
                  <a:gd name="T13" fmla="*/ 143 h 143"/>
                  <a:gd name="T14" fmla="*/ 104 w 128"/>
                  <a:gd name="T15" fmla="*/ 143 h 143"/>
                  <a:gd name="T16" fmla="*/ 120 w 128"/>
                  <a:gd name="T17" fmla="*/ 120 h 143"/>
                  <a:gd name="T18" fmla="*/ 88 w 128"/>
                  <a:gd name="T19" fmla="*/ 96 h 143"/>
                  <a:gd name="T20" fmla="*/ 120 w 128"/>
                  <a:gd name="T21" fmla="*/ 72 h 143"/>
                  <a:gd name="T22" fmla="*/ 128 w 128"/>
                  <a:gd name="T23" fmla="*/ 80 h 143"/>
                  <a:gd name="T24" fmla="*/ 120 w 128"/>
                  <a:gd name="T25" fmla="*/ 24 h 143"/>
                  <a:gd name="T26" fmla="*/ 104 w 128"/>
                  <a:gd name="T27" fmla="*/ 8 h 143"/>
                  <a:gd name="T28" fmla="*/ 72 w 128"/>
                  <a:gd name="T29" fmla="*/ 16 h 143"/>
                  <a:gd name="T30" fmla="*/ 80 w 128"/>
                  <a:gd name="T31" fmla="*/ 8 h 143"/>
                  <a:gd name="T32" fmla="*/ 56 w 128"/>
                  <a:gd name="T33" fmla="*/ 0 h 143"/>
                  <a:gd name="T34" fmla="*/ 48 w 128"/>
                  <a:gd name="T35" fmla="*/ 0 h 143"/>
                  <a:gd name="T36" fmla="*/ 48 w 128"/>
                  <a:gd name="T37" fmla="*/ 32 h 143"/>
                  <a:gd name="T38" fmla="*/ 32 w 128"/>
                  <a:gd name="T39" fmla="*/ 24 h 143"/>
                  <a:gd name="T40" fmla="*/ 24 w 128"/>
                  <a:gd name="T41" fmla="*/ 32 h 143"/>
                  <a:gd name="T42" fmla="*/ 24 w 128"/>
                  <a:gd name="T43" fmla="*/ 48 h 143"/>
                  <a:gd name="T44" fmla="*/ 0 w 128"/>
                  <a:gd name="T45" fmla="*/ 5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8" h="143">
                    <a:moveTo>
                      <a:pt x="0" y="56"/>
                    </a:moveTo>
                    <a:lnTo>
                      <a:pt x="0" y="88"/>
                    </a:lnTo>
                    <a:lnTo>
                      <a:pt x="0" y="96"/>
                    </a:lnTo>
                    <a:lnTo>
                      <a:pt x="16" y="104"/>
                    </a:lnTo>
                    <a:lnTo>
                      <a:pt x="40" y="120"/>
                    </a:lnTo>
                    <a:lnTo>
                      <a:pt x="32" y="143"/>
                    </a:lnTo>
                    <a:lnTo>
                      <a:pt x="56" y="143"/>
                    </a:lnTo>
                    <a:lnTo>
                      <a:pt x="104" y="143"/>
                    </a:lnTo>
                    <a:lnTo>
                      <a:pt x="120" y="120"/>
                    </a:lnTo>
                    <a:lnTo>
                      <a:pt x="88" y="96"/>
                    </a:lnTo>
                    <a:lnTo>
                      <a:pt x="120" y="72"/>
                    </a:lnTo>
                    <a:lnTo>
                      <a:pt x="128" y="80"/>
                    </a:lnTo>
                    <a:lnTo>
                      <a:pt x="120" y="24"/>
                    </a:lnTo>
                    <a:lnTo>
                      <a:pt x="104" y="8"/>
                    </a:lnTo>
                    <a:lnTo>
                      <a:pt x="72" y="16"/>
                    </a:lnTo>
                    <a:lnTo>
                      <a:pt x="80" y="8"/>
                    </a:lnTo>
                    <a:lnTo>
                      <a:pt x="56" y="0"/>
                    </a:lnTo>
                    <a:lnTo>
                      <a:pt x="48" y="0"/>
                    </a:lnTo>
                    <a:lnTo>
                      <a:pt x="48" y="32"/>
                    </a:lnTo>
                    <a:lnTo>
                      <a:pt x="32" y="24"/>
                    </a:lnTo>
                    <a:lnTo>
                      <a:pt x="24" y="32"/>
                    </a:lnTo>
                    <a:lnTo>
                      <a:pt x="24" y="48"/>
                    </a:lnTo>
                    <a:lnTo>
                      <a:pt x="0" y="5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65" name="Freeform 890" descr="25%"/>
              <p:cNvSpPr>
                <a:spLocks noChangeAspect="1"/>
              </p:cNvSpPr>
              <p:nvPr/>
            </p:nvSpPr>
            <p:spPr bwMode="auto">
              <a:xfrm>
                <a:off x="919" y="1804"/>
                <a:ext cx="80" cy="88"/>
              </a:xfrm>
              <a:custGeom>
                <a:avLst/>
                <a:gdLst>
                  <a:gd name="T0" fmla="*/ 0 w 80"/>
                  <a:gd name="T1" fmla="*/ 32 h 88"/>
                  <a:gd name="T2" fmla="*/ 8 w 80"/>
                  <a:gd name="T3" fmla="*/ 8 h 88"/>
                  <a:gd name="T4" fmla="*/ 32 w 80"/>
                  <a:gd name="T5" fmla="*/ 8 h 88"/>
                  <a:gd name="T6" fmla="*/ 72 w 80"/>
                  <a:gd name="T7" fmla="*/ 8 h 88"/>
                  <a:gd name="T8" fmla="*/ 80 w 80"/>
                  <a:gd name="T9" fmla="*/ 0 h 88"/>
                  <a:gd name="T10" fmla="*/ 80 w 80"/>
                  <a:gd name="T11" fmla="*/ 8 h 88"/>
                  <a:gd name="T12" fmla="*/ 56 w 80"/>
                  <a:gd name="T13" fmla="*/ 8 h 88"/>
                  <a:gd name="T14" fmla="*/ 48 w 80"/>
                  <a:gd name="T15" fmla="*/ 24 h 88"/>
                  <a:gd name="T16" fmla="*/ 32 w 80"/>
                  <a:gd name="T17" fmla="*/ 16 h 88"/>
                  <a:gd name="T18" fmla="*/ 40 w 80"/>
                  <a:gd name="T19" fmla="*/ 40 h 88"/>
                  <a:gd name="T20" fmla="*/ 32 w 80"/>
                  <a:gd name="T21" fmla="*/ 48 h 88"/>
                  <a:gd name="T22" fmla="*/ 48 w 80"/>
                  <a:gd name="T23" fmla="*/ 64 h 88"/>
                  <a:gd name="T24" fmla="*/ 48 w 80"/>
                  <a:gd name="T25" fmla="*/ 72 h 88"/>
                  <a:gd name="T26" fmla="*/ 32 w 80"/>
                  <a:gd name="T27" fmla="*/ 72 h 88"/>
                  <a:gd name="T28" fmla="*/ 40 w 80"/>
                  <a:gd name="T29" fmla="*/ 88 h 88"/>
                  <a:gd name="T30" fmla="*/ 16 w 80"/>
                  <a:gd name="T31" fmla="*/ 80 h 88"/>
                  <a:gd name="T32" fmla="*/ 8 w 80"/>
                  <a:gd name="T33" fmla="*/ 72 h 88"/>
                  <a:gd name="T34" fmla="*/ 40 w 80"/>
                  <a:gd name="T35" fmla="*/ 64 h 88"/>
                  <a:gd name="T36" fmla="*/ 16 w 80"/>
                  <a:gd name="T37" fmla="*/ 56 h 88"/>
                  <a:gd name="T38" fmla="*/ 0 w 80"/>
                  <a:gd name="T39" fmla="*/ 3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0" h="88">
                    <a:moveTo>
                      <a:pt x="0" y="32"/>
                    </a:moveTo>
                    <a:lnTo>
                      <a:pt x="8" y="8"/>
                    </a:lnTo>
                    <a:lnTo>
                      <a:pt x="32" y="8"/>
                    </a:lnTo>
                    <a:lnTo>
                      <a:pt x="72" y="8"/>
                    </a:lnTo>
                    <a:lnTo>
                      <a:pt x="80" y="0"/>
                    </a:lnTo>
                    <a:lnTo>
                      <a:pt x="80" y="8"/>
                    </a:lnTo>
                    <a:lnTo>
                      <a:pt x="56" y="8"/>
                    </a:lnTo>
                    <a:lnTo>
                      <a:pt x="48" y="24"/>
                    </a:lnTo>
                    <a:lnTo>
                      <a:pt x="32" y="16"/>
                    </a:lnTo>
                    <a:lnTo>
                      <a:pt x="40" y="40"/>
                    </a:lnTo>
                    <a:lnTo>
                      <a:pt x="32" y="48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32" y="72"/>
                    </a:lnTo>
                    <a:lnTo>
                      <a:pt x="40" y="88"/>
                    </a:lnTo>
                    <a:lnTo>
                      <a:pt x="16" y="80"/>
                    </a:lnTo>
                    <a:lnTo>
                      <a:pt x="8" y="72"/>
                    </a:lnTo>
                    <a:lnTo>
                      <a:pt x="40" y="64"/>
                    </a:lnTo>
                    <a:lnTo>
                      <a:pt x="16" y="56"/>
                    </a:lnTo>
                    <a:lnTo>
                      <a:pt x="0" y="32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66" name="Freeform 891" descr="25%"/>
              <p:cNvSpPr>
                <a:spLocks noChangeAspect="1"/>
              </p:cNvSpPr>
              <p:nvPr/>
            </p:nvSpPr>
            <p:spPr bwMode="auto">
              <a:xfrm>
                <a:off x="919" y="1804"/>
                <a:ext cx="80" cy="88"/>
              </a:xfrm>
              <a:custGeom>
                <a:avLst/>
                <a:gdLst>
                  <a:gd name="T0" fmla="*/ 0 w 80"/>
                  <a:gd name="T1" fmla="*/ 32 h 88"/>
                  <a:gd name="T2" fmla="*/ 8 w 80"/>
                  <a:gd name="T3" fmla="*/ 8 h 88"/>
                  <a:gd name="T4" fmla="*/ 32 w 80"/>
                  <a:gd name="T5" fmla="*/ 8 h 88"/>
                  <a:gd name="T6" fmla="*/ 72 w 80"/>
                  <a:gd name="T7" fmla="*/ 8 h 88"/>
                  <a:gd name="T8" fmla="*/ 80 w 80"/>
                  <a:gd name="T9" fmla="*/ 0 h 88"/>
                  <a:gd name="T10" fmla="*/ 80 w 80"/>
                  <a:gd name="T11" fmla="*/ 8 h 88"/>
                  <a:gd name="T12" fmla="*/ 56 w 80"/>
                  <a:gd name="T13" fmla="*/ 8 h 88"/>
                  <a:gd name="T14" fmla="*/ 48 w 80"/>
                  <a:gd name="T15" fmla="*/ 24 h 88"/>
                  <a:gd name="T16" fmla="*/ 32 w 80"/>
                  <a:gd name="T17" fmla="*/ 16 h 88"/>
                  <a:gd name="T18" fmla="*/ 40 w 80"/>
                  <a:gd name="T19" fmla="*/ 40 h 88"/>
                  <a:gd name="T20" fmla="*/ 32 w 80"/>
                  <a:gd name="T21" fmla="*/ 48 h 88"/>
                  <a:gd name="T22" fmla="*/ 48 w 80"/>
                  <a:gd name="T23" fmla="*/ 64 h 88"/>
                  <a:gd name="T24" fmla="*/ 48 w 80"/>
                  <a:gd name="T25" fmla="*/ 72 h 88"/>
                  <a:gd name="T26" fmla="*/ 32 w 80"/>
                  <a:gd name="T27" fmla="*/ 72 h 88"/>
                  <a:gd name="T28" fmla="*/ 40 w 80"/>
                  <a:gd name="T29" fmla="*/ 88 h 88"/>
                  <a:gd name="T30" fmla="*/ 16 w 80"/>
                  <a:gd name="T31" fmla="*/ 80 h 88"/>
                  <a:gd name="T32" fmla="*/ 8 w 80"/>
                  <a:gd name="T33" fmla="*/ 72 h 88"/>
                  <a:gd name="T34" fmla="*/ 40 w 80"/>
                  <a:gd name="T35" fmla="*/ 64 h 88"/>
                  <a:gd name="T36" fmla="*/ 16 w 80"/>
                  <a:gd name="T37" fmla="*/ 56 h 88"/>
                  <a:gd name="T38" fmla="*/ 0 w 80"/>
                  <a:gd name="T39" fmla="*/ 3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0" h="88">
                    <a:moveTo>
                      <a:pt x="0" y="32"/>
                    </a:moveTo>
                    <a:lnTo>
                      <a:pt x="8" y="8"/>
                    </a:lnTo>
                    <a:lnTo>
                      <a:pt x="32" y="8"/>
                    </a:lnTo>
                    <a:lnTo>
                      <a:pt x="72" y="8"/>
                    </a:lnTo>
                    <a:lnTo>
                      <a:pt x="80" y="0"/>
                    </a:lnTo>
                    <a:lnTo>
                      <a:pt x="80" y="8"/>
                    </a:lnTo>
                    <a:lnTo>
                      <a:pt x="56" y="8"/>
                    </a:lnTo>
                    <a:lnTo>
                      <a:pt x="48" y="24"/>
                    </a:lnTo>
                    <a:lnTo>
                      <a:pt x="32" y="16"/>
                    </a:lnTo>
                    <a:lnTo>
                      <a:pt x="40" y="40"/>
                    </a:lnTo>
                    <a:lnTo>
                      <a:pt x="32" y="48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32" y="72"/>
                    </a:lnTo>
                    <a:lnTo>
                      <a:pt x="40" y="88"/>
                    </a:lnTo>
                    <a:lnTo>
                      <a:pt x="16" y="80"/>
                    </a:lnTo>
                    <a:lnTo>
                      <a:pt x="8" y="72"/>
                    </a:lnTo>
                    <a:lnTo>
                      <a:pt x="40" y="64"/>
                    </a:lnTo>
                    <a:lnTo>
                      <a:pt x="16" y="56"/>
                    </a:lnTo>
                    <a:lnTo>
                      <a:pt x="0" y="32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67" name="Freeform 892" descr="25%"/>
              <p:cNvSpPr>
                <a:spLocks noChangeAspect="1"/>
              </p:cNvSpPr>
              <p:nvPr/>
            </p:nvSpPr>
            <p:spPr bwMode="auto">
              <a:xfrm>
                <a:off x="959" y="1909"/>
                <a:ext cx="40" cy="7"/>
              </a:xfrm>
              <a:custGeom>
                <a:avLst/>
                <a:gdLst>
                  <a:gd name="T0" fmla="*/ 0 w 40"/>
                  <a:gd name="T1" fmla="*/ 8 h 8"/>
                  <a:gd name="T2" fmla="*/ 8 w 40"/>
                  <a:gd name="T3" fmla="*/ 0 h 8"/>
                  <a:gd name="T4" fmla="*/ 40 w 40"/>
                  <a:gd name="T5" fmla="*/ 8 h 8"/>
                  <a:gd name="T6" fmla="*/ 16 w 40"/>
                  <a:gd name="T7" fmla="*/ 8 h 8"/>
                  <a:gd name="T8" fmla="*/ 0 w 40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8">
                    <a:moveTo>
                      <a:pt x="0" y="8"/>
                    </a:moveTo>
                    <a:lnTo>
                      <a:pt x="8" y="0"/>
                    </a:lnTo>
                    <a:lnTo>
                      <a:pt x="40" y="8"/>
                    </a:lnTo>
                    <a:lnTo>
                      <a:pt x="16" y="8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68" name="Freeform 893" descr="25%"/>
              <p:cNvSpPr>
                <a:spLocks noChangeAspect="1"/>
              </p:cNvSpPr>
              <p:nvPr/>
            </p:nvSpPr>
            <p:spPr bwMode="auto">
              <a:xfrm>
                <a:off x="959" y="1909"/>
                <a:ext cx="40" cy="7"/>
              </a:xfrm>
              <a:custGeom>
                <a:avLst/>
                <a:gdLst>
                  <a:gd name="T0" fmla="*/ 0 w 40"/>
                  <a:gd name="T1" fmla="*/ 8 h 8"/>
                  <a:gd name="T2" fmla="*/ 8 w 40"/>
                  <a:gd name="T3" fmla="*/ 0 h 8"/>
                  <a:gd name="T4" fmla="*/ 40 w 40"/>
                  <a:gd name="T5" fmla="*/ 8 h 8"/>
                  <a:gd name="T6" fmla="*/ 16 w 40"/>
                  <a:gd name="T7" fmla="*/ 8 h 8"/>
                  <a:gd name="T8" fmla="*/ 0 w 40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8">
                    <a:moveTo>
                      <a:pt x="0" y="8"/>
                    </a:moveTo>
                    <a:lnTo>
                      <a:pt x="8" y="0"/>
                    </a:lnTo>
                    <a:lnTo>
                      <a:pt x="40" y="8"/>
                    </a:lnTo>
                    <a:lnTo>
                      <a:pt x="16" y="8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69" name="Freeform 894" descr="25%"/>
              <p:cNvSpPr>
                <a:spLocks noChangeAspect="1"/>
              </p:cNvSpPr>
              <p:nvPr/>
            </p:nvSpPr>
            <p:spPr bwMode="auto">
              <a:xfrm>
                <a:off x="852" y="1678"/>
                <a:ext cx="106" cy="47"/>
              </a:xfrm>
              <a:custGeom>
                <a:avLst/>
                <a:gdLst>
                  <a:gd name="T0" fmla="*/ 0 w 96"/>
                  <a:gd name="T1" fmla="*/ 23 h 47"/>
                  <a:gd name="T2" fmla="*/ 16 w 96"/>
                  <a:gd name="T3" fmla="*/ 8 h 47"/>
                  <a:gd name="T4" fmla="*/ 40 w 96"/>
                  <a:gd name="T5" fmla="*/ 15 h 47"/>
                  <a:gd name="T6" fmla="*/ 72 w 96"/>
                  <a:gd name="T7" fmla="*/ 0 h 47"/>
                  <a:gd name="T8" fmla="*/ 88 w 96"/>
                  <a:gd name="T9" fmla="*/ 0 h 47"/>
                  <a:gd name="T10" fmla="*/ 96 w 96"/>
                  <a:gd name="T11" fmla="*/ 8 h 47"/>
                  <a:gd name="T12" fmla="*/ 64 w 96"/>
                  <a:gd name="T13" fmla="*/ 39 h 47"/>
                  <a:gd name="T14" fmla="*/ 32 w 96"/>
                  <a:gd name="T15" fmla="*/ 47 h 47"/>
                  <a:gd name="T16" fmla="*/ 0 w 96"/>
                  <a:gd name="T17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" h="47">
                    <a:moveTo>
                      <a:pt x="0" y="23"/>
                    </a:moveTo>
                    <a:lnTo>
                      <a:pt x="16" y="8"/>
                    </a:lnTo>
                    <a:lnTo>
                      <a:pt x="40" y="15"/>
                    </a:lnTo>
                    <a:lnTo>
                      <a:pt x="72" y="0"/>
                    </a:lnTo>
                    <a:lnTo>
                      <a:pt x="88" y="0"/>
                    </a:lnTo>
                    <a:lnTo>
                      <a:pt x="96" y="8"/>
                    </a:lnTo>
                    <a:lnTo>
                      <a:pt x="64" y="39"/>
                    </a:lnTo>
                    <a:lnTo>
                      <a:pt x="32" y="47"/>
                    </a:lnTo>
                    <a:lnTo>
                      <a:pt x="0" y="23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70" name="Freeform 895" descr="25%"/>
              <p:cNvSpPr>
                <a:spLocks noChangeAspect="1"/>
              </p:cNvSpPr>
              <p:nvPr/>
            </p:nvSpPr>
            <p:spPr bwMode="auto">
              <a:xfrm>
                <a:off x="852" y="1678"/>
                <a:ext cx="106" cy="47"/>
              </a:xfrm>
              <a:custGeom>
                <a:avLst/>
                <a:gdLst>
                  <a:gd name="T0" fmla="*/ 0 w 96"/>
                  <a:gd name="T1" fmla="*/ 23 h 47"/>
                  <a:gd name="T2" fmla="*/ 16 w 96"/>
                  <a:gd name="T3" fmla="*/ 8 h 47"/>
                  <a:gd name="T4" fmla="*/ 40 w 96"/>
                  <a:gd name="T5" fmla="*/ 15 h 47"/>
                  <a:gd name="T6" fmla="*/ 72 w 96"/>
                  <a:gd name="T7" fmla="*/ 0 h 47"/>
                  <a:gd name="T8" fmla="*/ 88 w 96"/>
                  <a:gd name="T9" fmla="*/ 0 h 47"/>
                  <a:gd name="T10" fmla="*/ 96 w 96"/>
                  <a:gd name="T11" fmla="*/ 8 h 47"/>
                  <a:gd name="T12" fmla="*/ 64 w 96"/>
                  <a:gd name="T13" fmla="*/ 39 h 47"/>
                  <a:gd name="T14" fmla="*/ 32 w 96"/>
                  <a:gd name="T15" fmla="*/ 47 h 47"/>
                  <a:gd name="T16" fmla="*/ 0 w 96"/>
                  <a:gd name="T17" fmla="*/ 2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" h="47">
                    <a:moveTo>
                      <a:pt x="0" y="23"/>
                    </a:moveTo>
                    <a:lnTo>
                      <a:pt x="16" y="8"/>
                    </a:lnTo>
                    <a:lnTo>
                      <a:pt x="40" y="15"/>
                    </a:lnTo>
                    <a:lnTo>
                      <a:pt x="72" y="0"/>
                    </a:lnTo>
                    <a:lnTo>
                      <a:pt x="88" y="0"/>
                    </a:lnTo>
                    <a:lnTo>
                      <a:pt x="96" y="8"/>
                    </a:lnTo>
                    <a:lnTo>
                      <a:pt x="64" y="39"/>
                    </a:lnTo>
                    <a:lnTo>
                      <a:pt x="32" y="47"/>
                    </a:lnTo>
                    <a:lnTo>
                      <a:pt x="0" y="23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71" name="Freeform 896" descr="25%"/>
              <p:cNvSpPr>
                <a:spLocks noChangeAspect="1"/>
              </p:cNvSpPr>
              <p:nvPr/>
            </p:nvSpPr>
            <p:spPr bwMode="auto">
              <a:xfrm>
                <a:off x="725" y="1701"/>
                <a:ext cx="168" cy="168"/>
              </a:xfrm>
              <a:custGeom>
                <a:avLst/>
                <a:gdLst>
                  <a:gd name="T0" fmla="*/ 0 w 168"/>
                  <a:gd name="T1" fmla="*/ 48 h 168"/>
                  <a:gd name="T2" fmla="*/ 0 w 168"/>
                  <a:gd name="T3" fmla="*/ 24 h 168"/>
                  <a:gd name="T4" fmla="*/ 24 w 168"/>
                  <a:gd name="T5" fmla="*/ 8 h 168"/>
                  <a:gd name="T6" fmla="*/ 32 w 168"/>
                  <a:gd name="T7" fmla="*/ 24 h 168"/>
                  <a:gd name="T8" fmla="*/ 48 w 168"/>
                  <a:gd name="T9" fmla="*/ 0 h 168"/>
                  <a:gd name="T10" fmla="*/ 72 w 168"/>
                  <a:gd name="T11" fmla="*/ 0 h 168"/>
                  <a:gd name="T12" fmla="*/ 88 w 168"/>
                  <a:gd name="T13" fmla="*/ 8 h 168"/>
                  <a:gd name="T14" fmla="*/ 88 w 168"/>
                  <a:gd name="T15" fmla="*/ 32 h 168"/>
                  <a:gd name="T16" fmla="*/ 72 w 168"/>
                  <a:gd name="T17" fmla="*/ 32 h 168"/>
                  <a:gd name="T18" fmla="*/ 72 w 168"/>
                  <a:gd name="T19" fmla="*/ 56 h 168"/>
                  <a:gd name="T20" fmla="*/ 104 w 168"/>
                  <a:gd name="T21" fmla="*/ 96 h 168"/>
                  <a:gd name="T22" fmla="*/ 128 w 168"/>
                  <a:gd name="T23" fmla="*/ 96 h 168"/>
                  <a:gd name="T24" fmla="*/ 128 w 168"/>
                  <a:gd name="T25" fmla="*/ 104 h 168"/>
                  <a:gd name="T26" fmla="*/ 168 w 168"/>
                  <a:gd name="T27" fmla="*/ 128 h 168"/>
                  <a:gd name="T28" fmla="*/ 144 w 168"/>
                  <a:gd name="T29" fmla="*/ 120 h 168"/>
                  <a:gd name="T30" fmla="*/ 144 w 168"/>
                  <a:gd name="T31" fmla="*/ 152 h 168"/>
                  <a:gd name="T32" fmla="*/ 128 w 168"/>
                  <a:gd name="T33" fmla="*/ 168 h 168"/>
                  <a:gd name="T34" fmla="*/ 120 w 168"/>
                  <a:gd name="T35" fmla="*/ 128 h 168"/>
                  <a:gd name="T36" fmla="*/ 56 w 168"/>
                  <a:gd name="T37" fmla="*/ 88 h 168"/>
                  <a:gd name="T38" fmla="*/ 40 w 168"/>
                  <a:gd name="T39" fmla="*/ 56 h 168"/>
                  <a:gd name="T40" fmla="*/ 24 w 168"/>
                  <a:gd name="T41" fmla="*/ 56 h 168"/>
                  <a:gd name="T42" fmla="*/ 8 w 168"/>
                  <a:gd name="T43" fmla="*/ 56 h 168"/>
                  <a:gd name="T44" fmla="*/ 0 w 168"/>
                  <a:gd name="T45" fmla="*/ 4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8" h="168">
                    <a:moveTo>
                      <a:pt x="0" y="48"/>
                    </a:moveTo>
                    <a:lnTo>
                      <a:pt x="0" y="24"/>
                    </a:lnTo>
                    <a:lnTo>
                      <a:pt x="24" y="8"/>
                    </a:lnTo>
                    <a:lnTo>
                      <a:pt x="32" y="24"/>
                    </a:lnTo>
                    <a:lnTo>
                      <a:pt x="48" y="0"/>
                    </a:lnTo>
                    <a:lnTo>
                      <a:pt x="72" y="0"/>
                    </a:lnTo>
                    <a:lnTo>
                      <a:pt x="88" y="8"/>
                    </a:lnTo>
                    <a:lnTo>
                      <a:pt x="88" y="32"/>
                    </a:lnTo>
                    <a:lnTo>
                      <a:pt x="72" y="32"/>
                    </a:lnTo>
                    <a:lnTo>
                      <a:pt x="72" y="56"/>
                    </a:lnTo>
                    <a:lnTo>
                      <a:pt x="104" y="96"/>
                    </a:lnTo>
                    <a:lnTo>
                      <a:pt x="128" y="96"/>
                    </a:lnTo>
                    <a:lnTo>
                      <a:pt x="128" y="104"/>
                    </a:lnTo>
                    <a:lnTo>
                      <a:pt x="168" y="128"/>
                    </a:lnTo>
                    <a:lnTo>
                      <a:pt x="144" y="120"/>
                    </a:lnTo>
                    <a:lnTo>
                      <a:pt x="144" y="152"/>
                    </a:lnTo>
                    <a:lnTo>
                      <a:pt x="128" y="168"/>
                    </a:lnTo>
                    <a:lnTo>
                      <a:pt x="120" y="128"/>
                    </a:lnTo>
                    <a:lnTo>
                      <a:pt x="56" y="88"/>
                    </a:lnTo>
                    <a:lnTo>
                      <a:pt x="40" y="56"/>
                    </a:lnTo>
                    <a:lnTo>
                      <a:pt x="24" y="56"/>
                    </a:lnTo>
                    <a:lnTo>
                      <a:pt x="8" y="56"/>
                    </a:lnTo>
                    <a:lnTo>
                      <a:pt x="0" y="4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72" name="Freeform 897" descr="25%"/>
              <p:cNvSpPr>
                <a:spLocks noChangeAspect="1"/>
              </p:cNvSpPr>
              <p:nvPr/>
            </p:nvSpPr>
            <p:spPr bwMode="auto">
              <a:xfrm>
                <a:off x="725" y="1701"/>
                <a:ext cx="168" cy="168"/>
              </a:xfrm>
              <a:custGeom>
                <a:avLst/>
                <a:gdLst>
                  <a:gd name="T0" fmla="*/ 0 w 168"/>
                  <a:gd name="T1" fmla="*/ 48 h 168"/>
                  <a:gd name="T2" fmla="*/ 0 w 168"/>
                  <a:gd name="T3" fmla="*/ 24 h 168"/>
                  <a:gd name="T4" fmla="*/ 24 w 168"/>
                  <a:gd name="T5" fmla="*/ 8 h 168"/>
                  <a:gd name="T6" fmla="*/ 32 w 168"/>
                  <a:gd name="T7" fmla="*/ 24 h 168"/>
                  <a:gd name="T8" fmla="*/ 48 w 168"/>
                  <a:gd name="T9" fmla="*/ 0 h 168"/>
                  <a:gd name="T10" fmla="*/ 72 w 168"/>
                  <a:gd name="T11" fmla="*/ 0 h 168"/>
                  <a:gd name="T12" fmla="*/ 88 w 168"/>
                  <a:gd name="T13" fmla="*/ 8 h 168"/>
                  <a:gd name="T14" fmla="*/ 88 w 168"/>
                  <a:gd name="T15" fmla="*/ 32 h 168"/>
                  <a:gd name="T16" fmla="*/ 72 w 168"/>
                  <a:gd name="T17" fmla="*/ 32 h 168"/>
                  <a:gd name="T18" fmla="*/ 72 w 168"/>
                  <a:gd name="T19" fmla="*/ 56 h 168"/>
                  <a:gd name="T20" fmla="*/ 104 w 168"/>
                  <a:gd name="T21" fmla="*/ 96 h 168"/>
                  <a:gd name="T22" fmla="*/ 128 w 168"/>
                  <a:gd name="T23" fmla="*/ 96 h 168"/>
                  <a:gd name="T24" fmla="*/ 128 w 168"/>
                  <a:gd name="T25" fmla="*/ 104 h 168"/>
                  <a:gd name="T26" fmla="*/ 168 w 168"/>
                  <a:gd name="T27" fmla="*/ 128 h 168"/>
                  <a:gd name="T28" fmla="*/ 144 w 168"/>
                  <a:gd name="T29" fmla="*/ 120 h 168"/>
                  <a:gd name="T30" fmla="*/ 144 w 168"/>
                  <a:gd name="T31" fmla="*/ 152 h 168"/>
                  <a:gd name="T32" fmla="*/ 128 w 168"/>
                  <a:gd name="T33" fmla="*/ 168 h 168"/>
                  <a:gd name="T34" fmla="*/ 120 w 168"/>
                  <a:gd name="T35" fmla="*/ 128 h 168"/>
                  <a:gd name="T36" fmla="*/ 56 w 168"/>
                  <a:gd name="T37" fmla="*/ 88 h 168"/>
                  <a:gd name="T38" fmla="*/ 40 w 168"/>
                  <a:gd name="T39" fmla="*/ 56 h 168"/>
                  <a:gd name="T40" fmla="*/ 24 w 168"/>
                  <a:gd name="T41" fmla="*/ 56 h 168"/>
                  <a:gd name="T42" fmla="*/ 8 w 168"/>
                  <a:gd name="T43" fmla="*/ 56 h 168"/>
                  <a:gd name="T44" fmla="*/ 0 w 168"/>
                  <a:gd name="T45" fmla="*/ 4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8" h="168">
                    <a:moveTo>
                      <a:pt x="0" y="48"/>
                    </a:moveTo>
                    <a:lnTo>
                      <a:pt x="0" y="24"/>
                    </a:lnTo>
                    <a:lnTo>
                      <a:pt x="24" y="8"/>
                    </a:lnTo>
                    <a:lnTo>
                      <a:pt x="32" y="24"/>
                    </a:lnTo>
                    <a:lnTo>
                      <a:pt x="48" y="0"/>
                    </a:lnTo>
                    <a:lnTo>
                      <a:pt x="72" y="0"/>
                    </a:lnTo>
                    <a:lnTo>
                      <a:pt x="88" y="8"/>
                    </a:lnTo>
                    <a:lnTo>
                      <a:pt x="88" y="32"/>
                    </a:lnTo>
                    <a:lnTo>
                      <a:pt x="72" y="32"/>
                    </a:lnTo>
                    <a:lnTo>
                      <a:pt x="72" y="56"/>
                    </a:lnTo>
                    <a:lnTo>
                      <a:pt x="104" y="96"/>
                    </a:lnTo>
                    <a:lnTo>
                      <a:pt x="128" y="96"/>
                    </a:lnTo>
                    <a:lnTo>
                      <a:pt x="128" y="104"/>
                    </a:lnTo>
                    <a:lnTo>
                      <a:pt x="168" y="128"/>
                    </a:lnTo>
                    <a:lnTo>
                      <a:pt x="144" y="120"/>
                    </a:lnTo>
                    <a:lnTo>
                      <a:pt x="144" y="152"/>
                    </a:lnTo>
                    <a:lnTo>
                      <a:pt x="128" y="168"/>
                    </a:lnTo>
                    <a:lnTo>
                      <a:pt x="120" y="128"/>
                    </a:lnTo>
                    <a:lnTo>
                      <a:pt x="56" y="88"/>
                    </a:lnTo>
                    <a:lnTo>
                      <a:pt x="40" y="56"/>
                    </a:lnTo>
                    <a:lnTo>
                      <a:pt x="24" y="56"/>
                    </a:lnTo>
                    <a:lnTo>
                      <a:pt x="8" y="56"/>
                    </a:lnTo>
                    <a:lnTo>
                      <a:pt x="0" y="4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73" name="Freeform 898" descr="25%"/>
              <p:cNvSpPr>
                <a:spLocks noChangeAspect="1"/>
              </p:cNvSpPr>
              <p:nvPr/>
            </p:nvSpPr>
            <p:spPr bwMode="auto">
              <a:xfrm>
                <a:off x="743" y="1813"/>
                <a:ext cx="21" cy="40"/>
              </a:xfrm>
              <a:custGeom>
                <a:avLst/>
                <a:gdLst>
                  <a:gd name="T0" fmla="*/ 0 w 24"/>
                  <a:gd name="T1" fmla="*/ 0 h 40"/>
                  <a:gd name="T2" fmla="*/ 8 w 24"/>
                  <a:gd name="T3" fmla="*/ 32 h 40"/>
                  <a:gd name="T4" fmla="*/ 16 w 24"/>
                  <a:gd name="T5" fmla="*/ 40 h 40"/>
                  <a:gd name="T6" fmla="*/ 24 w 24"/>
                  <a:gd name="T7" fmla="*/ 8 h 40"/>
                  <a:gd name="T8" fmla="*/ 16 w 24"/>
                  <a:gd name="T9" fmla="*/ 0 h 40"/>
                  <a:gd name="T10" fmla="*/ 0 w 24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0">
                    <a:moveTo>
                      <a:pt x="0" y="0"/>
                    </a:moveTo>
                    <a:lnTo>
                      <a:pt x="8" y="32"/>
                    </a:lnTo>
                    <a:lnTo>
                      <a:pt x="16" y="40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74" name="Freeform 899" descr="25%"/>
              <p:cNvSpPr>
                <a:spLocks noChangeAspect="1"/>
              </p:cNvSpPr>
              <p:nvPr/>
            </p:nvSpPr>
            <p:spPr bwMode="auto">
              <a:xfrm>
                <a:off x="743" y="1813"/>
                <a:ext cx="21" cy="40"/>
              </a:xfrm>
              <a:custGeom>
                <a:avLst/>
                <a:gdLst>
                  <a:gd name="T0" fmla="*/ 0 w 24"/>
                  <a:gd name="T1" fmla="*/ 0 h 40"/>
                  <a:gd name="T2" fmla="*/ 8 w 24"/>
                  <a:gd name="T3" fmla="*/ 32 h 40"/>
                  <a:gd name="T4" fmla="*/ 16 w 24"/>
                  <a:gd name="T5" fmla="*/ 40 h 40"/>
                  <a:gd name="T6" fmla="*/ 24 w 24"/>
                  <a:gd name="T7" fmla="*/ 8 h 40"/>
                  <a:gd name="T8" fmla="*/ 16 w 24"/>
                  <a:gd name="T9" fmla="*/ 0 h 40"/>
                  <a:gd name="T10" fmla="*/ 0 w 24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0">
                    <a:moveTo>
                      <a:pt x="0" y="0"/>
                    </a:moveTo>
                    <a:lnTo>
                      <a:pt x="8" y="32"/>
                    </a:lnTo>
                    <a:lnTo>
                      <a:pt x="16" y="40"/>
                    </a:lnTo>
                    <a:lnTo>
                      <a:pt x="24" y="8"/>
                    </a:lnTo>
                    <a:lnTo>
                      <a:pt x="16" y="0"/>
                    </a:lnTo>
                    <a:lnTo>
                      <a:pt x="0" y="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75" name="Freeform 900" descr="25%"/>
              <p:cNvSpPr>
                <a:spLocks noChangeAspect="1"/>
              </p:cNvSpPr>
              <p:nvPr/>
            </p:nvSpPr>
            <p:spPr bwMode="auto">
              <a:xfrm>
                <a:off x="807" y="1861"/>
                <a:ext cx="40" cy="23"/>
              </a:xfrm>
              <a:custGeom>
                <a:avLst/>
                <a:gdLst>
                  <a:gd name="T0" fmla="*/ 0 w 40"/>
                  <a:gd name="T1" fmla="*/ 16 h 24"/>
                  <a:gd name="T2" fmla="*/ 32 w 40"/>
                  <a:gd name="T3" fmla="*/ 24 h 24"/>
                  <a:gd name="T4" fmla="*/ 40 w 40"/>
                  <a:gd name="T5" fmla="*/ 0 h 24"/>
                  <a:gd name="T6" fmla="*/ 0 w 40"/>
                  <a:gd name="T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4">
                    <a:moveTo>
                      <a:pt x="0" y="16"/>
                    </a:moveTo>
                    <a:lnTo>
                      <a:pt x="32" y="24"/>
                    </a:lnTo>
                    <a:lnTo>
                      <a:pt x="40" y="0"/>
                    </a:lnTo>
                    <a:lnTo>
                      <a:pt x="0" y="16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76" name="Freeform 901" descr="25%"/>
              <p:cNvSpPr>
                <a:spLocks noChangeAspect="1"/>
              </p:cNvSpPr>
              <p:nvPr/>
            </p:nvSpPr>
            <p:spPr bwMode="auto">
              <a:xfrm>
                <a:off x="807" y="1861"/>
                <a:ext cx="40" cy="23"/>
              </a:xfrm>
              <a:custGeom>
                <a:avLst/>
                <a:gdLst>
                  <a:gd name="T0" fmla="*/ 0 w 40"/>
                  <a:gd name="T1" fmla="*/ 16 h 24"/>
                  <a:gd name="T2" fmla="*/ 32 w 40"/>
                  <a:gd name="T3" fmla="*/ 24 h 24"/>
                  <a:gd name="T4" fmla="*/ 40 w 40"/>
                  <a:gd name="T5" fmla="*/ 0 h 24"/>
                  <a:gd name="T6" fmla="*/ 0 w 40"/>
                  <a:gd name="T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4">
                    <a:moveTo>
                      <a:pt x="0" y="16"/>
                    </a:moveTo>
                    <a:lnTo>
                      <a:pt x="32" y="24"/>
                    </a:lnTo>
                    <a:lnTo>
                      <a:pt x="40" y="0"/>
                    </a:lnTo>
                    <a:lnTo>
                      <a:pt x="0" y="16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77" name="Freeform 902" descr="25%"/>
              <p:cNvSpPr>
                <a:spLocks noChangeAspect="1"/>
              </p:cNvSpPr>
              <p:nvPr/>
            </p:nvSpPr>
            <p:spPr bwMode="auto">
              <a:xfrm>
                <a:off x="703" y="1646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0 w 16"/>
                  <a:gd name="T3" fmla="*/ 0 h 8"/>
                  <a:gd name="T4" fmla="*/ 16 w 16"/>
                  <a:gd name="T5" fmla="*/ 8 h 8"/>
                  <a:gd name="T6" fmla="*/ 0 w 16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0" y="0"/>
                    </a:lnTo>
                    <a:lnTo>
                      <a:pt x="16" y="8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78" name="Freeform 903" descr="25%"/>
              <p:cNvSpPr>
                <a:spLocks noChangeAspect="1"/>
              </p:cNvSpPr>
              <p:nvPr/>
            </p:nvSpPr>
            <p:spPr bwMode="auto">
              <a:xfrm>
                <a:off x="703" y="1646"/>
                <a:ext cx="16" cy="8"/>
              </a:xfrm>
              <a:custGeom>
                <a:avLst/>
                <a:gdLst>
                  <a:gd name="T0" fmla="*/ 0 w 16"/>
                  <a:gd name="T1" fmla="*/ 8 h 8"/>
                  <a:gd name="T2" fmla="*/ 0 w 16"/>
                  <a:gd name="T3" fmla="*/ 0 h 8"/>
                  <a:gd name="T4" fmla="*/ 16 w 16"/>
                  <a:gd name="T5" fmla="*/ 8 h 8"/>
                  <a:gd name="T6" fmla="*/ 0 w 16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8">
                    <a:moveTo>
                      <a:pt x="0" y="8"/>
                    </a:moveTo>
                    <a:lnTo>
                      <a:pt x="0" y="0"/>
                    </a:lnTo>
                    <a:lnTo>
                      <a:pt x="16" y="8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79" name="Freeform 904" descr="25%"/>
              <p:cNvSpPr>
                <a:spLocks noChangeAspect="1"/>
              </p:cNvSpPr>
              <p:nvPr/>
            </p:nvSpPr>
            <p:spPr bwMode="auto">
              <a:xfrm>
                <a:off x="672" y="1582"/>
                <a:ext cx="64" cy="56"/>
              </a:xfrm>
              <a:custGeom>
                <a:avLst/>
                <a:gdLst>
                  <a:gd name="T0" fmla="*/ 0 w 55"/>
                  <a:gd name="T1" fmla="*/ 40 h 56"/>
                  <a:gd name="T2" fmla="*/ 23 w 55"/>
                  <a:gd name="T3" fmla="*/ 32 h 56"/>
                  <a:gd name="T4" fmla="*/ 16 w 55"/>
                  <a:gd name="T5" fmla="*/ 24 h 56"/>
                  <a:gd name="T6" fmla="*/ 16 w 55"/>
                  <a:gd name="T7" fmla="*/ 8 h 56"/>
                  <a:gd name="T8" fmla="*/ 23 w 55"/>
                  <a:gd name="T9" fmla="*/ 16 h 56"/>
                  <a:gd name="T10" fmla="*/ 31 w 55"/>
                  <a:gd name="T11" fmla="*/ 0 h 56"/>
                  <a:gd name="T12" fmla="*/ 55 w 55"/>
                  <a:gd name="T13" fmla="*/ 0 h 56"/>
                  <a:gd name="T14" fmla="*/ 55 w 55"/>
                  <a:gd name="T15" fmla="*/ 16 h 56"/>
                  <a:gd name="T16" fmla="*/ 31 w 55"/>
                  <a:gd name="T17" fmla="*/ 24 h 56"/>
                  <a:gd name="T18" fmla="*/ 31 w 55"/>
                  <a:gd name="T19" fmla="*/ 56 h 56"/>
                  <a:gd name="T20" fmla="*/ 23 w 55"/>
                  <a:gd name="T21" fmla="*/ 40 h 56"/>
                  <a:gd name="T22" fmla="*/ 0 w 55"/>
                  <a:gd name="T23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5" h="56">
                    <a:moveTo>
                      <a:pt x="0" y="40"/>
                    </a:moveTo>
                    <a:lnTo>
                      <a:pt x="23" y="32"/>
                    </a:lnTo>
                    <a:lnTo>
                      <a:pt x="16" y="24"/>
                    </a:lnTo>
                    <a:lnTo>
                      <a:pt x="16" y="8"/>
                    </a:lnTo>
                    <a:lnTo>
                      <a:pt x="23" y="16"/>
                    </a:lnTo>
                    <a:lnTo>
                      <a:pt x="31" y="0"/>
                    </a:lnTo>
                    <a:lnTo>
                      <a:pt x="55" y="0"/>
                    </a:lnTo>
                    <a:lnTo>
                      <a:pt x="55" y="16"/>
                    </a:lnTo>
                    <a:lnTo>
                      <a:pt x="31" y="24"/>
                    </a:lnTo>
                    <a:lnTo>
                      <a:pt x="31" y="56"/>
                    </a:lnTo>
                    <a:lnTo>
                      <a:pt x="23" y="40"/>
                    </a:lnTo>
                    <a:lnTo>
                      <a:pt x="0" y="40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80" name="Freeform 905" descr="25%"/>
              <p:cNvSpPr>
                <a:spLocks noChangeAspect="1"/>
              </p:cNvSpPr>
              <p:nvPr/>
            </p:nvSpPr>
            <p:spPr bwMode="auto">
              <a:xfrm>
                <a:off x="672" y="1582"/>
                <a:ext cx="64" cy="56"/>
              </a:xfrm>
              <a:custGeom>
                <a:avLst/>
                <a:gdLst>
                  <a:gd name="T0" fmla="*/ 0 w 55"/>
                  <a:gd name="T1" fmla="*/ 40 h 56"/>
                  <a:gd name="T2" fmla="*/ 23 w 55"/>
                  <a:gd name="T3" fmla="*/ 32 h 56"/>
                  <a:gd name="T4" fmla="*/ 16 w 55"/>
                  <a:gd name="T5" fmla="*/ 24 h 56"/>
                  <a:gd name="T6" fmla="*/ 16 w 55"/>
                  <a:gd name="T7" fmla="*/ 8 h 56"/>
                  <a:gd name="T8" fmla="*/ 23 w 55"/>
                  <a:gd name="T9" fmla="*/ 16 h 56"/>
                  <a:gd name="T10" fmla="*/ 31 w 55"/>
                  <a:gd name="T11" fmla="*/ 0 h 56"/>
                  <a:gd name="T12" fmla="*/ 55 w 55"/>
                  <a:gd name="T13" fmla="*/ 0 h 56"/>
                  <a:gd name="T14" fmla="*/ 55 w 55"/>
                  <a:gd name="T15" fmla="*/ 16 h 56"/>
                  <a:gd name="T16" fmla="*/ 31 w 55"/>
                  <a:gd name="T17" fmla="*/ 24 h 56"/>
                  <a:gd name="T18" fmla="*/ 31 w 55"/>
                  <a:gd name="T19" fmla="*/ 56 h 56"/>
                  <a:gd name="T20" fmla="*/ 23 w 55"/>
                  <a:gd name="T21" fmla="*/ 40 h 56"/>
                  <a:gd name="T22" fmla="*/ 0 w 55"/>
                  <a:gd name="T23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5" h="56">
                    <a:moveTo>
                      <a:pt x="0" y="40"/>
                    </a:moveTo>
                    <a:lnTo>
                      <a:pt x="23" y="32"/>
                    </a:lnTo>
                    <a:lnTo>
                      <a:pt x="16" y="24"/>
                    </a:lnTo>
                    <a:lnTo>
                      <a:pt x="16" y="8"/>
                    </a:lnTo>
                    <a:lnTo>
                      <a:pt x="23" y="16"/>
                    </a:lnTo>
                    <a:lnTo>
                      <a:pt x="31" y="0"/>
                    </a:lnTo>
                    <a:lnTo>
                      <a:pt x="55" y="0"/>
                    </a:lnTo>
                    <a:lnTo>
                      <a:pt x="55" y="16"/>
                    </a:lnTo>
                    <a:lnTo>
                      <a:pt x="31" y="24"/>
                    </a:lnTo>
                    <a:lnTo>
                      <a:pt x="31" y="56"/>
                    </a:lnTo>
                    <a:lnTo>
                      <a:pt x="23" y="40"/>
                    </a:lnTo>
                    <a:lnTo>
                      <a:pt x="0" y="40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81" name="Freeform 906" descr="25%"/>
              <p:cNvSpPr>
                <a:spLocks noChangeAspect="1"/>
              </p:cNvSpPr>
              <p:nvPr/>
            </p:nvSpPr>
            <p:spPr bwMode="auto">
              <a:xfrm>
                <a:off x="695" y="1167"/>
                <a:ext cx="376" cy="311"/>
              </a:xfrm>
              <a:custGeom>
                <a:avLst/>
                <a:gdLst>
                  <a:gd name="T0" fmla="*/ 0 w 376"/>
                  <a:gd name="T1" fmla="*/ 247 h 311"/>
                  <a:gd name="T2" fmla="*/ 0 w 376"/>
                  <a:gd name="T3" fmla="*/ 247 h 311"/>
                  <a:gd name="T4" fmla="*/ 0 w 376"/>
                  <a:gd name="T5" fmla="*/ 271 h 311"/>
                  <a:gd name="T6" fmla="*/ 0 w 376"/>
                  <a:gd name="T7" fmla="*/ 279 h 311"/>
                  <a:gd name="T8" fmla="*/ 8 w 376"/>
                  <a:gd name="T9" fmla="*/ 303 h 311"/>
                  <a:gd name="T10" fmla="*/ 72 w 376"/>
                  <a:gd name="T11" fmla="*/ 295 h 311"/>
                  <a:gd name="T12" fmla="*/ 88 w 376"/>
                  <a:gd name="T13" fmla="*/ 295 h 311"/>
                  <a:gd name="T14" fmla="*/ 104 w 376"/>
                  <a:gd name="T15" fmla="*/ 247 h 311"/>
                  <a:gd name="T16" fmla="*/ 104 w 376"/>
                  <a:gd name="T17" fmla="*/ 231 h 311"/>
                  <a:gd name="T18" fmla="*/ 128 w 376"/>
                  <a:gd name="T19" fmla="*/ 176 h 311"/>
                  <a:gd name="T20" fmla="*/ 136 w 376"/>
                  <a:gd name="T21" fmla="*/ 136 h 311"/>
                  <a:gd name="T22" fmla="*/ 176 w 376"/>
                  <a:gd name="T23" fmla="*/ 80 h 311"/>
                  <a:gd name="T24" fmla="*/ 192 w 376"/>
                  <a:gd name="T25" fmla="*/ 72 h 311"/>
                  <a:gd name="T26" fmla="*/ 224 w 376"/>
                  <a:gd name="T27" fmla="*/ 56 h 311"/>
                  <a:gd name="T28" fmla="*/ 256 w 376"/>
                  <a:gd name="T29" fmla="*/ 64 h 311"/>
                  <a:gd name="T30" fmla="*/ 296 w 376"/>
                  <a:gd name="T31" fmla="*/ 56 h 311"/>
                  <a:gd name="T32" fmla="*/ 336 w 376"/>
                  <a:gd name="T33" fmla="*/ 24 h 311"/>
                  <a:gd name="T34" fmla="*/ 352 w 376"/>
                  <a:gd name="T35" fmla="*/ 56 h 311"/>
                  <a:gd name="T36" fmla="*/ 360 w 376"/>
                  <a:gd name="T37" fmla="*/ 32 h 311"/>
                  <a:gd name="T38" fmla="*/ 344 w 376"/>
                  <a:gd name="T39" fmla="*/ 24 h 311"/>
                  <a:gd name="T40" fmla="*/ 352 w 376"/>
                  <a:gd name="T41" fmla="*/ 0 h 311"/>
                  <a:gd name="T42" fmla="*/ 344 w 376"/>
                  <a:gd name="T43" fmla="*/ 0 h 311"/>
                  <a:gd name="T44" fmla="*/ 312 w 376"/>
                  <a:gd name="T45" fmla="*/ 16 h 311"/>
                  <a:gd name="T46" fmla="*/ 288 w 376"/>
                  <a:gd name="T47" fmla="*/ 24 h 311"/>
                  <a:gd name="T48" fmla="*/ 288 w 376"/>
                  <a:gd name="T49" fmla="*/ 0 h 311"/>
                  <a:gd name="T50" fmla="*/ 240 w 376"/>
                  <a:gd name="T51" fmla="*/ 24 h 311"/>
                  <a:gd name="T52" fmla="*/ 240 w 376"/>
                  <a:gd name="T53" fmla="*/ 24 h 311"/>
                  <a:gd name="T54" fmla="*/ 224 w 376"/>
                  <a:gd name="T55" fmla="*/ 32 h 311"/>
                  <a:gd name="T56" fmla="*/ 208 w 376"/>
                  <a:gd name="T57" fmla="*/ 32 h 311"/>
                  <a:gd name="T58" fmla="*/ 192 w 376"/>
                  <a:gd name="T59" fmla="*/ 40 h 311"/>
                  <a:gd name="T60" fmla="*/ 160 w 376"/>
                  <a:gd name="T61" fmla="*/ 72 h 311"/>
                  <a:gd name="T62" fmla="*/ 152 w 376"/>
                  <a:gd name="T63" fmla="*/ 80 h 311"/>
                  <a:gd name="T64" fmla="*/ 152 w 376"/>
                  <a:gd name="T65" fmla="*/ 88 h 311"/>
                  <a:gd name="T66" fmla="*/ 104 w 376"/>
                  <a:gd name="T67" fmla="*/ 152 h 311"/>
                  <a:gd name="T68" fmla="*/ 72 w 376"/>
                  <a:gd name="T69" fmla="*/ 192 h 311"/>
                  <a:gd name="T70" fmla="*/ 56 w 376"/>
                  <a:gd name="T71" fmla="*/ 192 h 311"/>
                  <a:gd name="T72" fmla="*/ 40 w 376"/>
                  <a:gd name="T73" fmla="*/ 215 h 311"/>
                  <a:gd name="T74" fmla="*/ 24 w 376"/>
                  <a:gd name="T75" fmla="*/ 223 h 311"/>
                  <a:gd name="T76" fmla="*/ 24 w 376"/>
                  <a:gd name="T77" fmla="*/ 2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76" h="311">
                    <a:moveTo>
                      <a:pt x="0" y="231"/>
                    </a:moveTo>
                    <a:lnTo>
                      <a:pt x="0" y="247"/>
                    </a:lnTo>
                    <a:lnTo>
                      <a:pt x="40" y="239"/>
                    </a:lnTo>
                    <a:lnTo>
                      <a:pt x="0" y="247"/>
                    </a:lnTo>
                    <a:lnTo>
                      <a:pt x="8" y="247"/>
                    </a:lnTo>
                    <a:lnTo>
                      <a:pt x="0" y="271"/>
                    </a:lnTo>
                    <a:lnTo>
                      <a:pt x="32" y="255"/>
                    </a:lnTo>
                    <a:lnTo>
                      <a:pt x="0" y="279"/>
                    </a:lnTo>
                    <a:lnTo>
                      <a:pt x="24" y="279"/>
                    </a:lnTo>
                    <a:lnTo>
                      <a:pt x="8" y="303"/>
                    </a:lnTo>
                    <a:lnTo>
                      <a:pt x="48" y="311"/>
                    </a:lnTo>
                    <a:lnTo>
                      <a:pt x="72" y="295"/>
                    </a:lnTo>
                    <a:lnTo>
                      <a:pt x="80" y="271"/>
                    </a:lnTo>
                    <a:lnTo>
                      <a:pt x="88" y="295"/>
                    </a:lnTo>
                    <a:lnTo>
                      <a:pt x="104" y="263"/>
                    </a:lnTo>
                    <a:lnTo>
                      <a:pt x="104" y="247"/>
                    </a:lnTo>
                    <a:lnTo>
                      <a:pt x="112" y="239"/>
                    </a:lnTo>
                    <a:lnTo>
                      <a:pt x="104" y="231"/>
                    </a:lnTo>
                    <a:lnTo>
                      <a:pt x="104" y="192"/>
                    </a:lnTo>
                    <a:lnTo>
                      <a:pt x="128" y="176"/>
                    </a:lnTo>
                    <a:lnTo>
                      <a:pt x="128" y="160"/>
                    </a:lnTo>
                    <a:lnTo>
                      <a:pt x="136" y="136"/>
                    </a:lnTo>
                    <a:lnTo>
                      <a:pt x="160" y="104"/>
                    </a:lnTo>
                    <a:lnTo>
                      <a:pt x="176" y="80"/>
                    </a:lnTo>
                    <a:lnTo>
                      <a:pt x="192" y="80"/>
                    </a:lnTo>
                    <a:lnTo>
                      <a:pt x="192" y="72"/>
                    </a:lnTo>
                    <a:lnTo>
                      <a:pt x="216" y="72"/>
                    </a:lnTo>
                    <a:lnTo>
                      <a:pt x="224" y="56"/>
                    </a:lnTo>
                    <a:lnTo>
                      <a:pt x="240" y="40"/>
                    </a:lnTo>
                    <a:lnTo>
                      <a:pt x="256" y="64"/>
                    </a:lnTo>
                    <a:lnTo>
                      <a:pt x="280" y="64"/>
                    </a:lnTo>
                    <a:lnTo>
                      <a:pt x="296" y="56"/>
                    </a:lnTo>
                    <a:lnTo>
                      <a:pt x="304" y="32"/>
                    </a:lnTo>
                    <a:lnTo>
                      <a:pt x="336" y="24"/>
                    </a:lnTo>
                    <a:lnTo>
                      <a:pt x="352" y="32"/>
                    </a:lnTo>
                    <a:lnTo>
                      <a:pt x="352" y="56"/>
                    </a:lnTo>
                    <a:lnTo>
                      <a:pt x="376" y="32"/>
                    </a:lnTo>
                    <a:lnTo>
                      <a:pt x="360" y="32"/>
                    </a:lnTo>
                    <a:lnTo>
                      <a:pt x="368" y="32"/>
                    </a:lnTo>
                    <a:lnTo>
                      <a:pt x="344" y="24"/>
                    </a:lnTo>
                    <a:lnTo>
                      <a:pt x="376" y="16"/>
                    </a:lnTo>
                    <a:lnTo>
                      <a:pt x="352" y="0"/>
                    </a:lnTo>
                    <a:lnTo>
                      <a:pt x="336" y="16"/>
                    </a:lnTo>
                    <a:lnTo>
                      <a:pt x="344" y="0"/>
                    </a:lnTo>
                    <a:lnTo>
                      <a:pt x="336" y="0"/>
                    </a:lnTo>
                    <a:lnTo>
                      <a:pt x="312" y="16"/>
                    </a:lnTo>
                    <a:lnTo>
                      <a:pt x="312" y="0"/>
                    </a:lnTo>
                    <a:lnTo>
                      <a:pt x="288" y="24"/>
                    </a:lnTo>
                    <a:lnTo>
                      <a:pt x="304" y="8"/>
                    </a:lnTo>
                    <a:lnTo>
                      <a:pt x="288" y="0"/>
                    </a:lnTo>
                    <a:lnTo>
                      <a:pt x="264" y="24"/>
                    </a:lnTo>
                    <a:lnTo>
                      <a:pt x="240" y="24"/>
                    </a:lnTo>
                    <a:lnTo>
                      <a:pt x="248" y="32"/>
                    </a:lnTo>
                    <a:lnTo>
                      <a:pt x="240" y="24"/>
                    </a:lnTo>
                    <a:lnTo>
                      <a:pt x="224" y="40"/>
                    </a:lnTo>
                    <a:lnTo>
                      <a:pt x="224" y="32"/>
                    </a:lnTo>
                    <a:lnTo>
                      <a:pt x="216" y="40"/>
                    </a:lnTo>
                    <a:lnTo>
                      <a:pt x="208" y="32"/>
                    </a:lnTo>
                    <a:lnTo>
                      <a:pt x="216" y="48"/>
                    </a:lnTo>
                    <a:lnTo>
                      <a:pt x="192" y="40"/>
                    </a:lnTo>
                    <a:lnTo>
                      <a:pt x="184" y="64"/>
                    </a:lnTo>
                    <a:lnTo>
                      <a:pt x="160" y="72"/>
                    </a:lnTo>
                    <a:lnTo>
                      <a:pt x="184" y="72"/>
                    </a:lnTo>
                    <a:lnTo>
                      <a:pt x="152" y="80"/>
                    </a:lnTo>
                    <a:lnTo>
                      <a:pt x="144" y="88"/>
                    </a:lnTo>
                    <a:lnTo>
                      <a:pt x="152" y="88"/>
                    </a:lnTo>
                    <a:lnTo>
                      <a:pt x="120" y="112"/>
                    </a:lnTo>
                    <a:lnTo>
                      <a:pt x="104" y="152"/>
                    </a:lnTo>
                    <a:lnTo>
                      <a:pt x="72" y="184"/>
                    </a:lnTo>
                    <a:lnTo>
                      <a:pt x="72" y="192"/>
                    </a:lnTo>
                    <a:lnTo>
                      <a:pt x="96" y="184"/>
                    </a:lnTo>
                    <a:lnTo>
                      <a:pt x="56" y="192"/>
                    </a:lnTo>
                    <a:lnTo>
                      <a:pt x="32" y="200"/>
                    </a:lnTo>
                    <a:lnTo>
                      <a:pt x="40" y="215"/>
                    </a:lnTo>
                    <a:lnTo>
                      <a:pt x="24" y="215"/>
                    </a:lnTo>
                    <a:lnTo>
                      <a:pt x="24" y="223"/>
                    </a:lnTo>
                    <a:lnTo>
                      <a:pt x="0" y="223"/>
                    </a:lnTo>
                    <a:lnTo>
                      <a:pt x="24" y="223"/>
                    </a:lnTo>
                    <a:lnTo>
                      <a:pt x="0" y="231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82" name="Freeform 907" descr="25%"/>
              <p:cNvSpPr>
                <a:spLocks noChangeAspect="1"/>
              </p:cNvSpPr>
              <p:nvPr/>
            </p:nvSpPr>
            <p:spPr bwMode="auto">
              <a:xfrm>
                <a:off x="695" y="1167"/>
                <a:ext cx="376" cy="311"/>
              </a:xfrm>
              <a:custGeom>
                <a:avLst/>
                <a:gdLst>
                  <a:gd name="T0" fmla="*/ 0 w 376"/>
                  <a:gd name="T1" fmla="*/ 247 h 311"/>
                  <a:gd name="T2" fmla="*/ 0 w 376"/>
                  <a:gd name="T3" fmla="*/ 247 h 311"/>
                  <a:gd name="T4" fmla="*/ 0 w 376"/>
                  <a:gd name="T5" fmla="*/ 271 h 311"/>
                  <a:gd name="T6" fmla="*/ 0 w 376"/>
                  <a:gd name="T7" fmla="*/ 279 h 311"/>
                  <a:gd name="T8" fmla="*/ 8 w 376"/>
                  <a:gd name="T9" fmla="*/ 303 h 311"/>
                  <a:gd name="T10" fmla="*/ 72 w 376"/>
                  <a:gd name="T11" fmla="*/ 295 h 311"/>
                  <a:gd name="T12" fmla="*/ 88 w 376"/>
                  <a:gd name="T13" fmla="*/ 295 h 311"/>
                  <a:gd name="T14" fmla="*/ 104 w 376"/>
                  <a:gd name="T15" fmla="*/ 247 h 311"/>
                  <a:gd name="T16" fmla="*/ 104 w 376"/>
                  <a:gd name="T17" fmla="*/ 231 h 311"/>
                  <a:gd name="T18" fmla="*/ 128 w 376"/>
                  <a:gd name="T19" fmla="*/ 176 h 311"/>
                  <a:gd name="T20" fmla="*/ 136 w 376"/>
                  <a:gd name="T21" fmla="*/ 136 h 311"/>
                  <a:gd name="T22" fmla="*/ 176 w 376"/>
                  <a:gd name="T23" fmla="*/ 80 h 311"/>
                  <a:gd name="T24" fmla="*/ 192 w 376"/>
                  <a:gd name="T25" fmla="*/ 72 h 311"/>
                  <a:gd name="T26" fmla="*/ 224 w 376"/>
                  <a:gd name="T27" fmla="*/ 56 h 311"/>
                  <a:gd name="T28" fmla="*/ 256 w 376"/>
                  <a:gd name="T29" fmla="*/ 64 h 311"/>
                  <a:gd name="T30" fmla="*/ 296 w 376"/>
                  <a:gd name="T31" fmla="*/ 56 h 311"/>
                  <a:gd name="T32" fmla="*/ 336 w 376"/>
                  <a:gd name="T33" fmla="*/ 24 h 311"/>
                  <a:gd name="T34" fmla="*/ 352 w 376"/>
                  <a:gd name="T35" fmla="*/ 56 h 311"/>
                  <a:gd name="T36" fmla="*/ 360 w 376"/>
                  <a:gd name="T37" fmla="*/ 32 h 311"/>
                  <a:gd name="T38" fmla="*/ 344 w 376"/>
                  <a:gd name="T39" fmla="*/ 24 h 311"/>
                  <a:gd name="T40" fmla="*/ 352 w 376"/>
                  <a:gd name="T41" fmla="*/ 0 h 311"/>
                  <a:gd name="T42" fmla="*/ 344 w 376"/>
                  <a:gd name="T43" fmla="*/ 0 h 311"/>
                  <a:gd name="T44" fmla="*/ 312 w 376"/>
                  <a:gd name="T45" fmla="*/ 16 h 311"/>
                  <a:gd name="T46" fmla="*/ 288 w 376"/>
                  <a:gd name="T47" fmla="*/ 24 h 311"/>
                  <a:gd name="T48" fmla="*/ 288 w 376"/>
                  <a:gd name="T49" fmla="*/ 0 h 311"/>
                  <a:gd name="T50" fmla="*/ 240 w 376"/>
                  <a:gd name="T51" fmla="*/ 24 h 311"/>
                  <a:gd name="T52" fmla="*/ 240 w 376"/>
                  <a:gd name="T53" fmla="*/ 24 h 311"/>
                  <a:gd name="T54" fmla="*/ 224 w 376"/>
                  <a:gd name="T55" fmla="*/ 32 h 311"/>
                  <a:gd name="T56" fmla="*/ 208 w 376"/>
                  <a:gd name="T57" fmla="*/ 32 h 311"/>
                  <a:gd name="T58" fmla="*/ 192 w 376"/>
                  <a:gd name="T59" fmla="*/ 40 h 311"/>
                  <a:gd name="T60" fmla="*/ 160 w 376"/>
                  <a:gd name="T61" fmla="*/ 72 h 311"/>
                  <a:gd name="T62" fmla="*/ 152 w 376"/>
                  <a:gd name="T63" fmla="*/ 80 h 311"/>
                  <a:gd name="T64" fmla="*/ 152 w 376"/>
                  <a:gd name="T65" fmla="*/ 88 h 311"/>
                  <a:gd name="T66" fmla="*/ 104 w 376"/>
                  <a:gd name="T67" fmla="*/ 152 h 311"/>
                  <a:gd name="T68" fmla="*/ 72 w 376"/>
                  <a:gd name="T69" fmla="*/ 192 h 311"/>
                  <a:gd name="T70" fmla="*/ 56 w 376"/>
                  <a:gd name="T71" fmla="*/ 192 h 311"/>
                  <a:gd name="T72" fmla="*/ 40 w 376"/>
                  <a:gd name="T73" fmla="*/ 215 h 311"/>
                  <a:gd name="T74" fmla="*/ 24 w 376"/>
                  <a:gd name="T75" fmla="*/ 223 h 311"/>
                  <a:gd name="T76" fmla="*/ 24 w 376"/>
                  <a:gd name="T77" fmla="*/ 223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76" h="311">
                    <a:moveTo>
                      <a:pt x="0" y="231"/>
                    </a:moveTo>
                    <a:lnTo>
                      <a:pt x="0" y="247"/>
                    </a:lnTo>
                    <a:lnTo>
                      <a:pt x="40" y="239"/>
                    </a:lnTo>
                    <a:lnTo>
                      <a:pt x="0" y="247"/>
                    </a:lnTo>
                    <a:lnTo>
                      <a:pt x="8" y="247"/>
                    </a:lnTo>
                    <a:lnTo>
                      <a:pt x="0" y="271"/>
                    </a:lnTo>
                    <a:lnTo>
                      <a:pt x="32" y="255"/>
                    </a:lnTo>
                    <a:lnTo>
                      <a:pt x="0" y="279"/>
                    </a:lnTo>
                    <a:lnTo>
                      <a:pt x="24" y="279"/>
                    </a:lnTo>
                    <a:lnTo>
                      <a:pt x="8" y="303"/>
                    </a:lnTo>
                    <a:lnTo>
                      <a:pt x="48" y="311"/>
                    </a:lnTo>
                    <a:lnTo>
                      <a:pt x="72" y="295"/>
                    </a:lnTo>
                    <a:lnTo>
                      <a:pt x="80" y="271"/>
                    </a:lnTo>
                    <a:lnTo>
                      <a:pt x="88" y="295"/>
                    </a:lnTo>
                    <a:lnTo>
                      <a:pt x="104" y="263"/>
                    </a:lnTo>
                    <a:lnTo>
                      <a:pt x="104" y="247"/>
                    </a:lnTo>
                    <a:lnTo>
                      <a:pt x="112" y="239"/>
                    </a:lnTo>
                    <a:lnTo>
                      <a:pt x="104" y="231"/>
                    </a:lnTo>
                    <a:lnTo>
                      <a:pt x="104" y="192"/>
                    </a:lnTo>
                    <a:lnTo>
                      <a:pt x="128" y="176"/>
                    </a:lnTo>
                    <a:lnTo>
                      <a:pt x="128" y="160"/>
                    </a:lnTo>
                    <a:lnTo>
                      <a:pt x="136" y="136"/>
                    </a:lnTo>
                    <a:lnTo>
                      <a:pt x="160" y="104"/>
                    </a:lnTo>
                    <a:lnTo>
                      <a:pt x="176" y="80"/>
                    </a:lnTo>
                    <a:lnTo>
                      <a:pt x="192" y="80"/>
                    </a:lnTo>
                    <a:lnTo>
                      <a:pt x="192" y="72"/>
                    </a:lnTo>
                    <a:lnTo>
                      <a:pt x="216" y="72"/>
                    </a:lnTo>
                    <a:lnTo>
                      <a:pt x="224" y="56"/>
                    </a:lnTo>
                    <a:lnTo>
                      <a:pt x="240" y="40"/>
                    </a:lnTo>
                    <a:lnTo>
                      <a:pt x="256" y="64"/>
                    </a:lnTo>
                    <a:lnTo>
                      <a:pt x="280" y="64"/>
                    </a:lnTo>
                    <a:lnTo>
                      <a:pt x="296" y="56"/>
                    </a:lnTo>
                    <a:lnTo>
                      <a:pt x="304" y="32"/>
                    </a:lnTo>
                    <a:lnTo>
                      <a:pt x="336" y="24"/>
                    </a:lnTo>
                    <a:lnTo>
                      <a:pt x="352" y="32"/>
                    </a:lnTo>
                    <a:lnTo>
                      <a:pt x="352" y="56"/>
                    </a:lnTo>
                    <a:lnTo>
                      <a:pt x="376" y="32"/>
                    </a:lnTo>
                    <a:lnTo>
                      <a:pt x="360" y="32"/>
                    </a:lnTo>
                    <a:lnTo>
                      <a:pt x="368" y="32"/>
                    </a:lnTo>
                    <a:lnTo>
                      <a:pt x="344" y="24"/>
                    </a:lnTo>
                    <a:lnTo>
                      <a:pt x="376" y="16"/>
                    </a:lnTo>
                    <a:lnTo>
                      <a:pt x="352" y="0"/>
                    </a:lnTo>
                    <a:lnTo>
                      <a:pt x="336" y="16"/>
                    </a:lnTo>
                    <a:lnTo>
                      <a:pt x="344" y="0"/>
                    </a:lnTo>
                    <a:lnTo>
                      <a:pt x="336" y="0"/>
                    </a:lnTo>
                    <a:lnTo>
                      <a:pt x="312" y="16"/>
                    </a:lnTo>
                    <a:lnTo>
                      <a:pt x="312" y="0"/>
                    </a:lnTo>
                    <a:lnTo>
                      <a:pt x="288" y="24"/>
                    </a:lnTo>
                    <a:lnTo>
                      <a:pt x="304" y="8"/>
                    </a:lnTo>
                    <a:lnTo>
                      <a:pt x="288" y="0"/>
                    </a:lnTo>
                    <a:lnTo>
                      <a:pt x="264" y="24"/>
                    </a:lnTo>
                    <a:lnTo>
                      <a:pt x="240" y="24"/>
                    </a:lnTo>
                    <a:lnTo>
                      <a:pt x="248" y="32"/>
                    </a:lnTo>
                    <a:lnTo>
                      <a:pt x="240" y="24"/>
                    </a:lnTo>
                    <a:lnTo>
                      <a:pt x="224" y="40"/>
                    </a:lnTo>
                    <a:lnTo>
                      <a:pt x="224" y="32"/>
                    </a:lnTo>
                    <a:lnTo>
                      <a:pt x="216" y="40"/>
                    </a:lnTo>
                    <a:lnTo>
                      <a:pt x="208" y="32"/>
                    </a:lnTo>
                    <a:lnTo>
                      <a:pt x="216" y="48"/>
                    </a:lnTo>
                    <a:lnTo>
                      <a:pt x="192" y="40"/>
                    </a:lnTo>
                    <a:lnTo>
                      <a:pt x="184" y="64"/>
                    </a:lnTo>
                    <a:lnTo>
                      <a:pt x="160" y="72"/>
                    </a:lnTo>
                    <a:lnTo>
                      <a:pt x="184" y="72"/>
                    </a:lnTo>
                    <a:lnTo>
                      <a:pt x="152" y="80"/>
                    </a:lnTo>
                    <a:lnTo>
                      <a:pt x="144" y="88"/>
                    </a:lnTo>
                    <a:lnTo>
                      <a:pt x="152" y="88"/>
                    </a:lnTo>
                    <a:lnTo>
                      <a:pt x="120" y="112"/>
                    </a:lnTo>
                    <a:lnTo>
                      <a:pt x="104" y="152"/>
                    </a:lnTo>
                    <a:lnTo>
                      <a:pt x="72" y="184"/>
                    </a:lnTo>
                    <a:lnTo>
                      <a:pt x="72" y="192"/>
                    </a:lnTo>
                    <a:lnTo>
                      <a:pt x="96" y="184"/>
                    </a:lnTo>
                    <a:lnTo>
                      <a:pt x="56" y="192"/>
                    </a:lnTo>
                    <a:lnTo>
                      <a:pt x="32" y="200"/>
                    </a:lnTo>
                    <a:lnTo>
                      <a:pt x="40" y="215"/>
                    </a:lnTo>
                    <a:lnTo>
                      <a:pt x="24" y="215"/>
                    </a:lnTo>
                    <a:lnTo>
                      <a:pt x="24" y="223"/>
                    </a:lnTo>
                    <a:lnTo>
                      <a:pt x="0" y="223"/>
                    </a:lnTo>
                    <a:lnTo>
                      <a:pt x="24" y="223"/>
                    </a:lnTo>
                    <a:lnTo>
                      <a:pt x="0" y="231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83" name="Freeform 908" descr="25%"/>
              <p:cNvSpPr>
                <a:spLocks noChangeAspect="1"/>
              </p:cNvSpPr>
              <p:nvPr/>
            </p:nvSpPr>
            <p:spPr bwMode="auto">
              <a:xfrm>
                <a:off x="496" y="1804"/>
                <a:ext cx="40" cy="72"/>
              </a:xfrm>
              <a:custGeom>
                <a:avLst/>
                <a:gdLst>
                  <a:gd name="T0" fmla="*/ 0 w 40"/>
                  <a:gd name="T1" fmla="*/ 48 h 72"/>
                  <a:gd name="T2" fmla="*/ 0 w 40"/>
                  <a:gd name="T3" fmla="*/ 0 h 72"/>
                  <a:gd name="T4" fmla="*/ 40 w 40"/>
                  <a:gd name="T5" fmla="*/ 0 h 72"/>
                  <a:gd name="T6" fmla="*/ 24 w 40"/>
                  <a:gd name="T7" fmla="*/ 32 h 72"/>
                  <a:gd name="T8" fmla="*/ 24 w 40"/>
                  <a:gd name="T9" fmla="*/ 72 h 72"/>
                  <a:gd name="T10" fmla="*/ 0 w 40"/>
                  <a:gd name="T11" fmla="*/ 72 h 72"/>
                  <a:gd name="T12" fmla="*/ 8 w 40"/>
                  <a:gd name="T13" fmla="*/ 56 h 72"/>
                  <a:gd name="T14" fmla="*/ 0 w 40"/>
                  <a:gd name="T15" fmla="*/ 4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72">
                    <a:moveTo>
                      <a:pt x="0" y="48"/>
                    </a:moveTo>
                    <a:lnTo>
                      <a:pt x="0" y="0"/>
                    </a:lnTo>
                    <a:lnTo>
                      <a:pt x="40" y="0"/>
                    </a:lnTo>
                    <a:lnTo>
                      <a:pt x="24" y="32"/>
                    </a:lnTo>
                    <a:lnTo>
                      <a:pt x="24" y="72"/>
                    </a:lnTo>
                    <a:lnTo>
                      <a:pt x="0" y="72"/>
                    </a:lnTo>
                    <a:lnTo>
                      <a:pt x="8" y="56"/>
                    </a:lnTo>
                    <a:lnTo>
                      <a:pt x="0" y="4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84" name="Freeform 909" descr="25%"/>
              <p:cNvSpPr>
                <a:spLocks noChangeAspect="1"/>
              </p:cNvSpPr>
              <p:nvPr/>
            </p:nvSpPr>
            <p:spPr bwMode="auto">
              <a:xfrm>
                <a:off x="496" y="1804"/>
                <a:ext cx="40" cy="72"/>
              </a:xfrm>
              <a:custGeom>
                <a:avLst/>
                <a:gdLst>
                  <a:gd name="T0" fmla="*/ 0 w 40"/>
                  <a:gd name="T1" fmla="*/ 48 h 72"/>
                  <a:gd name="T2" fmla="*/ 0 w 40"/>
                  <a:gd name="T3" fmla="*/ 0 h 72"/>
                  <a:gd name="T4" fmla="*/ 40 w 40"/>
                  <a:gd name="T5" fmla="*/ 0 h 72"/>
                  <a:gd name="T6" fmla="*/ 24 w 40"/>
                  <a:gd name="T7" fmla="*/ 32 h 72"/>
                  <a:gd name="T8" fmla="*/ 24 w 40"/>
                  <a:gd name="T9" fmla="*/ 72 h 72"/>
                  <a:gd name="T10" fmla="*/ 0 w 40"/>
                  <a:gd name="T11" fmla="*/ 72 h 72"/>
                  <a:gd name="T12" fmla="*/ 8 w 40"/>
                  <a:gd name="T13" fmla="*/ 56 h 72"/>
                  <a:gd name="T14" fmla="*/ 0 w 40"/>
                  <a:gd name="T15" fmla="*/ 4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72">
                    <a:moveTo>
                      <a:pt x="0" y="48"/>
                    </a:moveTo>
                    <a:lnTo>
                      <a:pt x="0" y="0"/>
                    </a:lnTo>
                    <a:lnTo>
                      <a:pt x="40" y="0"/>
                    </a:lnTo>
                    <a:lnTo>
                      <a:pt x="24" y="32"/>
                    </a:lnTo>
                    <a:lnTo>
                      <a:pt x="24" y="72"/>
                    </a:lnTo>
                    <a:lnTo>
                      <a:pt x="0" y="72"/>
                    </a:lnTo>
                    <a:lnTo>
                      <a:pt x="8" y="56"/>
                    </a:lnTo>
                    <a:lnTo>
                      <a:pt x="0" y="4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85" name="Freeform 910" descr="25%"/>
              <p:cNvSpPr>
                <a:spLocks noChangeAspect="1"/>
              </p:cNvSpPr>
              <p:nvPr/>
            </p:nvSpPr>
            <p:spPr bwMode="auto">
              <a:xfrm>
                <a:off x="919" y="1678"/>
                <a:ext cx="144" cy="79"/>
              </a:xfrm>
              <a:custGeom>
                <a:avLst/>
                <a:gdLst>
                  <a:gd name="T0" fmla="*/ 0 w 136"/>
                  <a:gd name="T1" fmla="*/ 39 h 79"/>
                  <a:gd name="T2" fmla="*/ 32 w 136"/>
                  <a:gd name="T3" fmla="*/ 79 h 79"/>
                  <a:gd name="T4" fmla="*/ 120 w 136"/>
                  <a:gd name="T5" fmla="*/ 79 h 79"/>
                  <a:gd name="T6" fmla="*/ 136 w 136"/>
                  <a:gd name="T7" fmla="*/ 55 h 79"/>
                  <a:gd name="T8" fmla="*/ 120 w 136"/>
                  <a:gd name="T9" fmla="*/ 55 h 79"/>
                  <a:gd name="T10" fmla="*/ 112 w 136"/>
                  <a:gd name="T11" fmla="*/ 23 h 79"/>
                  <a:gd name="T12" fmla="*/ 88 w 136"/>
                  <a:gd name="T13" fmla="*/ 0 h 79"/>
                  <a:gd name="T14" fmla="*/ 32 w 136"/>
                  <a:gd name="T15" fmla="*/ 8 h 79"/>
                  <a:gd name="T16" fmla="*/ 0 w 136"/>
                  <a:gd name="T17" fmla="*/ 3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79">
                    <a:moveTo>
                      <a:pt x="0" y="39"/>
                    </a:moveTo>
                    <a:lnTo>
                      <a:pt x="32" y="79"/>
                    </a:lnTo>
                    <a:lnTo>
                      <a:pt x="120" y="79"/>
                    </a:lnTo>
                    <a:lnTo>
                      <a:pt x="136" y="55"/>
                    </a:lnTo>
                    <a:lnTo>
                      <a:pt x="120" y="55"/>
                    </a:lnTo>
                    <a:lnTo>
                      <a:pt x="112" y="23"/>
                    </a:lnTo>
                    <a:lnTo>
                      <a:pt x="88" y="0"/>
                    </a:lnTo>
                    <a:lnTo>
                      <a:pt x="32" y="8"/>
                    </a:lnTo>
                    <a:lnTo>
                      <a:pt x="0" y="39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86" name="Freeform 911" descr="25%"/>
              <p:cNvSpPr>
                <a:spLocks noChangeAspect="1"/>
              </p:cNvSpPr>
              <p:nvPr/>
            </p:nvSpPr>
            <p:spPr bwMode="auto">
              <a:xfrm>
                <a:off x="919" y="1678"/>
                <a:ext cx="144" cy="79"/>
              </a:xfrm>
              <a:custGeom>
                <a:avLst/>
                <a:gdLst>
                  <a:gd name="T0" fmla="*/ 0 w 136"/>
                  <a:gd name="T1" fmla="*/ 39 h 79"/>
                  <a:gd name="T2" fmla="*/ 32 w 136"/>
                  <a:gd name="T3" fmla="*/ 79 h 79"/>
                  <a:gd name="T4" fmla="*/ 120 w 136"/>
                  <a:gd name="T5" fmla="*/ 79 h 79"/>
                  <a:gd name="T6" fmla="*/ 136 w 136"/>
                  <a:gd name="T7" fmla="*/ 55 h 79"/>
                  <a:gd name="T8" fmla="*/ 120 w 136"/>
                  <a:gd name="T9" fmla="*/ 55 h 79"/>
                  <a:gd name="T10" fmla="*/ 112 w 136"/>
                  <a:gd name="T11" fmla="*/ 23 h 79"/>
                  <a:gd name="T12" fmla="*/ 88 w 136"/>
                  <a:gd name="T13" fmla="*/ 0 h 79"/>
                  <a:gd name="T14" fmla="*/ 32 w 136"/>
                  <a:gd name="T15" fmla="*/ 8 h 79"/>
                  <a:gd name="T16" fmla="*/ 0 w 136"/>
                  <a:gd name="T17" fmla="*/ 3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79">
                    <a:moveTo>
                      <a:pt x="0" y="39"/>
                    </a:moveTo>
                    <a:lnTo>
                      <a:pt x="32" y="79"/>
                    </a:lnTo>
                    <a:lnTo>
                      <a:pt x="120" y="79"/>
                    </a:lnTo>
                    <a:lnTo>
                      <a:pt x="136" y="55"/>
                    </a:lnTo>
                    <a:lnTo>
                      <a:pt x="120" y="55"/>
                    </a:lnTo>
                    <a:lnTo>
                      <a:pt x="112" y="23"/>
                    </a:lnTo>
                    <a:lnTo>
                      <a:pt x="88" y="0"/>
                    </a:lnTo>
                    <a:lnTo>
                      <a:pt x="32" y="8"/>
                    </a:lnTo>
                    <a:lnTo>
                      <a:pt x="0" y="39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87" name="Freeform 912" descr="25%"/>
              <p:cNvSpPr>
                <a:spLocks noChangeAspect="1"/>
              </p:cNvSpPr>
              <p:nvPr/>
            </p:nvSpPr>
            <p:spPr bwMode="auto">
              <a:xfrm>
                <a:off x="496" y="1765"/>
                <a:ext cx="176" cy="136"/>
              </a:xfrm>
              <a:custGeom>
                <a:avLst/>
                <a:gdLst>
                  <a:gd name="T0" fmla="*/ 0 w 176"/>
                  <a:gd name="T1" fmla="*/ 8 h 136"/>
                  <a:gd name="T2" fmla="*/ 0 w 176"/>
                  <a:gd name="T3" fmla="*/ 40 h 136"/>
                  <a:gd name="T4" fmla="*/ 40 w 176"/>
                  <a:gd name="T5" fmla="*/ 40 h 136"/>
                  <a:gd name="T6" fmla="*/ 24 w 176"/>
                  <a:gd name="T7" fmla="*/ 72 h 136"/>
                  <a:gd name="T8" fmla="*/ 24 w 176"/>
                  <a:gd name="T9" fmla="*/ 112 h 136"/>
                  <a:gd name="T10" fmla="*/ 48 w 176"/>
                  <a:gd name="T11" fmla="*/ 136 h 136"/>
                  <a:gd name="T12" fmla="*/ 104 w 176"/>
                  <a:gd name="T13" fmla="*/ 120 h 136"/>
                  <a:gd name="T14" fmla="*/ 136 w 176"/>
                  <a:gd name="T15" fmla="*/ 96 h 136"/>
                  <a:gd name="T16" fmla="*/ 128 w 176"/>
                  <a:gd name="T17" fmla="*/ 80 h 136"/>
                  <a:gd name="T18" fmla="*/ 144 w 176"/>
                  <a:gd name="T19" fmla="*/ 48 h 136"/>
                  <a:gd name="T20" fmla="*/ 176 w 176"/>
                  <a:gd name="T21" fmla="*/ 40 h 136"/>
                  <a:gd name="T22" fmla="*/ 176 w 176"/>
                  <a:gd name="T23" fmla="*/ 24 h 136"/>
                  <a:gd name="T24" fmla="*/ 152 w 176"/>
                  <a:gd name="T25" fmla="*/ 24 h 136"/>
                  <a:gd name="T26" fmla="*/ 152 w 176"/>
                  <a:gd name="T27" fmla="*/ 16 h 136"/>
                  <a:gd name="T28" fmla="*/ 104 w 176"/>
                  <a:gd name="T29" fmla="*/ 0 h 136"/>
                  <a:gd name="T30" fmla="*/ 8 w 176"/>
                  <a:gd name="T31" fmla="*/ 0 h 136"/>
                  <a:gd name="T32" fmla="*/ 0 w 176"/>
                  <a:gd name="T33" fmla="*/ 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6" h="136">
                    <a:moveTo>
                      <a:pt x="0" y="8"/>
                    </a:moveTo>
                    <a:lnTo>
                      <a:pt x="0" y="40"/>
                    </a:lnTo>
                    <a:lnTo>
                      <a:pt x="40" y="40"/>
                    </a:lnTo>
                    <a:lnTo>
                      <a:pt x="24" y="72"/>
                    </a:lnTo>
                    <a:lnTo>
                      <a:pt x="24" y="112"/>
                    </a:lnTo>
                    <a:lnTo>
                      <a:pt x="48" y="136"/>
                    </a:lnTo>
                    <a:lnTo>
                      <a:pt x="104" y="120"/>
                    </a:lnTo>
                    <a:lnTo>
                      <a:pt x="136" y="96"/>
                    </a:lnTo>
                    <a:lnTo>
                      <a:pt x="128" y="80"/>
                    </a:lnTo>
                    <a:lnTo>
                      <a:pt x="144" y="48"/>
                    </a:lnTo>
                    <a:lnTo>
                      <a:pt x="176" y="40"/>
                    </a:lnTo>
                    <a:lnTo>
                      <a:pt x="176" y="24"/>
                    </a:lnTo>
                    <a:lnTo>
                      <a:pt x="152" y="24"/>
                    </a:lnTo>
                    <a:lnTo>
                      <a:pt x="152" y="16"/>
                    </a:lnTo>
                    <a:lnTo>
                      <a:pt x="104" y="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9525">
                <a:solidFill>
                  <a:srgbClr val="CCCC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  <p:sp>
            <p:nvSpPr>
              <p:cNvPr id="288" name="Freeform 913" descr="25%"/>
              <p:cNvSpPr>
                <a:spLocks noChangeAspect="1"/>
              </p:cNvSpPr>
              <p:nvPr/>
            </p:nvSpPr>
            <p:spPr bwMode="auto">
              <a:xfrm>
                <a:off x="496" y="1765"/>
                <a:ext cx="176" cy="136"/>
              </a:xfrm>
              <a:custGeom>
                <a:avLst/>
                <a:gdLst>
                  <a:gd name="T0" fmla="*/ 0 w 176"/>
                  <a:gd name="T1" fmla="*/ 8 h 136"/>
                  <a:gd name="T2" fmla="*/ 0 w 176"/>
                  <a:gd name="T3" fmla="*/ 40 h 136"/>
                  <a:gd name="T4" fmla="*/ 40 w 176"/>
                  <a:gd name="T5" fmla="*/ 40 h 136"/>
                  <a:gd name="T6" fmla="*/ 24 w 176"/>
                  <a:gd name="T7" fmla="*/ 72 h 136"/>
                  <a:gd name="T8" fmla="*/ 24 w 176"/>
                  <a:gd name="T9" fmla="*/ 112 h 136"/>
                  <a:gd name="T10" fmla="*/ 48 w 176"/>
                  <a:gd name="T11" fmla="*/ 136 h 136"/>
                  <a:gd name="T12" fmla="*/ 104 w 176"/>
                  <a:gd name="T13" fmla="*/ 120 h 136"/>
                  <a:gd name="T14" fmla="*/ 136 w 176"/>
                  <a:gd name="T15" fmla="*/ 96 h 136"/>
                  <a:gd name="T16" fmla="*/ 128 w 176"/>
                  <a:gd name="T17" fmla="*/ 80 h 136"/>
                  <a:gd name="T18" fmla="*/ 144 w 176"/>
                  <a:gd name="T19" fmla="*/ 48 h 136"/>
                  <a:gd name="T20" fmla="*/ 176 w 176"/>
                  <a:gd name="T21" fmla="*/ 40 h 136"/>
                  <a:gd name="T22" fmla="*/ 176 w 176"/>
                  <a:gd name="T23" fmla="*/ 24 h 136"/>
                  <a:gd name="T24" fmla="*/ 152 w 176"/>
                  <a:gd name="T25" fmla="*/ 24 h 136"/>
                  <a:gd name="T26" fmla="*/ 152 w 176"/>
                  <a:gd name="T27" fmla="*/ 16 h 136"/>
                  <a:gd name="T28" fmla="*/ 104 w 176"/>
                  <a:gd name="T29" fmla="*/ 0 h 136"/>
                  <a:gd name="T30" fmla="*/ 8 w 176"/>
                  <a:gd name="T31" fmla="*/ 0 h 136"/>
                  <a:gd name="T32" fmla="*/ 0 w 176"/>
                  <a:gd name="T33" fmla="*/ 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6" h="136">
                    <a:moveTo>
                      <a:pt x="0" y="8"/>
                    </a:moveTo>
                    <a:lnTo>
                      <a:pt x="0" y="40"/>
                    </a:lnTo>
                    <a:lnTo>
                      <a:pt x="40" y="40"/>
                    </a:lnTo>
                    <a:lnTo>
                      <a:pt x="24" y="72"/>
                    </a:lnTo>
                    <a:lnTo>
                      <a:pt x="24" y="112"/>
                    </a:lnTo>
                    <a:lnTo>
                      <a:pt x="48" y="136"/>
                    </a:lnTo>
                    <a:lnTo>
                      <a:pt x="104" y="120"/>
                    </a:lnTo>
                    <a:lnTo>
                      <a:pt x="136" y="96"/>
                    </a:lnTo>
                    <a:lnTo>
                      <a:pt x="128" y="80"/>
                    </a:lnTo>
                    <a:lnTo>
                      <a:pt x="144" y="48"/>
                    </a:lnTo>
                    <a:lnTo>
                      <a:pt x="176" y="40"/>
                    </a:lnTo>
                    <a:lnTo>
                      <a:pt x="176" y="24"/>
                    </a:lnTo>
                    <a:lnTo>
                      <a:pt x="152" y="24"/>
                    </a:lnTo>
                    <a:lnTo>
                      <a:pt x="152" y="16"/>
                    </a:lnTo>
                    <a:lnTo>
                      <a:pt x="104" y="0"/>
                    </a:lnTo>
                    <a:lnTo>
                      <a:pt x="8" y="0"/>
                    </a:lnTo>
                    <a:lnTo>
                      <a:pt x="0" y="8"/>
                    </a:lnTo>
                  </a:path>
                </a:pathLst>
              </a:custGeom>
              <a:pattFill prst="pct25">
                <a:fgClr>
                  <a:srgbClr val="CCFFFF"/>
                </a:fgClr>
                <a:bgClr>
                  <a:srgbClr val="FFFFFF"/>
                </a:bgClr>
              </a:pattFill>
              <a:ln w="12700">
                <a:solidFill>
                  <a:srgbClr val="CCCC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1" hangingPunct="1">
                  <a:defRPr/>
                </a:pPr>
                <a:endParaRPr lang="ja-JP" altLang="en-US" sz="140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HGP創英角ｺﾞｼｯｸUB" pitchFamily="50" charset="-128"/>
                </a:endParaRPr>
              </a:p>
            </p:txBody>
          </p:sp>
        </p:grpSp>
        <p:sp>
          <p:nvSpPr>
            <p:cNvPr id="26" name="Freeform 914" descr="25%"/>
            <p:cNvSpPr>
              <a:spLocks noChangeAspect="1"/>
            </p:cNvSpPr>
            <p:nvPr/>
          </p:nvSpPr>
          <p:spPr bwMode="auto">
            <a:xfrm>
              <a:off x="784" y="1400"/>
              <a:ext cx="186" cy="314"/>
            </a:xfrm>
            <a:custGeom>
              <a:avLst/>
              <a:gdLst>
                <a:gd name="T0" fmla="*/ 0 w 184"/>
                <a:gd name="T1" fmla="*/ 239 h 311"/>
                <a:gd name="T2" fmla="*/ 8 w 184"/>
                <a:gd name="T3" fmla="*/ 271 h 311"/>
                <a:gd name="T4" fmla="*/ 24 w 184"/>
                <a:gd name="T5" fmla="*/ 295 h 311"/>
                <a:gd name="T6" fmla="*/ 24 w 184"/>
                <a:gd name="T7" fmla="*/ 311 h 311"/>
                <a:gd name="T8" fmla="*/ 64 w 184"/>
                <a:gd name="T9" fmla="*/ 303 h 311"/>
                <a:gd name="T10" fmla="*/ 88 w 184"/>
                <a:gd name="T11" fmla="*/ 247 h 311"/>
                <a:gd name="T12" fmla="*/ 72 w 184"/>
                <a:gd name="T13" fmla="*/ 247 h 311"/>
                <a:gd name="T14" fmla="*/ 112 w 184"/>
                <a:gd name="T15" fmla="*/ 231 h 311"/>
                <a:gd name="T16" fmla="*/ 72 w 184"/>
                <a:gd name="T17" fmla="*/ 223 h 311"/>
                <a:gd name="T18" fmla="*/ 104 w 184"/>
                <a:gd name="T19" fmla="*/ 231 h 311"/>
                <a:gd name="T20" fmla="*/ 112 w 184"/>
                <a:gd name="T21" fmla="*/ 215 h 311"/>
                <a:gd name="T22" fmla="*/ 96 w 184"/>
                <a:gd name="T23" fmla="*/ 199 h 311"/>
                <a:gd name="T24" fmla="*/ 72 w 184"/>
                <a:gd name="T25" fmla="*/ 207 h 311"/>
                <a:gd name="T26" fmla="*/ 96 w 184"/>
                <a:gd name="T27" fmla="*/ 199 h 311"/>
                <a:gd name="T28" fmla="*/ 96 w 184"/>
                <a:gd name="T29" fmla="*/ 159 h 311"/>
                <a:gd name="T30" fmla="*/ 152 w 184"/>
                <a:gd name="T31" fmla="*/ 112 h 311"/>
                <a:gd name="T32" fmla="*/ 144 w 184"/>
                <a:gd name="T33" fmla="*/ 104 h 311"/>
                <a:gd name="T34" fmla="*/ 160 w 184"/>
                <a:gd name="T35" fmla="*/ 80 h 311"/>
                <a:gd name="T36" fmla="*/ 184 w 184"/>
                <a:gd name="T37" fmla="*/ 80 h 311"/>
                <a:gd name="T38" fmla="*/ 176 w 184"/>
                <a:gd name="T39" fmla="*/ 24 h 311"/>
                <a:gd name="T40" fmla="*/ 136 w 184"/>
                <a:gd name="T41" fmla="*/ 0 h 311"/>
                <a:gd name="T42" fmla="*/ 128 w 184"/>
                <a:gd name="T43" fmla="*/ 16 h 311"/>
                <a:gd name="T44" fmla="*/ 104 w 184"/>
                <a:gd name="T45" fmla="*/ 16 h 311"/>
                <a:gd name="T46" fmla="*/ 104 w 184"/>
                <a:gd name="T47" fmla="*/ 24 h 311"/>
                <a:gd name="T48" fmla="*/ 88 w 184"/>
                <a:gd name="T49" fmla="*/ 24 h 311"/>
                <a:gd name="T50" fmla="*/ 72 w 184"/>
                <a:gd name="T51" fmla="*/ 48 h 311"/>
                <a:gd name="T52" fmla="*/ 48 w 184"/>
                <a:gd name="T53" fmla="*/ 80 h 311"/>
                <a:gd name="T54" fmla="*/ 40 w 184"/>
                <a:gd name="T55" fmla="*/ 104 h 311"/>
                <a:gd name="T56" fmla="*/ 40 w 184"/>
                <a:gd name="T57" fmla="*/ 120 h 311"/>
                <a:gd name="T58" fmla="*/ 16 w 184"/>
                <a:gd name="T59" fmla="*/ 136 h 311"/>
                <a:gd name="T60" fmla="*/ 16 w 184"/>
                <a:gd name="T61" fmla="*/ 175 h 311"/>
                <a:gd name="T62" fmla="*/ 24 w 184"/>
                <a:gd name="T63" fmla="*/ 183 h 311"/>
                <a:gd name="T64" fmla="*/ 16 w 184"/>
                <a:gd name="T65" fmla="*/ 191 h 311"/>
                <a:gd name="T66" fmla="*/ 16 w 184"/>
                <a:gd name="T67" fmla="*/ 207 h 311"/>
                <a:gd name="T68" fmla="*/ 0 w 184"/>
                <a:gd name="T69" fmla="*/ 239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" h="311">
                  <a:moveTo>
                    <a:pt x="0" y="239"/>
                  </a:moveTo>
                  <a:lnTo>
                    <a:pt x="8" y="271"/>
                  </a:lnTo>
                  <a:lnTo>
                    <a:pt x="24" y="295"/>
                  </a:lnTo>
                  <a:lnTo>
                    <a:pt x="24" y="311"/>
                  </a:lnTo>
                  <a:lnTo>
                    <a:pt x="64" y="303"/>
                  </a:lnTo>
                  <a:lnTo>
                    <a:pt x="88" y="247"/>
                  </a:lnTo>
                  <a:lnTo>
                    <a:pt x="72" y="247"/>
                  </a:lnTo>
                  <a:lnTo>
                    <a:pt x="112" y="231"/>
                  </a:lnTo>
                  <a:lnTo>
                    <a:pt x="72" y="223"/>
                  </a:lnTo>
                  <a:lnTo>
                    <a:pt x="104" y="231"/>
                  </a:lnTo>
                  <a:lnTo>
                    <a:pt x="112" y="215"/>
                  </a:lnTo>
                  <a:lnTo>
                    <a:pt x="96" y="199"/>
                  </a:lnTo>
                  <a:lnTo>
                    <a:pt x="72" y="207"/>
                  </a:lnTo>
                  <a:lnTo>
                    <a:pt x="96" y="199"/>
                  </a:lnTo>
                  <a:lnTo>
                    <a:pt x="96" y="159"/>
                  </a:lnTo>
                  <a:lnTo>
                    <a:pt x="152" y="112"/>
                  </a:lnTo>
                  <a:lnTo>
                    <a:pt x="144" y="104"/>
                  </a:lnTo>
                  <a:lnTo>
                    <a:pt x="160" y="80"/>
                  </a:lnTo>
                  <a:lnTo>
                    <a:pt x="184" y="80"/>
                  </a:lnTo>
                  <a:lnTo>
                    <a:pt x="176" y="24"/>
                  </a:lnTo>
                  <a:lnTo>
                    <a:pt x="136" y="0"/>
                  </a:lnTo>
                  <a:lnTo>
                    <a:pt x="128" y="16"/>
                  </a:lnTo>
                  <a:lnTo>
                    <a:pt x="104" y="16"/>
                  </a:lnTo>
                  <a:lnTo>
                    <a:pt x="104" y="24"/>
                  </a:lnTo>
                  <a:lnTo>
                    <a:pt x="88" y="24"/>
                  </a:lnTo>
                  <a:lnTo>
                    <a:pt x="72" y="48"/>
                  </a:lnTo>
                  <a:lnTo>
                    <a:pt x="48" y="80"/>
                  </a:lnTo>
                  <a:lnTo>
                    <a:pt x="40" y="104"/>
                  </a:lnTo>
                  <a:lnTo>
                    <a:pt x="40" y="120"/>
                  </a:lnTo>
                  <a:lnTo>
                    <a:pt x="16" y="136"/>
                  </a:lnTo>
                  <a:lnTo>
                    <a:pt x="16" y="175"/>
                  </a:lnTo>
                  <a:lnTo>
                    <a:pt x="24" y="183"/>
                  </a:lnTo>
                  <a:lnTo>
                    <a:pt x="16" y="191"/>
                  </a:lnTo>
                  <a:lnTo>
                    <a:pt x="16" y="207"/>
                  </a:lnTo>
                  <a:lnTo>
                    <a:pt x="0" y="239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27" name="Freeform 915" descr="25%"/>
            <p:cNvSpPr>
              <a:spLocks noChangeAspect="1"/>
            </p:cNvSpPr>
            <p:nvPr/>
          </p:nvSpPr>
          <p:spPr bwMode="auto">
            <a:xfrm>
              <a:off x="784" y="1400"/>
              <a:ext cx="186" cy="314"/>
            </a:xfrm>
            <a:custGeom>
              <a:avLst/>
              <a:gdLst>
                <a:gd name="T0" fmla="*/ 0 w 184"/>
                <a:gd name="T1" fmla="*/ 239 h 311"/>
                <a:gd name="T2" fmla="*/ 8 w 184"/>
                <a:gd name="T3" fmla="*/ 271 h 311"/>
                <a:gd name="T4" fmla="*/ 24 w 184"/>
                <a:gd name="T5" fmla="*/ 295 h 311"/>
                <a:gd name="T6" fmla="*/ 24 w 184"/>
                <a:gd name="T7" fmla="*/ 311 h 311"/>
                <a:gd name="T8" fmla="*/ 64 w 184"/>
                <a:gd name="T9" fmla="*/ 303 h 311"/>
                <a:gd name="T10" fmla="*/ 88 w 184"/>
                <a:gd name="T11" fmla="*/ 247 h 311"/>
                <a:gd name="T12" fmla="*/ 72 w 184"/>
                <a:gd name="T13" fmla="*/ 247 h 311"/>
                <a:gd name="T14" fmla="*/ 112 w 184"/>
                <a:gd name="T15" fmla="*/ 231 h 311"/>
                <a:gd name="T16" fmla="*/ 72 w 184"/>
                <a:gd name="T17" fmla="*/ 223 h 311"/>
                <a:gd name="T18" fmla="*/ 104 w 184"/>
                <a:gd name="T19" fmla="*/ 231 h 311"/>
                <a:gd name="T20" fmla="*/ 112 w 184"/>
                <a:gd name="T21" fmla="*/ 215 h 311"/>
                <a:gd name="T22" fmla="*/ 96 w 184"/>
                <a:gd name="T23" fmla="*/ 199 h 311"/>
                <a:gd name="T24" fmla="*/ 72 w 184"/>
                <a:gd name="T25" fmla="*/ 207 h 311"/>
                <a:gd name="T26" fmla="*/ 96 w 184"/>
                <a:gd name="T27" fmla="*/ 199 h 311"/>
                <a:gd name="T28" fmla="*/ 96 w 184"/>
                <a:gd name="T29" fmla="*/ 159 h 311"/>
                <a:gd name="T30" fmla="*/ 152 w 184"/>
                <a:gd name="T31" fmla="*/ 112 h 311"/>
                <a:gd name="T32" fmla="*/ 144 w 184"/>
                <a:gd name="T33" fmla="*/ 104 h 311"/>
                <a:gd name="T34" fmla="*/ 160 w 184"/>
                <a:gd name="T35" fmla="*/ 80 h 311"/>
                <a:gd name="T36" fmla="*/ 184 w 184"/>
                <a:gd name="T37" fmla="*/ 80 h 311"/>
                <a:gd name="T38" fmla="*/ 176 w 184"/>
                <a:gd name="T39" fmla="*/ 24 h 311"/>
                <a:gd name="T40" fmla="*/ 136 w 184"/>
                <a:gd name="T41" fmla="*/ 0 h 311"/>
                <a:gd name="T42" fmla="*/ 128 w 184"/>
                <a:gd name="T43" fmla="*/ 16 h 311"/>
                <a:gd name="T44" fmla="*/ 104 w 184"/>
                <a:gd name="T45" fmla="*/ 16 h 311"/>
                <a:gd name="T46" fmla="*/ 104 w 184"/>
                <a:gd name="T47" fmla="*/ 24 h 311"/>
                <a:gd name="T48" fmla="*/ 88 w 184"/>
                <a:gd name="T49" fmla="*/ 24 h 311"/>
                <a:gd name="T50" fmla="*/ 72 w 184"/>
                <a:gd name="T51" fmla="*/ 48 h 311"/>
                <a:gd name="T52" fmla="*/ 48 w 184"/>
                <a:gd name="T53" fmla="*/ 80 h 311"/>
                <a:gd name="T54" fmla="*/ 40 w 184"/>
                <a:gd name="T55" fmla="*/ 104 h 311"/>
                <a:gd name="T56" fmla="*/ 40 w 184"/>
                <a:gd name="T57" fmla="*/ 120 h 311"/>
                <a:gd name="T58" fmla="*/ 16 w 184"/>
                <a:gd name="T59" fmla="*/ 136 h 311"/>
                <a:gd name="T60" fmla="*/ 16 w 184"/>
                <a:gd name="T61" fmla="*/ 175 h 311"/>
                <a:gd name="T62" fmla="*/ 24 w 184"/>
                <a:gd name="T63" fmla="*/ 183 h 311"/>
                <a:gd name="T64" fmla="*/ 16 w 184"/>
                <a:gd name="T65" fmla="*/ 191 h 311"/>
                <a:gd name="T66" fmla="*/ 16 w 184"/>
                <a:gd name="T67" fmla="*/ 207 h 311"/>
                <a:gd name="T68" fmla="*/ 0 w 184"/>
                <a:gd name="T69" fmla="*/ 239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" h="311">
                  <a:moveTo>
                    <a:pt x="0" y="239"/>
                  </a:moveTo>
                  <a:lnTo>
                    <a:pt x="8" y="271"/>
                  </a:lnTo>
                  <a:lnTo>
                    <a:pt x="24" y="295"/>
                  </a:lnTo>
                  <a:lnTo>
                    <a:pt x="24" y="311"/>
                  </a:lnTo>
                  <a:lnTo>
                    <a:pt x="64" y="303"/>
                  </a:lnTo>
                  <a:lnTo>
                    <a:pt x="88" y="247"/>
                  </a:lnTo>
                  <a:lnTo>
                    <a:pt x="72" y="247"/>
                  </a:lnTo>
                  <a:lnTo>
                    <a:pt x="112" y="231"/>
                  </a:lnTo>
                  <a:lnTo>
                    <a:pt x="72" y="223"/>
                  </a:lnTo>
                  <a:lnTo>
                    <a:pt x="104" y="231"/>
                  </a:lnTo>
                  <a:lnTo>
                    <a:pt x="112" y="215"/>
                  </a:lnTo>
                  <a:lnTo>
                    <a:pt x="96" y="199"/>
                  </a:lnTo>
                  <a:lnTo>
                    <a:pt x="72" y="207"/>
                  </a:lnTo>
                  <a:lnTo>
                    <a:pt x="96" y="199"/>
                  </a:lnTo>
                  <a:lnTo>
                    <a:pt x="96" y="159"/>
                  </a:lnTo>
                  <a:lnTo>
                    <a:pt x="152" y="112"/>
                  </a:lnTo>
                  <a:lnTo>
                    <a:pt x="144" y="104"/>
                  </a:lnTo>
                  <a:lnTo>
                    <a:pt x="160" y="80"/>
                  </a:lnTo>
                  <a:lnTo>
                    <a:pt x="184" y="80"/>
                  </a:lnTo>
                  <a:lnTo>
                    <a:pt x="176" y="24"/>
                  </a:lnTo>
                  <a:lnTo>
                    <a:pt x="136" y="0"/>
                  </a:lnTo>
                  <a:lnTo>
                    <a:pt x="128" y="16"/>
                  </a:lnTo>
                  <a:lnTo>
                    <a:pt x="104" y="16"/>
                  </a:lnTo>
                  <a:lnTo>
                    <a:pt x="104" y="24"/>
                  </a:lnTo>
                  <a:lnTo>
                    <a:pt x="88" y="24"/>
                  </a:lnTo>
                  <a:lnTo>
                    <a:pt x="72" y="48"/>
                  </a:lnTo>
                  <a:lnTo>
                    <a:pt x="48" y="80"/>
                  </a:lnTo>
                  <a:lnTo>
                    <a:pt x="40" y="104"/>
                  </a:lnTo>
                  <a:lnTo>
                    <a:pt x="40" y="120"/>
                  </a:lnTo>
                  <a:lnTo>
                    <a:pt x="16" y="136"/>
                  </a:lnTo>
                  <a:lnTo>
                    <a:pt x="16" y="175"/>
                  </a:lnTo>
                  <a:lnTo>
                    <a:pt x="24" y="183"/>
                  </a:lnTo>
                  <a:lnTo>
                    <a:pt x="16" y="191"/>
                  </a:lnTo>
                  <a:lnTo>
                    <a:pt x="16" y="207"/>
                  </a:lnTo>
                  <a:lnTo>
                    <a:pt x="0" y="239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29" name="Freeform 916" descr="25%"/>
            <p:cNvSpPr>
              <a:spLocks noChangeAspect="1"/>
            </p:cNvSpPr>
            <p:nvPr/>
          </p:nvSpPr>
          <p:spPr bwMode="auto">
            <a:xfrm>
              <a:off x="704" y="1874"/>
              <a:ext cx="72" cy="32"/>
            </a:xfrm>
            <a:custGeom>
              <a:avLst/>
              <a:gdLst>
                <a:gd name="T0" fmla="*/ 0 w 72"/>
                <a:gd name="T1" fmla="*/ 16 h 32"/>
                <a:gd name="T2" fmla="*/ 24 w 72"/>
                <a:gd name="T3" fmla="*/ 32 h 32"/>
                <a:gd name="T4" fmla="*/ 48 w 72"/>
                <a:gd name="T5" fmla="*/ 16 h 32"/>
                <a:gd name="T6" fmla="*/ 56 w 72"/>
                <a:gd name="T7" fmla="*/ 32 h 32"/>
                <a:gd name="T8" fmla="*/ 72 w 72"/>
                <a:gd name="T9" fmla="*/ 8 h 32"/>
                <a:gd name="T10" fmla="*/ 64 w 72"/>
                <a:gd name="T11" fmla="*/ 8 h 32"/>
                <a:gd name="T12" fmla="*/ 56 w 72"/>
                <a:gd name="T13" fmla="*/ 0 h 32"/>
                <a:gd name="T14" fmla="*/ 32 w 72"/>
                <a:gd name="T15" fmla="*/ 0 h 32"/>
                <a:gd name="T16" fmla="*/ 0 w 72"/>
                <a:gd name="T1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32">
                  <a:moveTo>
                    <a:pt x="0" y="16"/>
                  </a:moveTo>
                  <a:lnTo>
                    <a:pt x="24" y="32"/>
                  </a:lnTo>
                  <a:lnTo>
                    <a:pt x="48" y="16"/>
                  </a:lnTo>
                  <a:lnTo>
                    <a:pt x="56" y="32"/>
                  </a:lnTo>
                  <a:lnTo>
                    <a:pt x="72" y="8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16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30" name="Freeform 917" descr="25%"/>
            <p:cNvSpPr>
              <a:spLocks noChangeAspect="1"/>
            </p:cNvSpPr>
            <p:nvPr/>
          </p:nvSpPr>
          <p:spPr bwMode="auto">
            <a:xfrm>
              <a:off x="704" y="1874"/>
              <a:ext cx="72" cy="32"/>
            </a:xfrm>
            <a:custGeom>
              <a:avLst/>
              <a:gdLst>
                <a:gd name="T0" fmla="*/ 0 w 72"/>
                <a:gd name="T1" fmla="*/ 16 h 32"/>
                <a:gd name="T2" fmla="*/ 24 w 72"/>
                <a:gd name="T3" fmla="*/ 32 h 32"/>
                <a:gd name="T4" fmla="*/ 48 w 72"/>
                <a:gd name="T5" fmla="*/ 16 h 32"/>
                <a:gd name="T6" fmla="*/ 56 w 72"/>
                <a:gd name="T7" fmla="*/ 32 h 32"/>
                <a:gd name="T8" fmla="*/ 72 w 72"/>
                <a:gd name="T9" fmla="*/ 8 h 32"/>
                <a:gd name="T10" fmla="*/ 64 w 72"/>
                <a:gd name="T11" fmla="*/ 8 h 32"/>
                <a:gd name="T12" fmla="*/ 56 w 72"/>
                <a:gd name="T13" fmla="*/ 0 h 32"/>
                <a:gd name="T14" fmla="*/ 32 w 72"/>
                <a:gd name="T15" fmla="*/ 0 h 32"/>
                <a:gd name="T16" fmla="*/ 0 w 72"/>
                <a:gd name="T1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32">
                  <a:moveTo>
                    <a:pt x="0" y="16"/>
                  </a:moveTo>
                  <a:lnTo>
                    <a:pt x="24" y="32"/>
                  </a:lnTo>
                  <a:lnTo>
                    <a:pt x="48" y="16"/>
                  </a:lnTo>
                  <a:lnTo>
                    <a:pt x="56" y="32"/>
                  </a:lnTo>
                  <a:lnTo>
                    <a:pt x="72" y="8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32" y="0"/>
                  </a:lnTo>
                  <a:lnTo>
                    <a:pt x="0" y="16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31" name="Freeform 918" descr="25%"/>
            <p:cNvSpPr>
              <a:spLocks noChangeAspect="1"/>
            </p:cNvSpPr>
            <p:nvPr/>
          </p:nvSpPr>
          <p:spPr bwMode="auto">
            <a:xfrm>
              <a:off x="479" y="1722"/>
              <a:ext cx="57" cy="72"/>
            </a:xfrm>
            <a:custGeom>
              <a:avLst/>
              <a:gdLst>
                <a:gd name="T0" fmla="*/ 0 w 56"/>
                <a:gd name="T1" fmla="*/ 56 h 72"/>
                <a:gd name="T2" fmla="*/ 8 w 56"/>
                <a:gd name="T3" fmla="*/ 64 h 72"/>
                <a:gd name="T4" fmla="*/ 0 w 56"/>
                <a:gd name="T5" fmla="*/ 72 h 72"/>
                <a:gd name="T6" fmla="*/ 48 w 56"/>
                <a:gd name="T7" fmla="*/ 56 h 72"/>
                <a:gd name="T8" fmla="*/ 56 w 56"/>
                <a:gd name="T9" fmla="*/ 24 h 72"/>
                <a:gd name="T10" fmla="*/ 48 w 56"/>
                <a:gd name="T11" fmla="*/ 16 h 72"/>
                <a:gd name="T12" fmla="*/ 32 w 56"/>
                <a:gd name="T13" fmla="*/ 24 h 72"/>
                <a:gd name="T14" fmla="*/ 24 w 56"/>
                <a:gd name="T15" fmla="*/ 16 h 72"/>
                <a:gd name="T16" fmla="*/ 32 w 56"/>
                <a:gd name="T17" fmla="*/ 8 h 72"/>
                <a:gd name="T18" fmla="*/ 24 w 56"/>
                <a:gd name="T19" fmla="*/ 0 h 72"/>
                <a:gd name="T20" fmla="*/ 24 w 56"/>
                <a:gd name="T21" fmla="*/ 16 h 72"/>
                <a:gd name="T22" fmla="*/ 0 w 56"/>
                <a:gd name="T23" fmla="*/ 24 h 72"/>
                <a:gd name="T24" fmla="*/ 8 w 56"/>
                <a:gd name="T25" fmla="*/ 32 h 72"/>
                <a:gd name="T26" fmla="*/ 0 w 56"/>
                <a:gd name="T27" fmla="*/ 40 h 72"/>
                <a:gd name="T28" fmla="*/ 16 w 56"/>
                <a:gd name="T29" fmla="*/ 48 h 72"/>
                <a:gd name="T30" fmla="*/ 0 w 56"/>
                <a:gd name="T31" fmla="*/ 48 h 72"/>
                <a:gd name="T32" fmla="*/ 16 w 56"/>
                <a:gd name="T33" fmla="*/ 48 h 72"/>
                <a:gd name="T34" fmla="*/ 0 w 56"/>
                <a:gd name="T35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72">
                  <a:moveTo>
                    <a:pt x="0" y="56"/>
                  </a:moveTo>
                  <a:lnTo>
                    <a:pt x="8" y="64"/>
                  </a:lnTo>
                  <a:lnTo>
                    <a:pt x="0" y="72"/>
                  </a:lnTo>
                  <a:lnTo>
                    <a:pt x="48" y="56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32" y="24"/>
                  </a:lnTo>
                  <a:lnTo>
                    <a:pt x="24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16" y="48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0" y="56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32" name="Freeform 919" descr="25%"/>
            <p:cNvSpPr>
              <a:spLocks noChangeAspect="1"/>
            </p:cNvSpPr>
            <p:nvPr/>
          </p:nvSpPr>
          <p:spPr bwMode="auto">
            <a:xfrm>
              <a:off x="479" y="1722"/>
              <a:ext cx="57" cy="72"/>
            </a:xfrm>
            <a:custGeom>
              <a:avLst/>
              <a:gdLst>
                <a:gd name="T0" fmla="*/ 0 w 56"/>
                <a:gd name="T1" fmla="*/ 56 h 72"/>
                <a:gd name="T2" fmla="*/ 8 w 56"/>
                <a:gd name="T3" fmla="*/ 64 h 72"/>
                <a:gd name="T4" fmla="*/ 0 w 56"/>
                <a:gd name="T5" fmla="*/ 72 h 72"/>
                <a:gd name="T6" fmla="*/ 48 w 56"/>
                <a:gd name="T7" fmla="*/ 56 h 72"/>
                <a:gd name="T8" fmla="*/ 56 w 56"/>
                <a:gd name="T9" fmla="*/ 24 h 72"/>
                <a:gd name="T10" fmla="*/ 48 w 56"/>
                <a:gd name="T11" fmla="*/ 16 h 72"/>
                <a:gd name="T12" fmla="*/ 32 w 56"/>
                <a:gd name="T13" fmla="*/ 24 h 72"/>
                <a:gd name="T14" fmla="*/ 24 w 56"/>
                <a:gd name="T15" fmla="*/ 16 h 72"/>
                <a:gd name="T16" fmla="*/ 32 w 56"/>
                <a:gd name="T17" fmla="*/ 8 h 72"/>
                <a:gd name="T18" fmla="*/ 24 w 56"/>
                <a:gd name="T19" fmla="*/ 0 h 72"/>
                <a:gd name="T20" fmla="*/ 24 w 56"/>
                <a:gd name="T21" fmla="*/ 16 h 72"/>
                <a:gd name="T22" fmla="*/ 0 w 56"/>
                <a:gd name="T23" fmla="*/ 24 h 72"/>
                <a:gd name="T24" fmla="*/ 8 w 56"/>
                <a:gd name="T25" fmla="*/ 32 h 72"/>
                <a:gd name="T26" fmla="*/ 0 w 56"/>
                <a:gd name="T27" fmla="*/ 40 h 72"/>
                <a:gd name="T28" fmla="*/ 16 w 56"/>
                <a:gd name="T29" fmla="*/ 48 h 72"/>
                <a:gd name="T30" fmla="*/ 0 w 56"/>
                <a:gd name="T31" fmla="*/ 48 h 72"/>
                <a:gd name="T32" fmla="*/ 16 w 56"/>
                <a:gd name="T33" fmla="*/ 48 h 72"/>
                <a:gd name="T34" fmla="*/ 0 w 56"/>
                <a:gd name="T35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72">
                  <a:moveTo>
                    <a:pt x="0" y="56"/>
                  </a:moveTo>
                  <a:lnTo>
                    <a:pt x="8" y="64"/>
                  </a:lnTo>
                  <a:lnTo>
                    <a:pt x="0" y="72"/>
                  </a:lnTo>
                  <a:lnTo>
                    <a:pt x="48" y="56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32" y="24"/>
                  </a:lnTo>
                  <a:lnTo>
                    <a:pt x="24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24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0" y="40"/>
                  </a:lnTo>
                  <a:lnTo>
                    <a:pt x="16" y="48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0" y="56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33" name="Freeform 920" descr="25%"/>
            <p:cNvSpPr>
              <a:spLocks noChangeAspect="1"/>
            </p:cNvSpPr>
            <p:nvPr/>
          </p:nvSpPr>
          <p:spPr bwMode="auto">
            <a:xfrm>
              <a:off x="503" y="1714"/>
              <a:ext cx="41" cy="32"/>
            </a:xfrm>
            <a:custGeom>
              <a:avLst/>
              <a:gdLst>
                <a:gd name="T0" fmla="*/ 0 w 40"/>
                <a:gd name="T1" fmla="*/ 24 h 32"/>
                <a:gd name="T2" fmla="*/ 8 w 40"/>
                <a:gd name="T3" fmla="*/ 32 h 32"/>
                <a:gd name="T4" fmla="*/ 24 w 40"/>
                <a:gd name="T5" fmla="*/ 24 h 32"/>
                <a:gd name="T6" fmla="*/ 32 w 40"/>
                <a:gd name="T7" fmla="*/ 32 h 32"/>
                <a:gd name="T8" fmla="*/ 40 w 40"/>
                <a:gd name="T9" fmla="*/ 24 h 32"/>
                <a:gd name="T10" fmla="*/ 32 w 40"/>
                <a:gd name="T11" fmla="*/ 8 h 32"/>
                <a:gd name="T12" fmla="*/ 16 w 40"/>
                <a:gd name="T13" fmla="*/ 0 h 32"/>
                <a:gd name="T14" fmla="*/ 8 w 40"/>
                <a:gd name="T15" fmla="*/ 16 h 32"/>
                <a:gd name="T16" fmla="*/ 0 w 40"/>
                <a:gd name="T1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2">
                  <a:moveTo>
                    <a:pt x="0" y="24"/>
                  </a:moveTo>
                  <a:lnTo>
                    <a:pt x="8" y="32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34" name="Freeform 921" descr="25%"/>
            <p:cNvSpPr>
              <a:spLocks noChangeAspect="1"/>
            </p:cNvSpPr>
            <p:nvPr/>
          </p:nvSpPr>
          <p:spPr bwMode="auto">
            <a:xfrm>
              <a:off x="503" y="1714"/>
              <a:ext cx="41" cy="32"/>
            </a:xfrm>
            <a:custGeom>
              <a:avLst/>
              <a:gdLst>
                <a:gd name="T0" fmla="*/ 0 w 40"/>
                <a:gd name="T1" fmla="*/ 24 h 32"/>
                <a:gd name="T2" fmla="*/ 8 w 40"/>
                <a:gd name="T3" fmla="*/ 32 h 32"/>
                <a:gd name="T4" fmla="*/ 24 w 40"/>
                <a:gd name="T5" fmla="*/ 24 h 32"/>
                <a:gd name="T6" fmla="*/ 32 w 40"/>
                <a:gd name="T7" fmla="*/ 32 h 32"/>
                <a:gd name="T8" fmla="*/ 40 w 40"/>
                <a:gd name="T9" fmla="*/ 24 h 32"/>
                <a:gd name="T10" fmla="*/ 32 w 40"/>
                <a:gd name="T11" fmla="*/ 8 h 32"/>
                <a:gd name="T12" fmla="*/ 16 w 40"/>
                <a:gd name="T13" fmla="*/ 0 h 32"/>
                <a:gd name="T14" fmla="*/ 8 w 40"/>
                <a:gd name="T15" fmla="*/ 16 h 32"/>
                <a:gd name="T16" fmla="*/ 0 w 40"/>
                <a:gd name="T1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2">
                  <a:moveTo>
                    <a:pt x="0" y="24"/>
                  </a:moveTo>
                  <a:lnTo>
                    <a:pt x="8" y="32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8" y="16"/>
                  </a:lnTo>
                  <a:lnTo>
                    <a:pt x="0" y="24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35" name="Freeform 922" descr="25%"/>
            <p:cNvSpPr>
              <a:spLocks noChangeAspect="1"/>
            </p:cNvSpPr>
            <p:nvPr/>
          </p:nvSpPr>
          <p:spPr bwMode="auto">
            <a:xfrm>
              <a:off x="520" y="1649"/>
              <a:ext cx="29" cy="16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8 h 16"/>
                <a:gd name="T4" fmla="*/ 8 w 8"/>
                <a:gd name="T5" fmla="*/ 0 h 16"/>
                <a:gd name="T6" fmla="*/ 0 w 8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36" name="Freeform 923" descr="25%"/>
            <p:cNvSpPr>
              <a:spLocks noChangeAspect="1"/>
            </p:cNvSpPr>
            <p:nvPr/>
          </p:nvSpPr>
          <p:spPr bwMode="auto">
            <a:xfrm>
              <a:off x="520" y="1649"/>
              <a:ext cx="29" cy="16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8 h 16"/>
                <a:gd name="T4" fmla="*/ 8 w 8"/>
                <a:gd name="T5" fmla="*/ 0 h 16"/>
                <a:gd name="T6" fmla="*/ 0 w 8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0" y="16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37" name="Freeform 924" descr="25%"/>
            <p:cNvSpPr>
              <a:spLocks noChangeAspect="1"/>
            </p:cNvSpPr>
            <p:nvPr/>
          </p:nvSpPr>
          <p:spPr bwMode="auto">
            <a:xfrm>
              <a:off x="528" y="1665"/>
              <a:ext cx="8" cy="8"/>
            </a:xfrm>
            <a:custGeom>
              <a:avLst/>
              <a:gdLst>
                <a:gd name="T0" fmla="*/ 0 w 8"/>
                <a:gd name="T1" fmla="*/ 8 h 8"/>
                <a:gd name="T2" fmla="*/ 0 w 8"/>
                <a:gd name="T3" fmla="*/ 0 h 8"/>
                <a:gd name="T4" fmla="*/ 8 w 8"/>
                <a:gd name="T5" fmla="*/ 8 h 8"/>
                <a:gd name="T6" fmla="*/ 0 w 8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0" y="8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38" name="Freeform 925" descr="25%"/>
            <p:cNvSpPr>
              <a:spLocks noChangeAspect="1"/>
            </p:cNvSpPr>
            <p:nvPr/>
          </p:nvSpPr>
          <p:spPr bwMode="auto">
            <a:xfrm>
              <a:off x="528" y="1665"/>
              <a:ext cx="8" cy="8"/>
            </a:xfrm>
            <a:custGeom>
              <a:avLst/>
              <a:gdLst>
                <a:gd name="T0" fmla="*/ 0 w 8"/>
                <a:gd name="T1" fmla="*/ 8 h 8"/>
                <a:gd name="T2" fmla="*/ 0 w 8"/>
                <a:gd name="T3" fmla="*/ 0 h 8"/>
                <a:gd name="T4" fmla="*/ 8 w 8"/>
                <a:gd name="T5" fmla="*/ 8 h 8"/>
                <a:gd name="T6" fmla="*/ 0 w 8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0" y="8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0" y="8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39" name="Freeform 926" descr="25%"/>
            <p:cNvSpPr>
              <a:spLocks noChangeAspect="1"/>
            </p:cNvSpPr>
            <p:nvPr/>
          </p:nvSpPr>
          <p:spPr bwMode="auto">
            <a:xfrm>
              <a:off x="536" y="1649"/>
              <a:ext cx="113" cy="177"/>
            </a:xfrm>
            <a:custGeom>
              <a:avLst/>
              <a:gdLst>
                <a:gd name="T0" fmla="*/ 0 w 112"/>
                <a:gd name="T1" fmla="*/ 40 h 176"/>
                <a:gd name="T2" fmla="*/ 0 w 112"/>
                <a:gd name="T3" fmla="*/ 16 h 176"/>
                <a:gd name="T4" fmla="*/ 16 w 112"/>
                <a:gd name="T5" fmla="*/ 0 h 176"/>
                <a:gd name="T6" fmla="*/ 48 w 112"/>
                <a:gd name="T7" fmla="*/ 0 h 176"/>
                <a:gd name="T8" fmla="*/ 32 w 112"/>
                <a:gd name="T9" fmla="*/ 16 h 176"/>
                <a:gd name="T10" fmla="*/ 64 w 112"/>
                <a:gd name="T11" fmla="*/ 24 h 176"/>
                <a:gd name="T12" fmla="*/ 48 w 112"/>
                <a:gd name="T13" fmla="*/ 56 h 176"/>
                <a:gd name="T14" fmla="*/ 72 w 112"/>
                <a:gd name="T15" fmla="*/ 64 h 176"/>
                <a:gd name="T16" fmla="*/ 96 w 112"/>
                <a:gd name="T17" fmla="*/ 104 h 176"/>
                <a:gd name="T18" fmla="*/ 88 w 112"/>
                <a:gd name="T19" fmla="*/ 104 h 176"/>
                <a:gd name="T20" fmla="*/ 96 w 112"/>
                <a:gd name="T21" fmla="*/ 112 h 176"/>
                <a:gd name="T22" fmla="*/ 88 w 112"/>
                <a:gd name="T23" fmla="*/ 120 h 176"/>
                <a:gd name="T24" fmla="*/ 112 w 112"/>
                <a:gd name="T25" fmla="*/ 120 h 176"/>
                <a:gd name="T26" fmla="*/ 104 w 112"/>
                <a:gd name="T27" fmla="*/ 152 h 176"/>
                <a:gd name="T28" fmla="*/ 112 w 112"/>
                <a:gd name="T29" fmla="*/ 152 h 176"/>
                <a:gd name="T30" fmla="*/ 8 w 112"/>
                <a:gd name="T31" fmla="*/ 176 h 176"/>
                <a:gd name="T32" fmla="*/ 56 w 112"/>
                <a:gd name="T33" fmla="*/ 144 h 176"/>
                <a:gd name="T34" fmla="*/ 48 w 112"/>
                <a:gd name="T35" fmla="*/ 152 h 176"/>
                <a:gd name="T36" fmla="*/ 16 w 112"/>
                <a:gd name="T37" fmla="*/ 136 h 176"/>
                <a:gd name="T38" fmla="*/ 40 w 112"/>
                <a:gd name="T39" fmla="*/ 120 h 176"/>
                <a:gd name="T40" fmla="*/ 16 w 112"/>
                <a:gd name="T41" fmla="*/ 120 h 176"/>
                <a:gd name="T42" fmla="*/ 48 w 112"/>
                <a:gd name="T43" fmla="*/ 112 h 176"/>
                <a:gd name="T44" fmla="*/ 56 w 112"/>
                <a:gd name="T45" fmla="*/ 96 h 176"/>
                <a:gd name="T46" fmla="*/ 40 w 112"/>
                <a:gd name="T47" fmla="*/ 88 h 176"/>
                <a:gd name="T48" fmla="*/ 48 w 112"/>
                <a:gd name="T49" fmla="*/ 80 h 176"/>
                <a:gd name="T50" fmla="*/ 16 w 112"/>
                <a:gd name="T51" fmla="*/ 80 h 176"/>
                <a:gd name="T52" fmla="*/ 16 w 112"/>
                <a:gd name="T53" fmla="*/ 64 h 176"/>
                <a:gd name="T54" fmla="*/ 0 w 112"/>
                <a:gd name="T55" fmla="*/ 64 h 176"/>
                <a:gd name="T56" fmla="*/ 8 w 112"/>
                <a:gd name="T57" fmla="*/ 48 h 176"/>
                <a:gd name="T58" fmla="*/ 0 w 112"/>
                <a:gd name="T59" fmla="*/ 4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" h="176">
                  <a:moveTo>
                    <a:pt x="0" y="40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48" y="0"/>
                  </a:lnTo>
                  <a:lnTo>
                    <a:pt x="32" y="16"/>
                  </a:lnTo>
                  <a:lnTo>
                    <a:pt x="64" y="24"/>
                  </a:lnTo>
                  <a:lnTo>
                    <a:pt x="48" y="56"/>
                  </a:lnTo>
                  <a:lnTo>
                    <a:pt x="72" y="64"/>
                  </a:lnTo>
                  <a:lnTo>
                    <a:pt x="96" y="104"/>
                  </a:lnTo>
                  <a:lnTo>
                    <a:pt x="88" y="104"/>
                  </a:lnTo>
                  <a:lnTo>
                    <a:pt x="96" y="112"/>
                  </a:lnTo>
                  <a:lnTo>
                    <a:pt x="88" y="120"/>
                  </a:lnTo>
                  <a:lnTo>
                    <a:pt x="112" y="120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8" y="176"/>
                  </a:lnTo>
                  <a:lnTo>
                    <a:pt x="56" y="144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40" y="120"/>
                  </a:lnTo>
                  <a:lnTo>
                    <a:pt x="16" y="120"/>
                  </a:lnTo>
                  <a:lnTo>
                    <a:pt x="48" y="112"/>
                  </a:lnTo>
                  <a:lnTo>
                    <a:pt x="56" y="96"/>
                  </a:lnTo>
                  <a:lnTo>
                    <a:pt x="40" y="88"/>
                  </a:lnTo>
                  <a:lnTo>
                    <a:pt x="48" y="80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0" y="64"/>
                  </a:lnTo>
                  <a:lnTo>
                    <a:pt x="8" y="48"/>
                  </a:lnTo>
                  <a:lnTo>
                    <a:pt x="0" y="40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40" name="Freeform 927" descr="25%"/>
            <p:cNvSpPr>
              <a:spLocks noChangeAspect="1"/>
            </p:cNvSpPr>
            <p:nvPr/>
          </p:nvSpPr>
          <p:spPr bwMode="auto">
            <a:xfrm>
              <a:off x="536" y="1649"/>
              <a:ext cx="113" cy="177"/>
            </a:xfrm>
            <a:custGeom>
              <a:avLst/>
              <a:gdLst>
                <a:gd name="T0" fmla="*/ 0 w 112"/>
                <a:gd name="T1" fmla="*/ 40 h 176"/>
                <a:gd name="T2" fmla="*/ 0 w 112"/>
                <a:gd name="T3" fmla="*/ 16 h 176"/>
                <a:gd name="T4" fmla="*/ 16 w 112"/>
                <a:gd name="T5" fmla="*/ 0 h 176"/>
                <a:gd name="T6" fmla="*/ 48 w 112"/>
                <a:gd name="T7" fmla="*/ 0 h 176"/>
                <a:gd name="T8" fmla="*/ 32 w 112"/>
                <a:gd name="T9" fmla="*/ 16 h 176"/>
                <a:gd name="T10" fmla="*/ 64 w 112"/>
                <a:gd name="T11" fmla="*/ 24 h 176"/>
                <a:gd name="T12" fmla="*/ 48 w 112"/>
                <a:gd name="T13" fmla="*/ 56 h 176"/>
                <a:gd name="T14" fmla="*/ 72 w 112"/>
                <a:gd name="T15" fmla="*/ 64 h 176"/>
                <a:gd name="T16" fmla="*/ 96 w 112"/>
                <a:gd name="T17" fmla="*/ 104 h 176"/>
                <a:gd name="T18" fmla="*/ 88 w 112"/>
                <a:gd name="T19" fmla="*/ 104 h 176"/>
                <a:gd name="T20" fmla="*/ 96 w 112"/>
                <a:gd name="T21" fmla="*/ 112 h 176"/>
                <a:gd name="T22" fmla="*/ 88 w 112"/>
                <a:gd name="T23" fmla="*/ 120 h 176"/>
                <a:gd name="T24" fmla="*/ 112 w 112"/>
                <a:gd name="T25" fmla="*/ 120 h 176"/>
                <a:gd name="T26" fmla="*/ 104 w 112"/>
                <a:gd name="T27" fmla="*/ 152 h 176"/>
                <a:gd name="T28" fmla="*/ 112 w 112"/>
                <a:gd name="T29" fmla="*/ 152 h 176"/>
                <a:gd name="T30" fmla="*/ 8 w 112"/>
                <a:gd name="T31" fmla="*/ 176 h 176"/>
                <a:gd name="T32" fmla="*/ 56 w 112"/>
                <a:gd name="T33" fmla="*/ 144 h 176"/>
                <a:gd name="T34" fmla="*/ 48 w 112"/>
                <a:gd name="T35" fmla="*/ 152 h 176"/>
                <a:gd name="T36" fmla="*/ 16 w 112"/>
                <a:gd name="T37" fmla="*/ 136 h 176"/>
                <a:gd name="T38" fmla="*/ 40 w 112"/>
                <a:gd name="T39" fmla="*/ 120 h 176"/>
                <a:gd name="T40" fmla="*/ 16 w 112"/>
                <a:gd name="T41" fmla="*/ 120 h 176"/>
                <a:gd name="T42" fmla="*/ 48 w 112"/>
                <a:gd name="T43" fmla="*/ 112 h 176"/>
                <a:gd name="T44" fmla="*/ 56 w 112"/>
                <a:gd name="T45" fmla="*/ 96 h 176"/>
                <a:gd name="T46" fmla="*/ 40 w 112"/>
                <a:gd name="T47" fmla="*/ 88 h 176"/>
                <a:gd name="T48" fmla="*/ 48 w 112"/>
                <a:gd name="T49" fmla="*/ 80 h 176"/>
                <a:gd name="T50" fmla="*/ 16 w 112"/>
                <a:gd name="T51" fmla="*/ 80 h 176"/>
                <a:gd name="T52" fmla="*/ 16 w 112"/>
                <a:gd name="T53" fmla="*/ 64 h 176"/>
                <a:gd name="T54" fmla="*/ 0 w 112"/>
                <a:gd name="T55" fmla="*/ 64 h 176"/>
                <a:gd name="T56" fmla="*/ 8 w 112"/>
                <a:gd name="T57" fmla="*/ 48 h 176"/>
                <a:gd name="T58" fmla="*/ 0 w 112"/>
                <a:gd name="T59" fmla="*/ 4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2" h="176">
                  <a:moveTo>
                    <a:pt x="0" y="40"/>
                  </a:moveTo>
                  <a:lnTo>
                    <a:pt x="0" y="16"/>
                  </a:lnTo>
                  <a:lnTo>
                    <a:pt x="16" y="0"/>
                  </a:lnTo>
                  <a:lnTo>
                    <a:pt x="48" y="0"/>
                  </a:lnTo>
                  <a:lnTo>
                    <a:pt x="32" y="16"/>
                  </a:lnTo>
                  <a:lnTo>
                    <a:pt x="64" y="24"/>
                  </a:lnTo>
                  <a:lnTo>
                    <a:pt x="48" y="56"/>
                  </a:lnTo>
                  <a:lnTo>
                    <a:pt x="72" y="64"/>
                  </a:lnTo>
                  <a:lnTo>
                    <a:pt x="96" y="104"/>
                  </a:lnTo>
                  <a:lnTo>
                    <a:pt x="88" y="104"/>
                  </a:lnTo>
                  <a:lnTo>
                    <a:pt x="96" y="112"/>
                  </a:lnTo>
                  <a:lnTo>
                    <a:pt x="88" y="120"/>
                  </a:lnTo>
                  <a:lnTo>
                    <a:pt x="112" y="120"/>
                  </a:lnTo>
                  <a:lnTo>
                    <a:pt x="104" y="152"/>
                  </a:lnTo>
                  <a:lnTo>
                    <a:pt x="112" y="152"/>
                  </a:lnTo>
                  <a:lnTo>
                    <a:pt x="8" y="176"/>
                  </a:lnTo>
                  <a:lnTo>
                    <a:pt x="56" y="144"/>
                  </a:lnTo>
                  <a:lnTo>
                    <a:pt x="48" y="152"/>
                  </a:lnTo>
                  <a:lnTo>
                    <a:pt x="16" y="136"/>
                  </a:lnTo>
                  <a:lnTo>
                    <a:pt x="40" y="120"/>
                  </a:lnTo>
                  <a:lnTo>
                    <a:pt x="16" y="120"/>
                  </a:lnTo>
                  <a:lnTo>
                    <a:pt x="48" y="112"/>
                  </a:lnTo>
                  <a:lnTo>
                    <a:pt x="56" y="96"/>
                  </a:lnTo>
                  <a:lnTo>
                    <a:pt x="40" y="88"/>
                  </a:lnTo>
                  <a:lnTo>
                    <a:pt x="48" y="80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0" y="64"/>
                  </a:lnTo>
                  <a:lnTo>
                    <a:pt x="8" y="48"/>
                  </a:lnTo>
                  <a:lnTo>
                    <a:pt x="0" y="40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41" name="Freeform 928" descr="25%"/>
            <p:cNvSpPr>
              <a:spLocks noChangeAspect="1"/>
            </p:cNvSpPr>
            <p:nvPr/>
          </p:nvSpPr>
          <p:spPr bwMode="auto">
            <a:xfrm>
              <a:off x="817" y="1882"/>
              <a:ext cx="29" cy="39"/>
            </a:xfrm>
            <a:custGeom>
              <a:avLst/>
              <a:gdLst>
                <a:gd name="T0" fmla="*/ 24 w 40"/>
                <a:gd name="T1" fmla="*/ 24 h 40"/>
                <a:gd name="T2" fmla="*/ 16 w 40"/>
                <a:gd name="T3" fmla="*/ 24 h 40"/>
                <a:gd name="T4" fmla="*/ 8 w 40"/>
                <a:gd name="T5" fmla="*/ 40 h 40"/>
                <a:gd name="T6" fmla="*/ 0 w 40"/>
                <a:gd name="T7" fmla="*/ 32 h 40"/>
                <a:gd name="T8" fmla="*/ 0 w 40"/>
                <a:gd name="T9" fmla="*/ 8 h 40"/>
                <a:gd name="T10" fmla="*/ 40 w 40"/>
                <a:gd name="T11" fmla="*/ 0 h 40"/>
                <a:gd name="T12" fmla="*/ 40 w 40"/>
                <a:gd name="T13" fmla="*/ 8 h 40"/>
                <a:gd name="T14" fmla="*/ 24 w 40"/>
                <a:gd name="T15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24" y="24"/>
                  </a:moveTo>
                  <a:lnTo>
                    <a:pt x="16" y="24"/>
                  </a:lnTo>
                  <a:lnTo>
                    <a:pt x="8" y="40"/>
                  </a:lnTo>
                  <a:lnTo>
                    <a:pt x="0" y="32"/>
                  </a:lnTo>
                  <a:lnTo>
                    <a:pt x="0" y="8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24" y="24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42" name="Freeform 929" descr="25%"/>
            <p:cNvSpPr>
              <a:spLocks noChangeAspect="1"/>
            </p:cNvSpPr>
            <p:nvPr/>
          </p:nvSpPr>
          <p:spPr bwMode="auto">
            <a:xfrm>
              <a:off x="817" y="1882"/>
              <a:ext cx="29" cy="39"/>
            </a:xfrm>
            <a:custGeom>
              <a:avLst/>
              <a:gdLst>
                <a:gd name="T0" fmla="*/ 24 w 40"/>
                <a:gd name="T1" fmla="*/ 24 h 40"/>
                <a:gd name="T2" fmla="*/ 16 w 40"/>
                <a:gd name="T3" fmla="*/ 24 h 40"/>
                <a:gd name="T4" fmla="*/ 8 w 40"/>
                <a:gd name="T5" fmla="*/ 40 h 40"/>
                <a:gd name="T6" fmla="*/ 0 w 40"/>
                <a:gd name="T7" fmla="*/ 32 h 40"/>
                <a:gd name="T8" fmla="*/ 0 w 40"/>
                <a:gd name="T9" fmla="*/ 8 h 40"/>
                <a:gd name="T10" fmla="*/ 40 w 40"/>
                <a:gd name="T11" fmla="*/ 0 h 40"/>
                <a:gd name="T12" fmla="*/ 40 w 40"/>
                <a:gd name="T13" fmla="*/ 8 h 40"/>
                <a:gd name="T14" fmla="*/ 24 w 40"/>
                <a:gd name="T15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24" y="24"/>
                  </a:moveTo>
                  <a:lnTo>
                    <a:pt x="16" y="24"/>
                  </a:lnTo>
                  <a:lnTo>
                    <a:pt x="8" y="40"/>
                  </a:lnTo>
                  <a:lnTo>
                    <a:pt x="0" y="32"/>
                  </a:lnTo>
                  <a:lnTo>
                    <a:pt x="0" y="8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24" y="24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43" name="Freeform 930" descr="25%"/>
            <p:cNvSpPr>
              <a:spLocks noChangeAspect="1"/>
            </p:cNvSpPr>
            <p:nvPr/>
          </p:nvSpPr>
          <p:spPr bwMode="auto">
            <a:xfrm>
              <a:off x="929" y="1706"/>
              <a:ext cx="81" cy="48"/>
            </a:xfrm>
            <a:custGeom>
              <a:avLst/>
              <a:gdLst>
                <a:gd name="T0" fmla="*/ 24 w 80"/>
                <a:gd name="T1" fmla="*/ 24 h 48"/>
                <a:gd name="T2" fmla="*/ 24 w 80"/>
                <a:gd name="T3" fmla="*/ 40 h 48"/>
                <a:gd name="T4" fmla="*/ 32 w 80"/>
                <a:gd name="T5" fmla="*/ 40 h 48"/>
                <a:gd name="T6" fmla="*/ 40 w 80"/>
                <a:gd name="T7" fmla="*/ 48 h 48"/>
                <a:gd name="T8" fmla="*/ 80 w 80"/>
                <a:gd name="T9" fmla="*/ 24 h 48"/>
                <a:gd name="T10" fmla="*/ 80 w 80"/>
                <a:gd name="T11" fmla="*/ 8 h 48"/>
                <a:gd name="T12" fmla="*/ 64 w 80"/>
                <a:gd name="T13" fmla="*/ 0 h 48"/>
                <a:gd name="T14" fmla="*/ 16 w 80"/>
                <a:gd name="T15" fmla="*/ 0 h 48"/>
                <a:gd name="T16" fmla="*/ 0 w 80"/>
                <a:gd name="T17" fmla="*/ 8 h 48"/>
                <a:gd name="T18" fmla="*/ 8 w 80"/>
                <a:gd name="T19" fmla="*/ 16 h 48"/>
                <a:gd name="T20" fmla="*/ 24 w 8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24" y="24"/>
                  </a:moveTo>
                  <a:lnTo>
                    <a:pt x="24" y="40"/>
                  </a:lnTo>
                  <a:lnTo>
                    <a:pt x="32" y="40"/>
                  </a:lnTo>
                  <a:lnTo>
                    <a:pt x="40" y="48"/>
                  </a:lnTo>
                  <a:lnTo>
                    <a:pt x="80" y="24"/>
                  </a:lnTo>
                  <a:lnTo>
                    <a:pt x="80" y="8"/>
                  </a:lnTo>
                  <a:lnTo>
                    <a:pt x="6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24" y="24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44" name="Freeform 931" descr="25%"/>
            <p:cNvSpPr>
              <a:spLocks noChangeAspect="1"/>
            </p:cNvSpPr>
            <p:nvPr/>
          </p:nvSpPr>
          <p:spPr bwMode="auto">
            <a:xfrm>
              <a:off x="929" y="1706"/>
              <a:ext cx="81" cy="48"/>
            </a:xfrm>
            <a:custGeom>
              <a:avLst/>
              <a:gdLst>
                <a:gd name="T0" fmla="*/ 24 w 80"/>
                <a:gd name="T1" fmla="*/ 24 h 48"/>
                <a:gd name="T2" fmla="*/ 24 w 80"/>
                <a:gd name="T3" fmla="*/ 40 h 48"/>
                <a:gd name="T4" fmla="*/ 32 w 80"/>
                <a:gd name="T5" fmla="*/ 40 h 48"/>
                <a:gd name="T6" fmla="*/ 40 w 80"/>
                <a:gd name="T7" fmla="*/ 48 h 48"/>
                <a:gd name="T8" fmla="*/ 80 w 80"/>
                <a:gd name="T9" fmla="*/ 24 h 48"/>
                <a:gd name="T10" fmla="*/ 80 w 80"/>
                <a:gd name="T11" fmla="*/ 8 h 48"/>
                <a:gd name="T12" fmla="*/ 64 w 80"/>
                <a:gd name="T13" fmla="*/ 0 h 48"/>
                <a:gd name="T14" fmla="*/ 16 w 80"/>
                <a:gd name="T15" fmla="*/ 0 h 48"/>
                <a:gd name="T16" fmla="*/ 0 w 80"/>
                <a:gd name="T17" fmla="*/ 8 h 48"/>
                <a:gd name="T18" fmla="*/ 8 w 80"/>
                <a:gd name="T19" fmla="*/ 16 h 48"/>
                <a:gd name="T20" fmla="*/ 24 w 80"/>
                <a:gd name="T21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24" y="24"/>
                  </a:moveTo>
                  <a:lnTo>
                    <a:pt x="24" y="40"/>
                  </a:lnTo>
                  <a:lnTo>
                    <a:pt x="32" y="40"/>
                  </a:lnTo>
                  <a:lnTo>
                    <a:pt x="40" y="48"/>
                  </a:lnTo>
                  <a:lnTo>
                    <a:pt x="80" y="24"/>
                  </a:lnTo>
                  <a:lnTo>
                    <a:pt x="80" y="8"/>
                  </a:lnTo>
                  <a:lnTo>
                    <a:pt x="6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24" y="24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45" name="Freeform 932" descr="25%"/>
            <p:cNvSpPr>
              <a:spLocks noChangeAspect="1"/>
            </p:cNvSpPr>
            <p:nvPr/>
          </p:nvSpPr>
          <p:spPr bwMode="auto">
            <a:xfrm>
              <a:off x="3358" y="1537"/>
              <a:ext cx="49" cy="8"/>
            </a:xfrm>
            <a:custGeom>
              <a:avLst/>
              <a:gdLst>
                <a:gd name="T0" fmla="*/ 0 w 48"/>
                <a:gd name="T1" fmla="*/ 0 h 8"/>
                <a:gd name="T2" fmla="*/ 24 w 48"/>
                <a:gd name="T3" fmla="*/ 0 h 8"/>
                <a:gd name="T4" fmla="*/ 48 w 48"/>
                <a:gd name="T5" fmla="*/ 0 h 8"/>
                <a:gd name="T6" fmla="*/ 40 w 48"/>
                <a:gd name="T7" fmla="*/ 8 h 8"/>
                <a:gd name="T8" fmla="*/ 0 w 4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8">
                  <a:moveTo>
                    <a:pt x="0" y="0"/>
                  </a:moveTo>
                  <a:lnTo>
                    <a:pt x="2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46" name="Freeform 933" descr="25%"/>
            <p:cNvSpPr>
              <a:spLocks noChangeAspect="1"/>
            </p:cNvSpPr>
            <p:nvPr/>
          </p:nvSpPr>
          <p:spPr bwMode="auto">
            <a:xfrm>
              <a:off x="3358" y="1537"/>
              <a:ext cx="49" cy="8"/>
            </a:xfrm>
            <a:custGeom>
              <a:avLst/>
              <a:gdLst>
                <a:gd name="T0" fmla="*/ 0 w 48"/>
                <a:gd name="T1" fmla="*/ 0 h 8"/>
                <a:gd name="T2" fmla="*/ 24 w 48"/>
                <a:gd name="T3" fmla="*/ 0 h 8"/>
                <a:gd name="T4" fmla="*/ 48 w 48"/>
                <a:gd name="T5" fmla="*/ 0 h 8"/>
                <a:gd name="T6" fmla="*/ 40 w 48"/>
                <a:gd name="T7" fmla="*/ 8 h 8"/>
                <a:gd name="T8" fmla="*/ 0 w 4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8">
                  <a:moveTo>
                    <a:pt x="0" y="0"/>
                  </a:moveTo>
                  <a:lnTo>
                    <a:pt x="24" y="0"/>
                  </a:lnTo>
                  <a:lnTo>
                    <a:pt x="48" y="0"/>
                  </a:lnTo>
                  <a:lnTo>
                    <a:pt x="40" y="8"/>
                  </a:lnTo>
                  <a:lnTo>
                    <a:pt x="0" y="0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47" name="Freeform 934" descr="25%"/>
            <p:cNvSpPr>
              <a:spLocks noChangeAspect="1"/>
            </p:cNvSpPr>
            <p:nvPr/>
          </p:nvSpPr>
          <p:spPr bwMode="auto">
            <a:xfrm>
              <a:off x="1195" y="1938"/>
              <a:ext cx="105" cy="58"/>
            </a:xfrm>
            <a:custGeom>
              <a:avLst/>
              <a:gdLst>
                <a:gd name="T0" fmla="*/ 8 w 104"/>
                <a:gd name="T1" fmla="*/ 0 h 56"/>
                <a:gd name="T2" fmla="*/ 56 w 104"/>
                <a:gd name="T3" fmla="*/ 8 h 56"/>
                <a:gd name="T4" fmla="*/ 104 w 104"/>
                <a:gd name="T5" fmla="*/ 40 h 56"/>
                <a:gd name="T6" fmla="*/ 96 w 104"/>
                <a:gd name="T7" fmla="*/ 40 h 56"/>
                <a:gd name="T8" fmla="*/ 104 w 104"/>
                <a:gd name="T9" fmla="*/ 48 h 56"/>
                <a:gd name="T10" fmla="*/ 96 w 104"/>
                <a:gd name="T11" fmla="*/ 56 h 56"/>
                <a:gd name="T12" fmla="*/ 88 w 104"/>
                <a:gd name="T13" fmla="*/ 48 h 56"/>
                <a:gd name="T14" fmla="*/ 80 w 104"/>
                <a:gd name="T15" fmla="*/ 56 h 56"/>
                <a:gd name="T16" fmla="*/ 56 w 104"/>
                <a:gd name="T17" fmla="*/ 56 h 56"/>
                <a:gd name="T18" fmla="*/ 56 w 104"/>
                <a:gd name="T19" fmla="*/ 48 h 56"/>
                <a:gd name="T20" fmla="*/ 32 w 104"/>
                <a:gd name="T21" fmla="*/ 48 h 56"/>
                <a:gd name="T22" fmla="*/ 32 w 104"/>
                <a:gd name="T23" fmla="*/ 24 h 56"/>
                <a:gd name="T24" fmla="*/ 0 w 104"/>
                <a:gd name="T25" fmla="*/ 0 h 56"/>
                <a:gd name="T26" fmla="*/ 8 w 104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56">
                  <a:moveTo>
                    <a:pt x="8" y="0"/>
                  </a:moveTo>
                  <a:lnTo>
                    <a:pt x="56" y="8"/>
                  </a:lnTo>
                  <a:lnTo>
                    <a:pt x="104" y="40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96" y="56"/>
                  </a:lnTo>
                  <a:lnTo>
                    <a:pt x="88" y="48"/>
                  </a:lnTo>
                  <a:lnTo>
                    <a:pt x="80" y="56"/>
                  </a:lnTo>
                  <a:lnTo>
                    <a:pt x="56" y="56"/>
                  </a:lnTo>
                  <a:lnTo>
                    <a:pt x="56" y="48"/>
                  </a:lnTo>
                  <a:lnTo>
                    <a:pt x="32" y="48"/>
                  </a:lnTo>
                  <a:lnTo>
                    <a:pt x="32" y="24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48" name="Freeform 935" descr="25%"/>
            <p:cNvSpPr>
              <a:spLocks noChangeAspect="1"/>
            </p:cNvSpPr>
            <p:nvPr/>
          </p:nvSpPr>
          <p:spPr bwMode="auto">
            <a:xfrm>
              <a:off x="1195" y="1938"/>
              <a:ext cx="105" cy="58"/>
            </a:xfrm>
            <a:custGeom>
              <a:avLst/>
              <a:gdLst>
                <a:gd name="T0" fmla="*/ 8 w 104"/>
                <a:gd name="T1" fmla="*/ 0 h 56"/>
                <a:gd name="T2" fmla="*/ 56 w 104"/>
                <a:gd name="T3" fmla="*/ 8 h 56"/>
                <a:gd name="T4" fmla="*/ 104 w 104"/>
                <a:gd name="T5" fmla="*/ 40 h 56"/>
                <a:gd name="T6" fmla="*/ 96 w 104"/>
                <a:gd name="T7" fmla="*/ 40 h 56"/>
                <a:gd name="T8" fmla="*/ 104 w 104"/>
                <a:gd name="T9" fmla="*/ 48 h 56"/>
                <a:gd name="T10" fmla="*/ 96 w 104"/>
                <a:gd name="T11" fmla="*/ 56 h 56"/>
                <a:gd name="T12" fmla="*/ 88 w 104"/>
                <a:gd name="T13" fmla="*/ 48 h 56"/>
                <a:gd name="T14" fmla="*/ 80 w 104"/>
                <a:gd name="T15" fmla="*/ 56 h 56"/>
                <a:gd name="T16" fmla="*/ 56 w 104"/>
                <a:gd name="T17" fmla="*/ 56 h 56"/>
                <a:gd name="T18" fmla="*/ 56 w 104"/>
                <a:gd name="T19" fmla="*/ 48 h 56"/>
                <a:gd name="T20" fmla="*/ 32 w 104"/>
                <a:gd name="T21" fmla="*/ 48 h 56"/>
                <a:gd name="T22" fmla="*/ 32 w 104"/>
                <a:gd name="T23" fmla="*/ 24 h 56"/>
                <a:gd name="T24" fmla="*/ 0 w 104"/>
                <a:gd name="T25" fmla="*/ 0 h 56"/>
                <a:gd name="T26" fmla="*/ 8 w 104"/>
                <a:gd name="T2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56">
                  <a:moveTo>
                    <a:pt x="8" y="0"/>
                  </a:moveTo>
                  <a:lnTo>
                    <a:pt x="56" y="8"/>
                  </a:lnTo>
                  <a:lnTo>
                    <a:pt x="104" y="40"/>
                  </a:lnTo>
                  <a:lnTo>
                    <a:pt x="96" y="40"/>
                  </a:lnTo>
                  <a:lnTo>
                    <a:pt x="104" y="48"/>
                  </a:lnTo>
                  <a:lnTo>
                    <a:pt x="96" y="56"/>
                  </a:lnTo>
                  <a:lnTo>
                    <a:pt x="88" y="48"/>
                  </a:lnTo>
                  <a:lnTo>
                    <a:pt x="80" y="56"/>
                  </a:lnTo>
                  <a:lnTo>
                    <a:pt x="56" y="56"/>
                  </a:lnTo>
                  <a:lnTo>
                    <a:pt x="56" y="48"/>
                  </a:lnTo>
                  <a:lnTo>
                    <a:pt x="32" y="48"/>
                  </a:lnTo>
                  <a:lnTo>
                    <a:pt x="32" y="24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49" name="Freeform 936" descr="25%"/>
            <p:cNvSpPr>
              <a:spLocks noChangeAspect="1"/>
            </p:cNvSpPr>
            <p:nvPr/>
          </p:nvSpPr>
          <p:spPr bwMode="auto">
            <a:xfrm>
              <a:off x="1010" y="1851"/>
              <a:ext cx="56" cy="63"/>
            </a:xfrm>
            <a:custGeom>
              <a:avLst/>
              <a:gdLst>
                <a:gd name="T0" fmla="*/ 40 w 56"/>
                <a:gd name="T1" fmla="*/ 39 h 63"/>
                <a:gd name="T2" fmla="*/ 56 w 56"/>
                <a:gd name="T3" fmla="*/ 31 h 63"/>
                <a:gd name="T4" fmla="*/ 40 w 56"/>
                <a:gd name="T5" fmla="*/ 16 h 63"/>
                <a:gd name="T6" fmla="*/ 16 w 56"/>
                <a:gd name="T7" fmla="*/ 0 h 63"/>
                <a:gd name="T8" fmla="*/ 0 w 56"/>
                <a:gd name="T9" fmla="*/ 8 h 63"/>
                <a:gd name="T10" fmla="*/ 24 w 56"/>
                <a:gd name="T11" fmla="*/ 31 h 63"/>
                <a:gd name="T12" fmla="*/ 32 w 56"/>
                <a:gd name="T13" fmla="*/ 63 h 63"/>
                <a:gd name="T14" fmla="*/ 40 w 56"/>
                <a:gd name="T15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63">
                  <a:moveTo>
                    <a:pt x="40" y="39"/>
                  </a:moveTo>
                  <a:lnTo>
                    <a:pt x="56" y="31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24" y="31"/>
                  </a:lnTo>
                  <a:lnTo>
                    <a:pt x="32" y="63"/>
                  </a:lnTo>
                  <a:lnTo>
                    <a:pt x="40" y="39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50" name="Freeform 937" descr="25%"/>
            <p:cNvSpPr>
              <a:spLocks noChangeAspect="1"/>
            </p:cNvSpPr>
            <p:nvPr/>
          </p:nvSpPr>
          <p:spPr bwMode="auto">
            <a:xfrm>
              <a:off x="1010" y="1851"/>
              <a:ext cx="56" cy="63"/>
            </a:xfrm>
            <a:custGeom>
              <a:avLst/>
              <a:gdLst>
                <a:gd name="T0" fmla="*/ 40 w 56"/>
                <a:gd name="T1" fmla="*/ 39 h 63"/>
                <a:gd name="T2" fmla="*/ 56 w 56"/>
                <a:gd name="T3" fmla="*/ 31 h 63"/>
                <a:gd name="T4" fmla="*/ 40 w 56"/>
                <a:gd name="T5" fmla="*/ 16 h 63"/>
                <a:gd name="T6" fmla="*/ 16 w 56"/>
                <a:gd name="T7" fmla="*/ 0 h 63"/>
                <a:gd name="T8" fmla="*/ 0 w 56"/>
                <a:gd name="T9" fmla="*/ 8 h 63"/>
                <a:gd name="T10" fmla="*/ 24 w 56"/>
                <a:gd name="T11" fmla="*/ 31 h 63"/>
                <a:gd name="T12" fmla="*/ 32 w 56"/>
                <a:gd name="T13" fmla="*/ 63 h 63"/>
                <a:gd name="T14" fmla="*/ 40 w 56"/>
                <a:gd name="T15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63">
                  <a:moveTo>
                    <a:pt x="40" y="39"/>
                  </a:moveTo>
                  <a:lnTo>
                    <a:pt x="56" y="31"/>
                  </a:lnTo>
                  <a:lnTo>
                    <a:pt x="40" y="16"/>
                  </a:lnTo>
                  <a:lnTo>
                    <a:pt x="16" y="0"/>
                  </a:lnTo>
                  <a:lnTo>
                    <a:pt x="0" y="8"/>
                  </a:lnTo>
                  <a:lnTo>
                    <a:pt x="24" y="31"/>
                  </a:lnTo>
                  <a:lnTo>
                    <a:pt x="32" y="63"/>
                  </a:lnTo>
                  <a:lnTo>
                    <a:pt x="40" y="39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51" name="Freeform 938" descr="25%"/>
            <p:cNvSpPr>
              <a:spLocks noChangeAspect="1"/>
            </p:cNvSpPr>
            <p:nvPr/>
          </p:nvSpPr>
          <p:spPr bwMode="auto">
            <a:xfrm>
              <a:off x="1300" y="1714"/>
              <a:ext cx="603" cy="281"/>
            </a:xfrm>
            <a:custGeom>
              <a:avLst/>
              <a:gdLst>
                <a:gd name="T0" fmla="*/ 167 w 599"/>
                <a:gd name="T1" fmla="*/ 191 h 279"/>
                <a:gd name="T2" fmla="*/ 215 w 599"/>
                <a:gd name="T3" fmla="*/ 183 h 279"/>
                <a:gd name="T4" fmla="*/ 215 w 599"/>
                <a:gd name="T5" fmla="*/ 215 h 279"/>
                <a:gd name="T6" fmla="*/ 223 w 599"/>
                <a:gd name="T7" fmla="*/ 239 h 279"/>
                <a:gd name="T8" fmla="*/ 263 w 599"/>
                <a:gd name="T9" fmla="*/ 231 h 279"/>
                <a:gd name="T10" fmla="*/ 263 w 599"/>
                <a:gd name="T11" fmla="*/ 279 h 279"/>
                <a:gd name="T12" fmla="*/ 311 w 599"/>
                <a:gd name="T13" fmla="*/ 279 h 279"/>
                <a:gd name="T14" fmla="*/ 351 w 599"/>
                <a:gd name="T15" fmla="*/ 247 h 279"/>
                <a:gd name="T16" fmla="*/ 391 w 599"/>
                <a:gd name="T17" fmla="*/ 247 h 279"/>
                <a:gd name="T18" fmla="*/ 471 w 599"/>
                <a:gd name="T19" fmla="*/ 255 h 279"/>
                <a:gd name="T20" fmla="*/ 495 w 599"/>
                <a:gd name="T21" fmla="*/ 231 h 279"/>
                <a:gd name="T22" fmla="*/ 519 w 599"/>
                <a:gd name="T23" fmla="*/ 207 h 279"/>
                <a:gd name="T24" fmla="*/ 567 w 599"/>
                <a:gd name="T25" fmla="*/ 167 h 279"/>
                <a:gd name="T26" fmla="*/ 599 w 599"/>
                <a:gd name="T27" fmla="*/ 136 h 279"/>
                <a:gd name="T28" fmla="*/ 503 w 599"/>
                <a:gd name="T29" fmla="*/ 88 h 279"/>
                <a:gd name="T30" fmla="*/ 415 w 599"/>
                <a:gd name="T31" fmla="*/ 40 h 279"/>
                <a:gd name="T32" fmla="*/ 367 w 599"/>
                <a:gd name="T33" fmla="*/ 0 h 279"/>
                <a:gd name="T34" fmla="*/ 231 w 599"/>
                <a:gd name="T35" fmla="*/ 32 h 279"/>
                <a:gd name="T36" fmla="*/ 223 w 599"/>
                <a:gd name="T37" fmla="*/ 56 h 279"/>
                <a:gd name="T38" fmla="*/ 239 w 599"/>
                <a:gd name="T39" fmla="*/ 88 h 279"/>
                <a:gd name="T40" fmla="*/ 127 w 599"/>
                <a:gd name="T41" fmla="*/ 104 h 279"/>
                <a:gd name="T42" fmla="*/ 63 w 599"/>
                <a:gd name="T43" fmla="*/ 72 h 279"/>
                <a:gd name="T44" fmla="*/ 31 w 599"/>
                <a:gd name="T45" fmla="*/ 112 h 279"/>
                <a:gd name="T46" fmla="*/ 0 w 599"/>
                <a:gd name="T47" fmla="*/ 136 h 279"/>
                <a:gd name="T48" fmla="*/ 95 w 599"/>
                <a:gd name="T49" fmla="*/ 167 h 279"/>
                <a:gd name="T50" fmla="*/ 87 w 599"/>
                <a:gd name="T51" fmla="*/ 199 h 279"/>
                <a:gd name="T52" fmla="*/ 79 w 599"/>
                <a:gd name="T53" fmla="*/ 215 h 279"/>
                <a:gd name="T54" fmla="*/ 71 w 599"/>
                <a:gd name="T55" fmla="*/ 239 h 279"/>
                <a:gd name="T56" fmla="*/ 95 w 599"/>
                <a:gd name="T57" fmla="*/ 255 h 279"/>
                <a:gd name="T58" fmla="*/ 119 w 599"/>
                <a:gd name="T59" fmla="*/ 255 h 279"/>
                <a:gd name="T60" fmla="*/ 135 w 599"/>
                <a:gd name="T61" fmla="*/ 271 h 279"/>
                <a:gd name="T62" fmla="*/ 159 w 599"/>
                <a:gd name="T63" fmla="*/ 19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9" h="279">
                  <a:moveTo>
                    <a:pt x="159" y="199"/>
                  </a:moveTo>
                  <a:lnTo>
                    <a:pt x="167" y="191"/>
                  </a:lnTo>
                  <a:lnTo>
                    <a:pt x="183" y="183"/>
                  </a:lnTo>
                  <a:lnTo>
                    <a:pt x="215" y="183"/>
                  </a:lnTo>
                  <a:lnTo>
                    <a:pt x="215" y="207"/>
                  </a:lnTo>
                  <a:lnTo>
                    <a:pt x="215" y="215"/>
                  </a:lnTo>
                  <a:lnTo>
                    <a:pt x="199" y="223"/>
                  </a:lnTo>
                  <a:lnTo>
                    <a:pt x="223" y="239"/>
                  </a:lnTo>
                  <a:lnTo>
                    <a:pt x="247" y="239"/>
                  </a:lnTo>
                  <a:lnTo>
                    <a:pt x="263" y="231"/>
                  </a:lnTo>
                  <a:lnTo>
                    <a:pt x="271" y="271"/>
                  </a:lnTo>
                  <a:lnTo>
                    <a:pt x="263" y="279"/>
                  </a:lnTo>
                  <a:lnTo>
                    <a:pt x="271" y="279"/>
                  </a:lnTo>
                  <a:lnTo>
                    <a:pt x="311" y="279"/>
                  </a:lnTo>
                  <a:lnTo>
                    <a:pt x="343" y="271"/>
                  </a:lnTo>
                  <a:lnTo>
                    <a:pt x="351" y="247"/>
                  </a:lnTo>
                  <a:lnTo>
                    <a:pt x="383" y="255"/>
                  </a:lnTo>
                  <a:lnTo>
                    <a:pt x="391" y="247"/>
                  </a:lnTo>
                  <a:lnTo>
                    <a:pt x="431" y="247"/>
                  </a:lnTo>
                  <a:lnTo>
                    <a:pt x="471" y="255"/>
                  </a:lnTo>
                  <a:lnTo>
                    <a:pt x="487" y="263"/>
                  </a:lnTo>
                  <a:lnTo>
                    <a:pt x="495" y="231"/>
                  </a:lnTo>
                  <a:lnTo>
                    <a:pt x="487" y="215"/>
                  </a:lnTo>
                  <a:lnTo>
                    <a:pt x="519" y="207"/>
                  </a:lnTo>
                  <a:lnTo>
                    <a:pt x="527" y="167"/>
                  </a:lnTo>
                  <a:lnTo>
                    <a:pt x="567" y="167"/>
                  </a:lnTo>
                  <a:lnTo>
                    <a:pt x="567" y="144"/>
                  </a:lnTo>
                  <a:lnTo>
                    <a:pt x="599" y="136"/>
                  </a:lnTo>
                  <a:lnTo>
                    <a:pt x="543" y="96"/>
                  </a:lnTo>
                  <a:lnTo>
                    <a:pt x="503" y="88"/>
                  </a:lnTo>
                  <a:lnTo>
                    <a:pt x="439" y="16"/>
                  </a:lnTo>
                  <a:lnTo>
                    <a:pt x="415" y="40"/>
                  </a:lnTo>
                  <a:lnTo>
                    <a:pt x="383" y="24"/>
                  </a:lnTo>
                  <a:lnTo>
                    <a:pt x="367" y="0"/>
                  </a:lnTo>
                  <a:lnTo>
                    <a:pt x="335" y="0"/>
                  </a:lnTo>
                  <a:lnTo>
                    <a:pt x="231" y="32"/>
                  </a:lnTo>
                  <a:lnTo>
                    <a:pt x="239" y="56"/>
                  </a:lnTo>
                  <a:lnTo>
                    <a:pt x="223" y="56"/>
                  </a:lnTo>
                  <a:lnTo>
                    <a:pt x="215" y="80"/>
                  </a:lnTo>
                  <a:lnTo>
                    <a:pt x="239" y="88"/>
                  </a:lnTo>
                  <a:lnTo>
                    <a:pt x="231" y="104"/>
                  </a:lnTo>
                  <a:lnTo>
                    <a:pt x="127" y="104"/>
                  </a:lnTo>
                  <a:lnTo>
                    <a:pt x="103" y="88"/>
                  </a:lnTo>
                  <a:lnTo>
                    <a:pt x="63" y="72"/>
                  </a:lnTo>
                  <a:lnTo>
                    <a:pt x="39" y="96"/>
                  </a:lnTo>
                  <a:lnTo>
                    <a:pt x="31" y="112"/>
                  </a:lnTo>
                  <a:lnTo>
                    <a:pt x="16" y="112"/>
                  </a:lnTo>
                  <a:lnTo>
                    <a:pt x="0" y="136"/>
                  </a:lnTo>
                  <a:lnTo>
                    <a:pt x="55" y="167"/>
                  </a:lnTo>
                  <a:lnTo>
                    <a:pt x="95" y="167"/>
                  </a:lnTo>
                  <a:lnTo>
                    <a:pt x="95" y="191"/>
                  </a:lnTo>
                  <a:lnTo>
                    <a:pt x="87" y="199"/>
                  </a:lnTo>
                  <a:lnTo>
                    <a:pt x="71" y="207"/>
                  </a:lnTo>
                  <a:lnTo>
                    <a:pt x="79" y="215"/>
                  </a:lnTo>
                  <a:lnTo>
                    <a:pt x="55" y="215"/>
                  </a:lnTo>
                  <a:lnTo>
                    <a:pt x="71" y="239"/>
                  </a:lnTo>
                  <a:lnTo>
                    <a:pt x="95" y="247"/>
                  </a:lnTo>
                  <a:lnTo>
                    <a:pt x="95" y="255"/>
                  </a:lnTo>
                  <a:lnTo>
                    <a:pt x="103" y="247"/>
                  </a:lnTo>
                  <a:lnTo>
                    <a:pt x="119" y="255"/>
                  </a:lnTo>
                  <a:lnTo>
                    <a:pt x="127" y="271"/>
                  </a:lnTo>
                  <a:lnTo>
                    <a:pt x="135" y="271"/>
                  </a:lnTo>
                  <a:lnTo>
                    <a:pt x="135" y="215"/>
                  </a:lnTo>
                  <a:lnTo>
                    <a:pt x="159" y="199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52" name="Freeform 939" descr="25%"/>
            <p:cNvSpPr>
              <a:spLocks noChangeAspect="1"/>
            </p:cNvSpPr>
            <p:nvPr/>
          </p:nvSpPr>
          <p:spPr bwMode="auto">
            <a:xfrm>
              <a:off x="1300" y="1714"/>
              <a:ext cx="603" cy="281"/>
            </a:xfrm>
            <a:custGeom>
              <a:avLst/>
              <a:gdLst>
                <a:gd name="T0" fmla="*/ 167 w 599"/>
                <a:gd name="T1" fmla="*/ 191 h 279"/>
                <a:gd name="T2" fmla="*/ 215 w 599"/>
                <a:gd name="T3" fmla="*/ 183 h 279"/>
                <a:gd name="T4" fmla="*/ 215 w 599"/>
                <a:gd name="T5" fmla="*/ 215 h 279"/>
                <a:gd name="T6" fmla="*/ 223 w 599"/>
                <a:gd name="T7" fmla="*/ 239 h 279"/>
                <a:gd name="T8" fmla="*/ 263 w 599"/>
                <a:gd name="T9" fmla="*/ 231 h 279"/>
                <a:gd name="T10" fmla="*/ 263 w 599"/>
                <a:gd name="T11" fmla="*/ 279 h 279"/>
                <a:gd name="T12" fmla="*/ 311 w 599"/>
                <a:gd name="T13" fmla="*/ 279 h 279"/>
                <a:gd name="T14" fmla="*/ 351 w 599"/>
                <a:gd name="T15" fmla="*/ 247 h 279"/>
                <a:gd name="T16" fmla="*/ 391 w 599"/>
                <a:gd name="T17" fmla="*/ 247 h 279"/>
                <a:gd name="T18" fmla="*/ 471 w 599"/>
                <a:gd name="T19" fmla="*/ 255 h 279"/>
                <a:gd name="T20" fmla="*/ 495 w 599"/>
                <a:gd name="T21" fmla="*/ 231 h 279"/>
                <a:gd name="T22" fmla="*/ 519 w 599"/>
                <a:gd name="T23" fmla="*/ 207 h 279"/>
                <a:gd name="T24" fmla="*/ 567 w 599"/>
                <a:gd name="T25" fmla="*/ 167 h 279"/>
                <a:gd name="T26" fmla="*/ 599 w 599"/>
                <a:gd name="T27" fmla="*/ 136 h 279"/>
                <a:gd name="T28" fmla="*/ 503 w 599"/>
                <a:gd name="T29" fmla="*/ 88 h 279"/>
                <a:gd name="T30" fmla="*/ 415 w 599"/>
                <a:gd name="T31" fmla="*/ 40 h 279"/>
                <a:gd name="T32" fmla="*/ 367 w 599"/>
                <a:gd name="T33" fmla="*/ 0 h 279"/>
                <a:gd name="T34" fmla="*/ 231 w 599"/>
                <a:gd name="T35" fmla="*/ 32 h 279"/>
                <a:gd name="T36" fmla="*/ 223 w 599"/>
                <a:gd name="T37" fmla="*/ 56 h 279"/>
                <a:gd name="T38" fmla="*/ 239 w 599"/>
                <a:gd name="T39" fmla="*/ 88 h 279"/>
                <a:gd name="T40" fmla="*/ 127 w 599"/>
                <a:gd name="T41" fmla="*/ 104 h 279"/>
                <a:gd name="T42" fmla="*/ 63 w 599"/>
                <a:gd name="T43" fmla="*/ 72 h 279"/>
                <a:gd name="T44" fmla="*/ 31 w 599"/>
                <a:gd name="T45" fmla="*/ 112 h 279"/>
                <a:gd name="T46" fmla="*/ 0 w 599"/>
                <a:gd name="T47" fmla="*/ 136 h 279"/>
                <a:gd name="T48" fmla="*/ 95 w 599"/>
                <a:gd name="T49" fmla="*/ 167 h 279"/>
                <a:gd name="T50" fmla="*/ 87 w 599"/>
                <a:gd name="T51" fmla="*/ 199 h 279"/>
                <a:gd name="T52" fmla="*/ 79 w 599"/>
                <a:gd name="T53" fmla="*/ 215 h 279"/>
                <a:gd name="T54" fmla="*/ 71 w 599"/>
                <a:gd name="T55" fmla="*/ 239 h 279"/>
                <a:gd name="T56" fmla="*/ 95 w 599"/>
                <a:gd name="T57" fmla="*/ 255 h 279"/>
                <a:gd name="T58" fmla="*/ 119 w 599"/>
                <a:gd name="T59" fmla="*/ 255 h 279"/>
                <a:gd name="T60" fmla="*/ 135 w 599"/>
                <a:gd name="T61" fmla="*/ 271 h 279"/>
                <a:gd name="T62" fmla="*/ 159 w 599"/>
                <a:gd name="T63" fmla="*/ 19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9" h="279">
                  <a:moveTo>
                    <a:pt x="159" y="199"/>
                  </a:moveTo>
                  <a:lnTo>
                    <a:pt x="167" y="191"/>
                  </a:lnTo>
                  <a:lnTo>
                    <a:pt x="183" y="183"/>
                  </a:lnTo>
                  <a:lnTo>
                    <a:pt x="215" y="183"/>
                  </a:lnTo>
                  <a:lnTo>
                    <a:pt x="215" y="207"/>
                  </a:lnTo>
                  <a:lnTo>
                    <a:pt x="215" y="215"/>
                  </a:lnTo>
                  <a:lnTo>
                    <a:pt x="199" y="223"/>
                  </a:lnTo>
                  <a:lnTo>
                    <a:pt x="223" y="239"/>
                  </a:lnTo>
                  <a:lnTo>
                    <a:pt x="247" y="239"/>
                  </a:lnTo>
                  <a:lnTo>
                    <a:pt x="263" y="231"/>
                  </a:lnTo>
                  <a:lnTo>
                    <a:pt x="271" y="271"/>
                  </a:lnTo>
                  <a:lnTo>
                    <a:pt x="263" y="279"/>
                  </a:lnTo>
                  <a:lnTo>
                    <a:pt x="271" y="279"/>
                  </a:lnTo>
                  <a:lnTo>
                    <a:pt x="311" y="279"/>
                  </a:lnTo>
                  <a:lnTo>
                    <a:pt x="343" y="271"/>
                  </a:lnTo>
                  <a:lnTo>
                    <a:pt x="351" y="247"/>
                  </a:lnTo>
                  <a:lnTo>
                    <a:pt x="383" y="255"/>
                  </a:lnTo>
                  <a:lnTo>
                    <a:pt x="391" y="247"/>
                  </a:lnTo>
                  <a:lnTo>
                    <a:pt x="431" y="247"/>
                  </a:lnTo>
                  <a:lnTo>
                    <a:pt x="471" y="255"/>
                  </a:lnTo>
                  <a:lnTo>
                    <a:pt x="487" y="263"/>
                  </a:lnTo>
                  <a:lnTo>
                    <a:pt x="495" y="231"/>
                  </a:lnTo>
                  <a:lnTo>
                    <a:pt x="487" y="215"/>
                  </a:lnTo>
                  <a:lnTo>
                    <a:pt x="519" y="207"/>
                  </a:lnTo>
                  <a:lnTo>
                    <a:pt x="527" y="167"/>
                  </a:lnTo>
                  <a:lnTo>
                    <a:pt x="567" y="167"/>
                  </a:lnTo>
                  <a:lnTo>
                    <a:pt x="567" y="144"/>
                  </a:lnTo>
                  <a:lnTo>
                    <a:pt x="599" y="136"/>
                  </a:lnTo>
                  <a:lnTo>
                    <a:pt x="543" y="96"/>
                  </a:lnTo>
                  <a:lnTo>
                    <a:pt x="503" y="88"/>
                  </a:lnTo>
                  <a:lnTo>
                    <a:pt x="439" y="16"/>
                  </a:lnTo>
                  <a:lnTo>
                    <a:pt x="415" y="40"/>
                  </a:lnTo>
                  <a:lnTo>
                    <a:pt x="383" y="24"/>
                  </a:lnTo>
                  <a:lnTo>
                    <a:pt x="367" y="0"/>
                  </a:lnTo>
                  <a:lnTo>
                    <a:pt x="335" y="0"/>
                  </a:lnTo>
                  <a:lnTo>
                    <a:pt x="231" y="32"/>
                  </a:lnTo>
                  <a:lnTo>
                    <a:pt x="239" y="56"/>
                  </a:lnTo>
                  <a:lnTo>
                    <a:pt x="223" y="56"/>
                  </a:lnTo>
                  <a:lnTo>
                    <a:pt x="215" y="80"/>
                  </a:lnTo>
                  <a:lnTo>
                    <a:pt x="239" y="88"/>
                  </a:lnTo>
                  <a:lnTo>
                    <a:pt x="231" y="104"/>
                  </a:lnTo>
                  <a:lnTo>
                    <a:pt x="127" y="104"/>
                  </a:lnTo>
                  <a:lnTo>
                    <a:pt x="103" y="88"/>
                  </a:lnTo>
                  <a:lnTo>
                    <a:pt x="63" y="72"/>
                  </a:lnTo>
                  <a:lnTo>
                    <a:pt x="39" y="96"/>
                  </a:lnTo>
                  <a:lnTo>
                    <a:pt x="31" y="112"/>
                  </a:lnTo>
                  <a:lnTo>
                    <a:pt x="16" y="112"/>
                  </a:lnTo>
                  <a:lnTo>
                    <a:pt x="0" y="136"/>
                  </a:lnTo>
                  <a:lnTo>
                    <a:pt x="55" y="167"/>
                  </a:lnTo>
                  <a:lnTo>
                    <a:pt x="95" y="167"/>
                  </a:lnTo>
                  <a:lnTo>
                    <a:pt x="95" y="191"/>
                  </a:lnTo>
                  <a:lnTo>
                    <a:pt x="87" y="199"/>
                  </a:lnTo>
                  <a:lnTo>
                    <a:pt x="71" y="207"/>
                  </a:lnTo>
                  <a:lnTo>
                    <a:pt x="79" y="215"/>
                  </a:lnTo>
                  <a:lnTo>
                    <a:pt x="55" y="215"/>
                  </a:lnTo>
                  <a:lnTo>
                    <a:pt x="71" y="239"/>
                  </a:lnTo>
                  <a:lnTo>
                    <a:pt x="95" y="247"/>
                  </a:lnTo>
                  <a:lnTo>
                    <a:pt x="95" y="255"/>
                  </a:lnTo>
                  <a:lnTo>
                    <a:pt x="103" y="247"/>
                  </a:lnTo>
                  <a:lnTo>
                    <a:pt x="119" y="255"/>
                  </a:lnTo>
                  <a:lnTo>
                    <a:pt x="127" y="271"/>
                  </a:lnTo>
                  <a:lnTo>
                    <a:pt x="135" y="271"/>
                  </a:lnTo>
                  <a:lnTo>
                    <a:pt x="135" y="215"/>
                  </a:lnTo>
                  <a:lnTo>
                    <a:pt x="159" y="199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53" name="Freeform 940" descr="25%"/>
            <p:cNvSpPr>
              <a:spLocks noChangeAspect="1"/>
            </p:cNvSpPr>
            <p:nvPr/>
          </p:nvSpPr>
          <p:spPr bwMode="auto">
            <a:xfrm>
              <a:off x="962" y="1714"/>
              <a:ext cx="121" cy="88"/>
            </a:xfrm>
            <a:custGeom>
              <a:avLst/>
              <a:gdLst>
                <a:gd name="T0" fmla="*/ 48 w 120"/>
                <a:gd name="T1" fmla="*/ 0 h 88"/>
                <a:gd name="T2" fmla="*/ 48 w 120"/>
                <a:gd name="T3" fmla="*/ 16 h 88"/>
                <a:gd name="T4" fmla="*/ 8 w 120"/>
                <a:gd name="T5" fmla="*/ 40 h 88"/>
                <a:gd name="T6" fmla="*/ 8 w 120"/>
                <a:gd name="T7" fmla="*/ 56 h 88"/>
                <a:gd name="T8" fmla="*/ 0 w 120"/>
                <a:gd name="T9" fmla="*/ 64 h 88"/>
                <a:gd name="T10" fmla="*/ 8 w 120"/>
                <a:gd name="T11" fmla="*/ 88 h 88"/>
                <a:gd name="T12" fmla="*/ 16 w 120"/>
                <a:gd name="T13" fmla="*/ 72 h 88"/>
                <a:gd name="T14" fmla="*/ 48 w 120"/>
                <a:gd name="T15" fmla="*/ 80 h 88"/>
                <a:gd name="T16" fmla="*/ 96 w 120"/>
                <a:gd name="T17" fmla="*/ 88 h 88"/>
                <a:gd name="T18" fmla="*/ 112 w 120"/>
                <a:gd name="T19" fmla="*/ 64 h 88"/>
                <a:gd name="T20" fmla="*/ 120 w 120"/>
                <a:gd name="T21" fmla="*/ 56 h 88"/>
                <a:gd name="T22" fmla="*/ 120 w 120"/>
                <a:gd name="T23" fmla="*/ 32 h 88"/>
                <a:gd name="T24" fmla="*/ 120 w 120"/>
                <a:gd name="T25" fmla="*/ 24 h 88"/>
                <a:gd name="T26" fmla="*/ 112 w 120"/>
                <a:gd name="T27" fmla="*/ 24 h 88"/>
                <a:gd name="T28" fmla="*/ 104 w 120"/>
                <a:gd name="T29" fmla="*/ 0 h 88"/>
                <a:gd name="T30" fmla="*/ 80 w 120"/>
                <a:gd name="T31" fmla="*/ 0 h 88"/>
                <a:gd name="T32" fmla="*/ 88 w 120"/>
                <a:gd name="T33" fmla="*/ 0 h 88"/>
                <a:gd name="T34" fmla="*/ 72 w 120"/>
                <a:gd name="T35" fmla="*/ 0 h 88"/>
                <a:gd name="T36" fmla="*/ 48 w 120"/>
                <a:gd name="T3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88">
                  <a:moveTo>
                    <a:pt x="48" y="0"/>
                  </a:moveTo>
                  <a:lnTo>
                    <a:pt x="48" y="16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64"/>
                  </a:lnTo>
                  <a:lnTo>
                    <a:pt x="8" y="88"/>
                  </a:lnTo>
                  <a:lnTo>
                    <a:pt x="16" y="72"/>
                  </a:lnTo>
                  <a:lnTo>
                    <a:pt x="48" y="80"/>
                  </a:lnTo>
                  <a:lnTo>
                    <a:pt x="96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20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0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48" y="0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54" name="Freeform 941" descr="25%"/>
            <p:cNvSpPr>
              <a:spLocks noChangeAspect="1"/>
            </p:cNvSpPr>
            <p:nvPr/>
          </p:nvSpPr>
          <p:spPr bwMode="auto">
            <a:xfrm>
              <a:off x="962" y="1714"/>
              <a:ext cx="121" cy="88"/>
            </a:xfrm>
            <a:custGeom>
              <a:avLst/>
              <a:gdLst>
                <a:gd name="T0" fmla="*/ 48 w 120"/>
                <a:gd name="T1" fmla="*/ 0 h 88"/>
                <a:gd name="T2" fmla="*/ 48 w 120"/>
                <a:gd name="T3" fmla="*/ 16 h 88"/>
                <a:gd name="T4" fmla="*/ 8 w 120"/>
                <a:gd name="T5" fmla="*/ 40 h 88"/>
                <a:gd name="T6" fmla="*/ 8 w 120"/>
                <a:gd name="T7" fmla="*/ 56 h 88"/>
                <a:gd name="T8" fmla="*/ 0 w 120"/>
                <a:gd name="T9" fmla="*/ 64 h 88"/>
                <a:gd name="T10" fmla="*/ 8 w 120"/>
                <a:gd name="T11" fmla="*/ 88 h 88"/>
                <a:gd name="T12" fmla="*/ 16 w 120"/>
                <a:gd name="T13" fmla="*/ 72 h 88"/>
                <a:gd name="T14" fmla="*/ 48 w 120"/>
                <a:gd name="T15" fmla="*/ 80 h 88"/>
                <a:gd name="T16" fmla="*/ 96 w 120"/>
                <a:gd name="T17" fmla="*/ 88 h 88"/>
                <a:gd name="T18" fmla="*/ 112 w 120"/>
                <a:gd name="T19" fmla="*/ 64 h 88"/>
                <a:gd name="T20" fmla="*/ 120 w 120"/>
                <a:gd name="T21" fmla="*/ 56 h 88"/>
                <a:gd name="T22" fmla="*/ 120 w 120"/>
                <a:gd name="T23" fmla="*/ 32 h 88"/>
                <a:gd name="T24" fmla="*/ 120 w 120"/>
                <a:gd name="T25" fmla="*/ 24 h 88"/>
                <a:gd name="T26" fmla="*/ 112 w 120"/>
                <a:gd name="T27" fmla="*/ 24 h 88"/>
                <a:gd name="T28" fmla="*/ 104 w 120"/>
                <a:gd name="T29" fmla="*/ 0 h 88"/>
                <a:gd name="T30" fmla="*/ 80 w 120"/>
                <a:gd name="T31" fmla="*/ 0 h 88"/>
                <a:gd name="T32" fmla="*/ 88 w 120"/>
                <a:gd name="T33" fmla="*/ 0 h 88"/>
                <a:gd name="T34" fmla="*/ 72 w 120"/>
                <a:gd name="T35" fmla="*/ 0 h 88"/>
                <a:gd name="T36" fmla="*/ 48 w 120"/>
                <a:gd name="T3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88">
                  <a:moveTo>
                    <a:pt x="48" y="0"/>
                  </a:moveTo>
                  <a:lnTo>
                    <a:pt x="48" y="16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0" y="64"/>
                  </a:lnTo>
                  <a:lnTo>
                    <a:pt x="8" y="88"/>
                  </a:lnTo>
                  <a:lnTo>
                    <a:pt x="16" y="72"/>
                  </a:lnTo>
                  <a:lnTo>
                    <a:pt x="48" y="80"/>
                  </a:lnTo>
                  <a:lnTo>
                    <a:pt x="96" y="88"/>
                  </a:lnTo>
                  <a:lnTo>
                    <a:pt x="112" y="64"/>
                  </a:lnTo>
                  <a:lnTo>
                    <a:pt x="120" y="56"/>
                  </a:lnTo>
                  <a:lnTo>
                    <a:pt x="120" y="32"/>
                  </a:lnTo>
                  <a:lnTo>
                    <a:pt x="120" y="24"/>
                  </a:lnTo>
                  <a:lnTo>
                    <a:pt x="112" y="24"/>
                  </a:lnTo>
                  <a:lnTo>
                    <a:pt x="104" y="0"/>
                  </a:lnTo>
                  <a:lnTo>
                    <a:pt x="80" y="0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48" y="0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55" name="Freeform 942" descr="25%"/>
            <p:cNvSpPr>
              <a:spLocks noChangeAspect="1"/>
            </p:cNvSpPr>
            <p:nvPr/>
          </p:nvSpPr>
          <p:spPr bwMode="auto">
            <a:xfrm>
              <a:off x="1331" y="1384"/>
              <a:ext cx="29" cy="25"/>
            </a:xfrm>
            <a:custGeom>
              <a:avLst/>
              <a:gdLst>
                <a:gd name="T0" fmla="*/ 0 w 24"/>
                <a:gd name="T1" fmla="*/ 24 h 24"/>
                <a:gd name="T2" fmla="*/ 8 w 24"/>
                <a:gd name="T3" fmla="*/ 0 h 24"/>
                <a:gd name="T4" fmla="*/ 24 w 24"/>
                <a:gd name="T5" fmla="*/ 8 h 24"/>
                <a:gd name="T6" fmla="*/ 0 w 24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8" y="0"/>
                  </a:lnTo>
                  <a:lnTo>
                    <a:pt x="24" y="8"/>
                  </a:lnTo>
                  <a:lnTo>
                    <a:pt x="0" y="24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56" name="Freeform 943" descr="25%"/>
            <p:cNvSpPr>
              <a:spLocks noChangeAspect="1"/>
            </p:cNvSpPr>
            <p:nvPr/>
          </p:nvSpPr>
          <p:spPr bwMode="auto">
            <a:xfrm>
              <a:off x="1331" y="1384"/>
              <a:ext cx="29" cy="25"/>
            </a:xfrm>
            <a:custGeom>
              <a:avLst/>
              <a:gdLst>
                <a:gd name="T0" fmla="*/ 0 w 24"/>
                <a:gd name="T1" fmla="*/ 24 h 24"/>
                <a:gd name="T2" fmla="*/ 8 w 24"/>
                <a:gd name="T3" fmla="*/ 0 h 24"/>
                <a:gd name="T4" fmla="*/ 24 w 24"/>
                <a:gd name="T5" fmla="*/ 8 h 24"/>
                <a:gd name="T6" fmla="*/ 0 w 24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8" y="0"/>
                  </a:lnTo>
                  <a:lnTo>
                    <a:pt x="24" y="8"/>
                  </a:lnTo>
                  <a:lnTo>
                    <a:pt x="0" y="24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57" name="Freeform 944" descr="25%"/>
            <p:cNvSpPr>
              <a:spLocks noChangeAspect="1"/>
            </p:cNvSpPr>
            <p:nvPr/>
          </p:nvSpPr>
          <p:spPr bwMode="auto">
            <a:xfrm>
              <a:off x="1380" y="1280"/>
              <a:ext cx="87" cy="72"/>
            </a:xfrm>
            <a:custGeom>
              <a:avLst/>
              <a:gdLst>
                <a:gd name="T0" fmla="*/ 0 w 80"/>
                <a:gd name="T1" fmla="*/ 32 h 72"/>
                <a:gd name="T2" fmla="*/ 0 w 80"/>
                <a:gd name="T3" fmla="*/ 48 h 72"/>
                <a:gd name="T4" fmla="*/ 16 w 80"/>
                <a:gd name="T5" fmla="*/ 48 h 72"/>
                <a:gd name="T6" fmla="*/ 24 w 80"/>
                <a:gd name="T7" fmla="*/ 56 h 72"/>
                <a:gd name="T8" fmla="*/ 32 w 80"/>
                <a:gd name="T9" fmla="*/ 48 h 72"/>
                <a:gd name="T10" fmla="*/ 32 w 80"/>
                <a:gd name="T11" fmla="*/ 72 h 72"/>
                <a:gd name="T12" fmla="*/ 80 w 80"/>
                <a:gd name="T13" fmla="*/ 72 h 72"/>
                <a:gd name="T14" fmla="*/ 56 w 80"/>
                <a:gd name="T15" fmla="*/ 56 h 72"/>
                <a:gd name="T16" fmla="*/ 48 w 80"/>
                <a:gd name="T17" fmla="*/ 32 h 72"/>
                <a:gd name="T18" fmla="*/ 48 w 80"/>
                <a:gd name="T19" fmla="*/ 16 h 72"/>
                <a:gd name="T20" fmla="*/ 64 w 80"/>
                <a:gd name="T21" fmla="*/ 0 h 72"/>
                <a:gd name="T22" fmla="*/ 16 w 80"/>
                <a:gd name="T23" fmla="*/ 8 h 72"/>
                <a:gd name="T24" fmla="*/ 8 w 80"/>
                <a:gd name="T25" fmla="*/ 32 h 72"/>
                <a:gd name="T26" fmla="*/ 0 w 80"/>
                <a:gd name="T27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72">
                  <a:moveTo>
                    <a:pt x="0" y="32"/>
                  </a:moveTo>
                  <a:lnTo>
                    <a:pt x="0" y="48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72"/>
                  </a:lnTo>
                  <a:lnTo>
                    <a:pt x="80" y="72"/>
                  </a:lnTo>
                  <a:lnTo>
                    <a:pt x="56" y="56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64" y="0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32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58" name="Freeform 945" descr="25%"/>
            <p:cNvSpPr>
              <a:spLocks noChangeAspect="1"/>
            </p:cNvSpPr>
            <p:nvPr/>
          </p:nvSpPr>
          <p:spPr bwMode="auto">
            <a:xfrm>
              <a:off x="1380" y="1280"/>
              <a:ext cx="87" cy="72"/>
            </a:xfrm>
            <a:custGeom>
              <a:avLst/>
              <a:gdLst>
                <a:gd name="T0" fmla="*/ 0 w 80"/>
                <a:gd name="T1" fmla="*/ 32 h 72"/>
                <a:gd name="T2" fmla="*/ 0 w 80"/>
                <a:gd name="T3" fmla="*/ 48 h 72"/>
                <a:gd name="T4" fmla="*/ 16 w 80"/>
                <a:gd name="T5" fmla="*/ 48 h 72"/>
                <a:gd name="T6" fmla="*/ 24 w 80"/>
                <a:gd name="T7" fmla="*/ 56 h 72"/>
                <a:gd name="T8" fmla="*/ 32 w 80"/>
                <a:gd name="T9" fmla="*/ 48 h 72"/>
                <a:gd name="T10" fmla="*/ 32 w 80"/>
                <a:gd name="T11" fmla="*/ 72 h 72"/>
                <a:gd name="T12" fmla="*/ 80 w 80"/>
                <a:gd name="T13" fmla="*/ 72 h 72"/>
                <a:gd name="T14" fmla="*/ 56 w 80"/>
                <a:gd name="T15" fmla="*/ 56 h 72"/>
                <a:gd name="T16" fmla="*/ 48 w 80"/>
                <a:gd name="T17" fmla="*/ 32 h 72"/>
                <a:gd name="T18" fmla="*/ 48 w 80"/>
                <a:gd name="T19" fmla="*/ 16 h 72"/>
                <a:gd name="T20" fmla="*/ 64 w 80"/>
                <a:gd name="T21" fmla="*/ 0 h 72"/>
                <a:gd name="T22" fmla="*/ 16 w 80"/>
                <a:gd name="T23" fmla="*/ 8 h 72"/>
                <a:gd name="T24" fmla="*/ 8 w 80"/>
                <a:gd name="T25" fmla="*/ 32 h 72"/>
                <a:gd name="T26" fmla="*/ 0 w 80"/>
                <a:gd name="T27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72">
                  <a:moveTo>
                    <a:pt x="0" y="32"/>
                  </a:moveTo>
                  <a:lnTo>
                    <a:pt x="0" y="48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32" y="72"/>
                  </a:lnTo>
                  <a:lnTo>
                    <a:pt x="80" y="72"/>
                  </a:lnTo>
                  <a:lnTo>
                    <a:pt x="56" y="56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64" y="0"/>
                  </a:lnTo>
                  <a:lnTo>
                    <a:pt x="16" y="8"/>
                  </a:lnTo>
                  <a:lnTo>
                    <a:pt x="8" y="32"/>
                  </a:lnTo>
                  <a:lnTo>
                    <a:pt x="0" y="32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59" name="Freeform 946" descr="25%"/>
            <p:cNvSpPr>
              <a:spLocks noChangeAspect="1"/>
            </p:cNvSpPr>
            <p:nvPr/>
          </p:nvSpPr>
          <p:spPr bwMode="auto">
            <a:xfrm>
              <a:off x="1404" y="1168"/>
              <a:ext cx="204" cy="112"/>
            </a:xfrm>
            <a:custGeom>
              <a:avLst/>
              <a:gdLst>
                <a:gd name="T0" fmla="*/ 0 w 216"/>
                <a:gd name="T1" fmla="*/ 95 h 111"/>
                <a:gd name="T2" fmla="*/ 24 w 216"/>
                <a:gd name="T3" fmla="*/ 95 h 111"/>
                <a:gd name="T4" fmla="*/ 8 w 216"/>
                <a:gd name="T5" fmla="*/ 111 h 111"/>
                <a:gd name="T6" fmla="*/ 40 w 216"/>
                <a:gd name="T7" fmla="*/ 111 h 111"/>
                <a:gd name="T8" fmla="*/ 48 w 216"/>
                <a:gd name="T9" fmla="*/ 95 h 111"/>
                <a:gd name="T10" fmla="*/ 56 w 216"/>
                <a:gd name="T11" fmla="*/ 95 h 111"/>
                <a:gd name="T12" fmla="*/ 40 w 216"/>
                <a:gd name="T13" fmla="*/ 95 h 111"/>
                <a:gd name="T14" fmla="*/ 56 w 216"/>
                <a:gd name="T15" fmla="*/ 95 h 111"/>
                <a:gd name="T16" fmla="*/ 56 w 216"/>
                <a:gd name="T17" fmla="*/ 79 h 111"/>
                <a:gd name="T18" fmla="*/ 64 w 216"/>
                <a:gd name="T19" fmla="*/ 87 h 111"/>
                <a:gd name="T20" fmla="*/ 80 w 216"/>
                <a:gd name="T21" fmla="*/ 79 h 111"/>
                <a:gd name="T22" fmla="*/ 64 w 216"/>
                <a:gd name="T23" fmla="*/ 79 h 111"/>
                <a:gd name="T24" fmla="*/ 96 w 216"/>
                <a:gd name="T25" fmla="*/ 79 h 111"/>
                <a:gd name="T26" fmla="*/ 88 w 216"/>
                <a:gd name="T27" fmla="*/ 72 h 111"/>
                <a:gd name="T28" fmla="*/ 96 w 216"/>
                <a:gd name="T29" fmla="*/ 72 h 111"/>
                <a:gd name="T30" fmla="*/ 104 w 216"/>
                <a:gd name="T31" fmla="*/ 64 h 111"/>
                <a:gd name="T32" fmla="*/ 208 w 216"/>
                <a:gd name="T33" fmla="*/ 24 h 111"/>
                <a:gd name="T34" fmla="*/ 216 w 216"/>
                <a:gd name="T35" fmla="*/ 16 h 111"/>
                <a:gd name="T36" fmla="*/ 200 w 216"/>
                <a:gd name="T37" fmla="*/ 0 h 111"/>
                <a:gd name="T38" fmla="*/ 160 w 216"/>
                <a:gd name="T39" fmla="*/ 24 h 111"/>
                <a:gd name="T40" fmla="*/ 112 w 216"/>
                <a:gd name="T41" fmla="*/ 24 h 111"/>
                <a:gd name="T42" fmla="*/ 56 w 216"/>
                <a:gd name="T43" fmla="*/ 56 h 111"/>
                <a:gd name="T44" fmla="*/ 24 w 216"/>
                <a:gd name="T45" fmla="*/ 56 h 111"/>
                <a:gd name="T46" fmla="*/ 24 w 216"/>
                <a:gd name="T47" fmla="*/ 72 h 111"/>
                <a:gd name="T48" fmla="*/ 40 w 216"/>
                <a:gd name="T49" fmla="*/ 72 h 111"/>
                <a:gd name="T50" fmla="*/ 24 w 216"/>
                <a:gd name="T51" fmla="*/ 72 h 111"/>
                <a:gd name="T52" fmla="*/ 32 w 216"/>
                <a:gd name="T53" fmla="*/ 79 h 111"/>
                <a:gd name="T54" fmla="*/ 24 w 216"/>
                <a:gd name="T55" fmla="*/ 79 h 111"/>
                <a:gd name="T56" fmla="*/ 32 w 216"/>
                <a:gd name="T57" fmla="*/ 87 h 111"/>
                <a:gd name="T58" fmla="*/ 0 w 216"/>
                <a:gd name="T59" fmla="*/ 9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6" h="111">
                  <a:moveTo>
                    <a:pt x="0" y="95"/>
                  </a:moveTo>
                  <a:lnTo>
                    <a:pt x="24" y="95"/>
                  </a:lnTo>
                  <a:lnTo>
                    <a:pt x="8" y="111"/>
                  </a:lnTo>
                  <a:lnTo>
                    <a:pt x="40" y="111"/>
                  </a:lnTo>
                  <a:lnTo>
                    <a:pt x="48" y="95"/>
                  </a:lnTo>
                  <a:lnTo>
                    <a:pt x="56" y="95"/>
                  </a:lnTo>
                  <a:lnTo>
                    <a:pt x="40" y="95"/>
                  </a:lnTo>
                  <a:lnTo>
                    <a:pt x="56" y="95"/>
                  </a:lnTo>
                  <a:lnTo>
                    <a:pt x="56" y="79"/>
                  </a:lnTo>
                  <a:lnTo>
                    <a:pt x="64" y="87"/>
                  </a:lnTo>
                  <a:lnTo>
                    <a:pt x="80" y="79"/>
                  </a:lnTo>
                  <a:lnTo>
                    <a:pt x="64" y="79"/>
                  </a:lnTo>
                  <a:lnTo>
                    <a:pt x="96" y="79"/>
                  </a:lnTo>
                  <a:lnTo>
                    <a:pt x="88" y="72"/>
                  </a:lnTo>
                  <a:lnTo>
                    <a:pt x="96" y="72"/>
                  </a:lnTo>
                  <a:lnTo>
                    <a:pt x="104" y="64"/>
                  </a:lnTo>
                  <a:lnTo>
                    <a:pt x="208" y="24"/>
                  </a:lnTo>
                  <a:lnTo>
                    <a:pt x="216" y="16"/>
                  </a:lnTo>
                  <a:lnTo>
                    <a:pt x="200" y="0"/>
                  </a:lnTo>
                  <a:lnTo>
                    <a:pt x="160" y="24"/>
                  </a:lnTo>
                  <a:lnTo>
                    <a:pt x="112" y="24"/>
                  </a:lnTo>
                  <a:lnTo>
                    <a:pt x="56" y="56"/>
                  </a:lnTo>
                  <a:lnTo>
                    <a:pt x="24" y="56"/>
                  </a:lnTo>
                  <a:lnTo>
                    <a:pt x="24" y="72"/>
                  </a:lnTo>
                  <a:lnTo>
                    <a:pt x="40" y="72"/>
                  </a:lnTo>
                  <a:lnTo>
                    <a:pt x="24" y="72"/>
                  </a:lnTo>
                  <a:lnTo>
                    <a:pt x="32" y="79"/>
                  </a:lnTo>
                  <a:lnTo>
                    <a:pt x="24" y="79"/>
                  </a:lnTo>
                  <a:lnTo>
                    <a:pt x="32" y="87"/>
                  </a:lnTo>
                  <a:lnTo>
                    <a:pt x="0" y="95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60" name="Freeform 947" descr="25%"/>
            <p:cNvSpPr>
              <a:spLocks noChangeAspect="1"/>
            </p:cNvSpPr>
            <p:nvPr/>
          </p:nvSpPr>
          <p:spPr bwMode="auto">
            <a:xfrm>
              <a:off x="1404" y="1168"/>
              <a:ext cx="204" cy="112"/>
            </a:xfrm>
            <a:custGeom>
              <a:avLst/>
              <a:gdLst>
                <a:gd name="T0" fmla="*/ 0 w 216"/>
                <a:gd name="T1" fmla="*/ 95 h 111"/>
                <a:gd name="T2" fmla="*/ 24 w 216"/>
                <a:gd name="T3" fmla="*/ 95 h 111"/>
                <a:gd name="T4" fmla="*/ 8 w 216"/>
                <a:gd name="T5" fmla="*/ 111 h 111"/>
                <a:gd name="T6" fmla="*/ 40 w 216"/>
                <a:gd name="T7" fmla="*/ 111 h 111"/>
                <a:gd name="T8" fmla="*/ 48 w 216"/>
                <a:gd name="T9" fmla="*/ 95 h 111"/>
                <a:gd name="T10" fmla="*/ 56 w 216"/>
                <a:gd name="T11" fmla="*/ 95 h 111"/>
                <a:gd name="T12" fmla="*/ 40 w 216"/>
                <a:gd name="T13" fmla="*/ 95 h 111"/>
                <a:gd name="T14" fmla="*/ 56 w 216"/>
                <a:gd name="T15" fmla="*/ 95 h 111"/>
                <a:gd name="T16" fmla="*/ 56 w 216"/>
                <a:gd name="T17" fmla="*/ 79 h 111"/>
                <a:gd name="T18" fmla="*/ 64 w 216"/>
                <a:gd name="T19" fmla="*/ 87 h 111"/>
                <a:gd name="T20" fmla="*/ 80 w 216"/>
                <a:gd name="T21" fmla="*/ 79 h 111"/>
                <a:gd name="T22" fmla="*/ 64 w 216"/>
                <a:gd name="T23" fmla="*/ 79 h 111"/>
                <a:gd name="T24" fmla="*/ 96 w 216"/>
                <a:gd name="T25" fmla="*/ 79 h 111"/>
                <a:gd name="T26" fmla="*/ 88 w 216"/>
                <a:gd name="T27" fmla="*/ 72 h 111"/>
                <a:gd name="T28" fmla="*/ 96 w 216"/>
                <a:gd name="T29" fmla="*/ 72 h 111"/>
                <a:gd name="T30" fmla="*/ 104 w 216"/>
                <a:gd name="T31" fmla="*/ 64 h 111"/>
                <a:gd name="T32" fmla="*/ 208 w 216"/>
                <a:gd name="T33" fmla="*/ 24 h 111"/>
                <a:gd name="T34" fmla="*/ 216 w 216"/>
                <a:gd name="T35" fmla="*/ 16 h 111"/>
                <a:gd name="T36" fmla="*/ 200 w 216"/>
                <a:gd name="T37" fmla="*/ 0 h 111"/>
                <a:gd name="T38" fmla="*/ 160 w 216"/>
                <a:gd name="T39" fmla="*/ 24 h 111"/>
                <a:gd name="T40" fmla="*/ 112 w 216"/>
                <a:gd name="T41" fmla="*/ 24 h 111"/>
                <a:gd name="T42" fmla="*/ 56 w 216"/>
                <a:gd name="T43" fmla="*/ 56 h 111"/>
                <a:gd name="T44" fmla="*/ 24 w 216"/>
                <a:gd name="T45" fmla="*/ 56 h 111"/>
                <a:gd name="T46" fmla="*/ 24 w 216"/>
                <a:gd name="T47" fmla="*/ 72 h 111"/>
                <a:gd name="T48" fmla="*/ 40 w 216"/>
                <a:gd name="T49" fmla="*/ 72 h 111"/>
                <a:gd name="T50" fmla="*/ 24 w 216"/>
                <a:gd name="T51" fmla="*/ 72 h 111"/>
                <a:gd name="T52" fmla="*/ 32 w 216"/>
                <a:gd name="T53" fmla="*/ 79 h 111"/>
                <a:gd name="T54" fmla="*/ 24 w 216"/>
                <a:gd name="T55" fmla="*/ 79 h 111"/>
                <a:gd name="T56" fmla="*/ 32 w 216"/>
                <a:gd name="T57" fmla="*/ 87 h 111"/>
                <a:gd name="T58" fmla="*/ 0 w 216"/>
                <a:gd name="T59" fmla="*/ 9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6" h="111">
                  <a:moveTo>
                    <a:pt x="0" y="95"/>
                  </a:moveTo>
                  <a:lnTo>
                    <a:pt x="24" y="95"/>
                  </a:lnTo>
                  <a:lnTo>
                    <a:pt x="8" y="111"/>
                  </a:lnTo>
                  <a:lnTo>
                    <a:pt x="40" y="111"/>
                  </a:lnTo>
                  <a:lnTo>
                    <a:pt x="48" y="95"/>
                  </a:lnTo>
                  <a:lnTo>
                    <a:pt x="56" y="95"/>
                  </a:lnTo>
                  <a:lnTo>
                    <a:pt x="40" y="95"/>
                  </a:lnTo>
                  <a:lnTo>
                    <a:pt x="56" y="95"/>
                  </a:lnTo>
                  <a:lnTo>
                    <a:pt x="56" y="79"/>
                  </a:lnTo>
                  <a:lnTo>
                    <a:pt x="64" y="87"/>
                  </a:lnTo>
                  <a:lnTo>
                    <a:pt x="80" y="79"/>
                  </a:lnTo>
                  <a:lnTo>
                    <a:pt x="64" y="79"/>
                  </a:lnTo>
                  <a:lnTo>
                    <a:pt x="96" y="79"/>
                  </a:lnTo>
                  <a:lnTo>
                    <a:pt x="88" y="72"/>
                  </a:lnTo>
                  <a:lnTo>
                    <a:pt x="96" y="72"/>
                  </a:lnTo>
                  <a:lnTo>
                    <a:pt x="104" y="64"/>
                  </a:lnTo>
                  <a:lnTo>
                    <a:pt x="208" y="24"/>
                  </a:lnTo>
                  <a:lnTo>
                    <a:pt x="216" y="16"/>
                  </a:lnTo>
                  <a:lnTo>
                    <a:pt x="200" y="0"/>
                  </a:lnTo>
                  <a:lnTo>
                    <a:pt x="160" y="24"/>
                  </a:lnTo>
                  <a:lnTo>
                    <a:pt x="112" y="24"/>
                  </a:lnTo>
                  <a:lnTo>
                    <a:pt x="56" y="56"/>
                  </a:lnTo>
                  <a:lnTo>
                    <a:pt x="24" y="56"/>
                  </a:lnTo>
                  <a:lnTo>
                    <a:pt x="24" y="72"/>
                  </a:lnTo>
                  <a:lnTo>
                    <a:pt x="40" y="72"/>
                  </a:lnTo>
                  <a:lnTo>
                    <a:pt x="24" y="72"/>
                  </a:lnTo>
                  <a:lnTo>
                    <a:pt x="32" y="79"/>
                  </a:lnTo>
                  <a:lnTo>
                    <a:pt x="24" y="79"/>
                  </a:lnTo>
                  <a:lnTo>
                    <a:pt x="32" y="87"/>
                  </a:lnTo>
                  <a:lnTo>
                    <a:pt x="0" y="95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61" name="Freeform 948" descr="25%"/>
            <p:cNvSpPr>
              <a:spLocks noChangeAspect="1"/>
            </p:cNvSpPr>
            <p:nvPr/>
          </p:nvSpPr>
          <p:spPr bwMode="auto">
            <a:xfrm>
              <a:off x="2071" y="1087"/>
              <a:ext cx="89" cy="49"/>
            </a:xfrm>
            <a:custGeom>
              <a:avLst/>
              <a:gdLst>
                <a:gd name="T0" fmla="*/ 0 w 88"/>
                <a:gd name="T1" fmla="*/ 48 h 48"/>
                <a:gd name="T2" fmla="*/ 80 w 88"/>
                <a:gd name="T3" fmla="*/ 40 h 48"/>
                <a:gd name="T4" fmla="*/ 88 w 88"/>
                <a:gd name="T5" fmla="*/ 24 h 48"/>
                <a:gd name="T6" fmla="*/ 72 w 88"/>
                <a:gd name="T7" fmla="*/ 8 h 48"/>
                <a:gd name="T8" fmla="*/ 48 w 88"/>
                <a:gd name="T9" fmla="*/ 16 h 48"/>
                <a:gd name="T10" fmla="*/ 56 w 88"/>
                <a:gd name="T11" fmla="*/ 0 h 48"/>
                <a:gd name="T12" fmla="*/ 48 w 88"/>
                <a:gd name="T13" fmla="*/ 0 h 48"/>
                <a:gd name="T14" fmla="*/ 8 w 88"/>
                <a:gd name="T15" fmla="*/ 32 h 48"/>
                <a:gd name="T16" fmla="*/ 0 w 88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48">
                  <a:moveTo>
                    <a:pt x="0" y="48"/>
                  </a:moveTo>
                  <a:lnTo>
                    <a:pt x="80" y="40"/>
                  </a:lnTo>
                  <a:lnTo>
                    <a:pt x="88" y="24"/>
                  </a:lnTo>
                  <a:lnTo>
                    <a:pt x="72" y="8"/>
                  </a:lnTo>
                  <a:lnTo>
                    <a:pt x="48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8" y="32"/>
                  </a:lnTo>
                  <a:lnTo>
                    <a:pt x="0" y="48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62" name="Freeform 949" descr="25%"/>
            <p:cNvSpPr>
              <a:spLocks noChangeAspect="1"/>
            </p:cNvSpPr>
            <p:nvPr/>
          </p:nvSpPr>
          <p:spPr bwMode="auto">
            <a:xfrm>
              <a:off x="2071" y="1087"/>
              <a:ext cx="89" cy="49"/>
            </a:xfrm>
            <a:custGeom>
              <a:avLst/>
              <a:gdLst>
                <a:gd name="T0" fmla="*/ 0 w 88"/>
                <a:gd name="T1" fmla="*/ 48 h 48"/>
                <a:gd name="T2" fmla="*/ 80 w 88"/>
                <a:gd name="T3" fmla="*/ 40 h 48"/>
                <a:gd name="T4" fmla="*/ 88 w 88"/>
                <a:gd name="T5" fmla="*/ 24 h 48"/>
                <a:gd name="T6" fmla="*/ 72 w 88"/>
                <a:gd name="T7" fmla="*/ 8 h 48"/>
                <a:gd name="T8" fmla="*/ 48 w 88"/>
                <a:gd name="T9" fmla="*/ 16 h 48"/>
                <a:gd name="T10" fmla="*/ 56 w 88"/>
                <a:gd name="T11" fmla="*/ 0 h 48"/>
                <a:gd name="T12" fmla="*/ 48 w 88"/>
                <a:gd name="T13" fmla="*/ 0 h 48"/>
                <a:gd name="T14" fmla="*/ 8 w 88"/>
                <a:gd name="T15" fmla="*/ 32 h 48"/>
                <a:gd name="T16" fmla="*/ 0 w 88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48">
                  <a:moveTo>
                    <a:pt x="0" y="48"/>
                  </a:moveTo>
                  <a:lnTo>
                    <a:pt x="80" y="40"/>
                  </a:lnTo>
                  <a:lnTo>
                    <a:pt x="88" y="24"/>
                  </a:lnTo>
                  <a:lnTo>
                    <a:pt x="72" y="8"/>
                  </a:lnTo>
                  <a:lnTo>
                    <a:pt x="48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8" y="32"/>
                  </a:lnTo>
                  <a:lnTo>
                    <a:pt x="0" y="48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63" name="Freeform 950" descr="25%"/>
            <p:cNvSpPr>
              <a:spLocks noChangeAspect="1"/>
            </p:cNvSpPr>
            <p:nvPr/>
          </p:nvSpPr>
          <p:spPr bwMode="auto">
            <a:xfrm>
              <a:off x="2610" y="1192"/>
              <a:ext cx="105" cy="48"/>
            </a:xfrm>
            <a:custGeom>
              <a:avLst/>
              <a:gdLst>
                <a:gd name="T0" fmla="*/ 0 w 104"/>
                <a:gd name="T1" fmla="*/ 24 h 48"/>
                <a:gd name="T2" fmla="*/ 24 w 104"/>
                <a:gd name="T3" fmla="*/ 0 h 48"/>
                <a:gd name="T4" fmla="*/ 32 w 104"/>
                <a:gd name="T5" fmla="*/ 0 h 48"/>
                <a:gd name="T6" fmla="*/ 56 w 104"/>
                <a:gd name="T7" fmla="*/ 16 h 48"/>
                <a:gd name="T8" fmla="*/ 56 w 104"/>
                <a:gd name="T9" fmla="*/ 0 h 48"/>
                <a:gd name="T10" fmla="*/ 88 w 104"/>
                <a:gd name="T11" fmla="*/ 16 h 48"/>
                <a:gd name="T12" fmla="*/ 88 w 104"/>
                <a:gd name="T13" fmla="*/ 32 h 48"/>
                <a:gd name="T14" fmla="*/ 104 w 104"/>
                <a:gd name="T15" fmla="*/ 40 h 48"/>
                <a:gd name="T16" fmla="*/ 48 w 104"/>
                <a:gd name="T17" fmla="*/ 48 h 48"/>
                <a:gd name="T18" fmla="*/ 40 w 104"/>
                <a:gd name="T19" fmla="*/ 32 h 48"/>
                <a:gd name="T20" fmla="*/ 40 w 104"/>
                <a:gd name="T21" fmla="*/ 48 h 48"/>
                <a:gd name="T22" fmla="*/ 0 w 104"/>
                <a:gd name="T2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48">
                  <a:moveTo>
                    <a:pt x="0" y="24"/>
                  </a:moveTo>
                  <a:lnTo>
                    <a:pt x="24" y="0"/>
                  </a:lnTo>
                  <a:lnTo>
                    <a:pt x="32" y="0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88" y="16"/>
                  </a:lnTo>
                  <a:lnTo>
                    <a:pt x="88" y="32"/>
                  </a:lnTo>
                  <a:lnTo>
                    <a:pt x="104" y="40"/>
                  </a:lnTo>
                  <a:lnTo>
                    <a:pt x="48" y="48"/>
                  </a:lnTo>
                  <a:lnTo>
                    <a:pt x="40" y="32"/>
                  </a:lnTo>
                  <a:lnTo>
                    <a:pt x="40" y="48"/>
                  </a:lnTo>
                  <a:lnTo>
                    <a:pt x="0" y="24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64" name="Freeform 951" descr="25%"/>
            <p:cNvSpPr>
              <a:spLocks noChangeAspect="1"/>
            </p:cNvSpPr>
            <p:nvPr/>
          </p:nvSpPr>
          <p:spPr bwMode="auto">
            <a:xfrm>
              <a:off x="2610" y="1192"/>
              <a:ext cx="105" cy="48"/>
            </a:xfrm>
            <a:custGeom>
              <a:avLst/>
              <a:gdLst>
                <a:gd name="T0" fmla="*/ 0 w 104"/>
                <a:gd name="T1" fmla="*/ 24 h 48"/>
                <a:gd name="T2" fmla="*/ 24 w 104"/>
                <a:gd name="T3" fmla="*/ 0 h 48"/>
                <a:gd name="T4" fmla="*/ 32 w 104"/>
                <a:gd name="T5" fmla="*/ 0 h 48"/>
                <a:gd name="T6" fmla="*/ 56 w 104"/>
                <a:gd name="T7" fmla="*/ 16 h 48"/>
                <a:gd name="T8" fmla="*/ 56 w 104"/>
                <a:gd name="T9" fmla="*/ 0 h 48"/>
                <a:gd name="T10" fmla="*/ 88 w 104"/>
                <a:gd name="T11" fmla="*/ 16 h 48"/>
                <a:gd name="T12" fmla="*/ 88 w 104"/>
                <a:gd name="T13" fmla="*/ 32 h 48"/>
                <a:gd name="T14" fmla="*/ 104 w 104"/>
                <a:gd name="T15" fmla="*/ 40 h 48"/>
                <a:gd name="T16" fmla="*/ 48 w 104"/>
                <a:gd name="T17" fmla="*/ 48 h 48"/>
                <a:gd name="T18" fmla="*/ 40 w 104"/>
                <a:gd name="T19" fmla="*/ 32 h 48"/>
                <a:gd name="T20" fmla="*/ 40 w 104"/>
                <a:gd name="T21" fmla="*/ 48 h 48"/>
                <a:gd name="T22" fmla="*/ 0 w 104"/>
                <a:gd name="T2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48">
                  <a:moveTo>
                    <a:pt x="0" y="24"/>
                  </a:moveTo>
                  <a:lnTo>
                    <a:pt x="24" y="0"/>
                  </a:lnTo>
                  <a:lnTo>
                    <a:pt x="32" y="0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88" y="16"/>
                  </a:lnTo>
                  <a:lnTo>
                    <a:pt x="88" y="32"/>
                  </a:lnTo>
                  <a:lnTo>
                    <a:pt x="104" y="40"/>
                  </a:lnTo>
                  <a:lnTo>
                    <a:pt x="48" y="48"/>
                  </a:lnTo>
                  <a:lnTo>
                    <a:pt x="40" y="32"/>
                  </a:lnTo>
                  <a:lnTo>
                    <a:pt x="40" y="48"/>
                  </a:lnTo>
                  <a:lnTo>
                    <a:pt x="0" y="24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65" name="Freeform 952" descr="25%"/>
            <p:cNvSpPr>
              <a:spLocks noChangeAspect="1"/>
            </p:cNvSpPr>
            <p:nvPr/>
          </p:nvSpPr>
          <p:spPr bwMode="auto">
            <a:xfrm>
              <a:off x="2675" y="1192"/>
              <a:ext cx="64" cy="32"/>
            </a:xfrm>
            <a:custGeom>
              <a:avLst/>
              <a:gdLst>
                <a:gd name="T0" fmla="*/ 0 w 64"/>
                <a:gd name="T1" fmla="*/ 0 h 32"/>
                <a:gd name="T2" fmla="*/ 32 w 64"/>
                <a:gd name="T3" fmla="*/ 8 h 32"/>
                <a:gd name="T4" fmla="*/ 24 w 64"/>
                <a:gd name="T5" fmla="*/ 24 h 32"/>
                <a:gd name="T6" fmla="*/ 32 w 64"/>
                <a:gd name="T7" fmla="*/ 32 h 32"/>
                <a:gd name="T8" fmla="*/ 48 w 64"/>
                <a:gd name="T9" fmla="*/ 32 h 32"/>
                <a:gd name="T10" fmla="*/ 64 w 64"/>
                <a:gd name="T11" fmla="*/ 24 h 32"/>
                <a:gd name="T12" fmla="*/ 0 w 64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32" y="8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66" name="Freeform 953" descr="25%"/>
            <p:cNvSpPr>
              <a:spLocks noChangeAspect="1"/>
            </p:cNvSpPr>
            <p:nvPr/>
          </p:nvSpPr>
          <p:spPr bwMode="auto">
            <a:xfrm>
              <a:off x="2675" y="1192"/>
              <a:ext cx="64" cy="32"/>
            </a:xfrm>
            <a:custGeom>
              <a:avLst/>
              <a:gdLst>
                <a:gd name="T0" fmla="*/ 0 w 64"/>
                <a:gd name="T1" fmla="*/ 0 h 32"/>
                <a:gd name="T2" fmla="*/ 32 w 64"/>
                <a:gd name="T3" fmla="*/ 8 h 32"/>
                <a:gd name="T4" fmla="*/ 24 w 64"/>
                <a:gd name="T5" fmla="*/ 24 h 32"/>
                <a:gd name="T6" fmla="*/ 32 w 64"/>
                <a:gd name="T7" fmla="*/ 32 h 32"/>
                <a:gd name="T8" fmla="*/ 48 w 64"/>
                <a:gd name="T9" fmla="*/ 32 h 32"/>
                <a:gd name="T10" fmla="*/ 64 w 64"/>
                <a:gd name="T11" fmla="*/ 24 h 32"/>
                <a:gd name="T12" fmla="*/ 0 w 64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32" y="8"/>
                  </a:lnTo>
                  <a:lnTo>
                    <a:pt x="24" y="24"/>
                  </a:lnTo>
                  <a:lnTo>
                    <a:pt x="32" y="32"/>
                  </a:lnTo>
                  <a:lnTo>
                    <a:pt x="48" y="32"/>
                  </a:lnTo>
                  <a:lnTo>
                    <a:pt x="64" y="24"/>
                  </a:lnTo>
                  <a:lnTo>
                    <a:pt x="0" y="0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67" name="Freeform 954" descr="25%"/>
            <p:cNvSpPr>
              <a:spLocks noChangeAspect="1"/>
            </p:cNvSpPr>
            <p:nvPr/>
          </p:nvSpPr>
          <p:spPr bwMode="auto">
            <a:xfrm>
              <a:off x="2683" y="1738"/>
              <a:ext cx="48" cy="168"/>
            </a:xfrm>
            <a:custGeom>
              <a:avLst/>
              <a:gdLst>
                <a:gd name="T0" fmla="*/ 0 w 48"/>
                <a:gd name="T1" fmla="*/ 40 h 167"/>
                <a:gd name="T2" fmla="*/ 16 w 48"/>
                <a:gd name="T3" fmla="*/ 64 h 167"/>
                <a:gd name="T4" fmla="*/ 16 w 48"/>
                <a:gd name="T5" fmla="*/ 167 h 167"/>
                <a:gd name="T6" fmla="*/ 24 w 48"/>
                <a:gd name="T7" fmla="*/ 151 h 167"/>
                <a:gd name="T8" fmla="*/ 32 w 48"/>
                <a:gd name="T9" fmla="*/ 159 h 167"/>
                <a:gd name="T10" fmla="*/ 24 w 48"/>
                <a:gd name="T11" fmla="*/ 135 h 167"/>
                <a:gd name="T12" fmla="*/ 32 w 48"/>
                <a:gd name="T13" fmla="*/ 104 h 167"/>
                <a:gd name="T14" fmla="*/ 48 w 48"/>
                <a:gd name="T15" fmla="*/ 112 h 167"/>
                <a:gd name="T16" fmla="*/ 32 w 48"/>
                <a:gd name="T17" fmla="*/ 64 h 167"/>
                <a:gd name="T18" fmla="*/ 24 w 48"/>
                <a:gd name="T19" fmla="*/ 0 h 167"/>
                <a:gd name="T20" fmla="*/ 0 w 48"/>
                <a:gd name="T21" fmla="*/ 4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67">
                  <a:moveTo>
                    <a:pt x="0" y="40"/>
                  </a:moveTo>
                  <a:lnTo>
                    <a:pt x="16" y="64"/>
                  </a:lnTo>
                  <a:lnTo>
                    <a:pt x="16" y="167"/>
                  </a:lnTo>
                  <a:lnTo>
                    <a:pt x="24" y="151"/>
                  </a:lnTo>
                  <a:lnTo>
                    <a:pt x="32" y="159"/>
                  </a:lnTo>
                  <a:lnTo>
                    <a:pt x="24" y="135"/>
                  </a:lnTo>
                  <a:lnTo>
                    <a:pt x="32" y="104"/>
                  </a:lnTo>
                  <a:lnTo>
                    <a:pt x="48" y="112"/>
                  </a:lnTo>
                  <a:lnTo>
                    <a:pt x="32" y="64"/>
                  </a:lnTo>
                  <a:lnTo>
                    <a:pt x="24" y="0"/>
                  </a:lnTo>
                  <a:lnTo>
                    <a:pt x="0" y="40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68" name="Freeform 955" descr="25%"/>
            <p:cNvSpPr>
              <a:spLocks noChangeAspect="1"/>
            </p:cNvSpPr>
            <p:nvPr/>
          </p:nvSpPr>
          <p:spPr bwMode="auto">
            <a:xfrm>
              <a:off x="2683" y="1738"/>
              <a:ext cx="48" cy="168"/>
            </a:xfrm>
            <a:custGeom>
              <a:avLst/>
              <a:gdLst>
                <a:gd name="T0" fmla="*/ 0 w 48"/>
                <a:gd name="T1" fmla="*/ 40 h 167"/>
                <a:gd name="T2" fmla="*/ 16 w 48"/>
                <a:gd name="T3" fmla="*/ 64 h 167"/>
                <a:gd name="T4" fmla="*/ 16 w 48"/>
                <a:gd name="T5" fmla="*/ 167 h 167"/>
                <a:gd name="T6" fmla="*/ 24 w 48"/>
                <a:gd name="T7" fmla="*/ 151 h 167"/>
                <a:gd name="T8" fmla="*/ 32 w 48"/>
                <a:gd name="T9" fmla="*/ 159 h 167"/>
                <a:gd name="T10" fmla="*/ 24 w 48"/>
                <a:gd name="T11" fmla="*/ 135 h 167"/>
                <a:gd name="T12" fmla="*/ 32 w 48"/>
                <a:gd name="T13" fmla="*/ 104 h 167"/>
                <a:gd name="T14" fmla="*/ 48 w 48"/>
                <a:gd name="T15" fmla="*/ 112 h 167"/>
                <a:gd name="T16" fmla="*/ 32 w 48"/>
                <a:gd name="T17" fmla="*/ 64 h 167"/>
                <a:gd name="T18" fmla="*/ 24 w 48"/>
                <a:gd name="T19" fmla="*/ 0 h 167"/>
                <a:gd name="T20" fmla="*/ 0 w 48"/>
                <a:gd name="T21" fmla="*/ 4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67">
                  <a:moveTo>
                    <a:pt x="0" y="40"/>
                  </a:moveTo>
                  <a:lnTo>
                    <a:pt x="16" y="64"/>
                  </a:lnTo>
                  <a:lnTo>
                    <a:pt x="16" y="167"/>
                  </a:lnTo>
                  <a:lnTo>
                    <a:pt x="24" y="151"/>
                  </a:lnTo>
                  <a:lnTo>
                    <a:pt x="32" y="159"/>
                  </a:lnTo>
                  <a:lnTo>
                    <a:pt x="24" y="135"/>
                  </a:lnTo>
                  <a:lnTo>
                    <a:pt x="32" y="104"/>
                  </a:lnTo>
                  <a:lnTo>
                    <a:pt x="48" y="112"/>
                  </a:lnTo>
                  <a:lnTo>
                    <a:pt x="32" y="64"/>
                  </a:lnTo>
                  <a:lnTo>
                    <a:pt x="24" y="0"/>
                  </a:lnTo>
                  <a:lnTo>
                    <a:pt x="0" y="40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69" name="Freeform 956" descr="25%"/>
            <p:cNvSpPr>
              <a:spLocks noChangeAspect="1"/>
            </p:cNvSpPr>
            <p:nvPr/>
          </p:nvSpPr>
          <p:spPr bwMode="auto">
            <a:xfrm>
              <a:off x="2755" y="1208"/>
              <a:ext cx="65" cy="32"/>
            </a:xfrm>
            <a:custGeom>
              <a:avLst/>
              <a:gdLst>
                <a:gd name="T0" fmla="*/ 0 w 64"/>
                <a:gd name="T1" fmla="*/ 0 h 32"/>
                <a:gd name="T2" fmla="*/ 8 w 64"/>
                <a:gd name="T3" fmla="*/ 24 h 32"/>
                <a:gd name="T4" fmla="*/ 40 w 64"/>
                <a:gd name="T5" fmla="*/ 32 h 32"/>
                <a:gd name="T6" fmla="*/ 64 w 64"/>
                <a:gd name="T7" fmla="*/ 24 h 32"/>
                <a:gd name="T8" fmla="*/ 0 w 6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8" y="24"/>
                  </a:lnTo>
                  <a:lnTo>
                    <a:pt x="40" y="32"/>
                  </a:lnTo>
                  <a:lnTo>
                    <a:pt x="64" y="24"/>
                  </a:lnTo>
                  <a:lnTo>
                    <a:pt x="0" y="0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70" name="Freeform 957" descr="25%"/>
            <p:cNvSpPr>
              <a:spLocks noChangeAspect="1"/>
            </p:cNvSpPr>
            <p:nvPr/>
          </p:nvSpPr>
          <p:spPr bwMode="auto">
            <a:xfrm>
              <a:off x="2755" y="1208"/>
              <a:ext cx="65" cy="32"/>
            </a:xfrm>
            <a:custGeom>
              <a:avLst/>
              <a:gdLst>
                <a:gd name="T0" fmla="*/ 0 w 64"/>
                <a:gd name="T1" fmla="*/ 0 h 32"/>
                <a:gd name="T2" fmla="*/ 8 w 64"/>
                <a:gd name="T3" fmla="*/ 24 h 32"/>
                <a:gd name="T4" fmla="*/ 40 w 64"/>
                <a:gd name="T5" fmla="*/ 32 h 32"/>
                <a:gd name="T6" fmla="*/ 64 w 64"/>
                <a:gd name="T7" fmla="*/ 24 h 32"/>
                <a:gd name="T8" fmla="*/ 0 w 6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32">
                  <a:moveTo>
                    <a:pt x="0" y="0"/>
                  </a:moveTo>
                  <a:lnTo>
                    <a:pt x="8" y="24"/>
                  </a:lnTo>
                  <a:lnTo>
                    <a:pt x="40" y="32"/>
                  </a:lnTo>
                  <a:lnTo>
                    <a:pt x="64" y="24"/>
                  </a:lnTo>
                  <a:lnTo>
                    <a:pt x="0" y="0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71" name="Freeform 958" descr="25%"/>
            <p:cNvSpPr>
              <a:spLocks noChangeAspect="1"/>
            </p:cNvSpPr>
            <p:nvPr/>
          </p:nvSpPr>
          <p:spPr bwMode="auto">
            <a:xfrm>
              <a:off x="1026" y="1144"/>
              <a:ext cx="2365" cy="851"/>
            </a:xfrm>
            <a:custGeom>
              <a:avLst/>
              <a:gdLst>
                <a:gd name="T0" fmla="*/ 655 w 2348"/>
                <a:gd name="T1" fmla="*/ 590 h 845"/>
                <a:gd name="T2" fmla="*/ 487 w 2348"/>
                <a:gd name="T3" fmla="*/ 646 h 845"/>
                <a:gd name="T4" fmla="*/ 311 w 2348"/>
                <a:gd name="T5" fmla="*/ 662 h 845"/>
                <a:gd name="T6" fmla="*/ 311 w 2348"/>
                <a:gd name="T7" fmla="*/ 741 h 845"/>
                <a:gd name="T8" fmla="*/ 288 w 2348"/>
                <a:gd name="T9" fmla="*/ 845 h 845"/>
                <a:gd name="T10" fmla="*/ 128 w 2348"/>
                <a:gd name="T11" fmla="*/ 773 h 845"/>
                <a:gd name="T12" fmla="*/ 176 w 2348"/>
                <a:gd name="T13" fmla="*/ 694 h 845"/>
                <a:gd name="T14" fmla="*/ 56 w 2348"/>
                <a:gd name="T15" fmla="*/ 622 h 845"/>
                <a:gd name="T16" fmla="*/ 24 w 2348"/>
                <a:gd name="T17" fmla="*/ 566 h 845"/>
                <a:gd name="T18" fmla="*/ 0 w 2348"/>
                <a:gd name="T19" fmla="*/ 494 h 845"/>
                <a:gd name="T20" fmla="*/ 8 w 2348"/>
                <a:gd name="T21" fmla="*/ 454 h 845"/>
                <a:gd name="T22" fmla="*/ 16 w 2348"/>
                <a:gd name="T23" fmla="*/ 271 h 845"/>
                <a:gd name="T24" fmla="*/ 72 w 2348"/>
                <a:gd name="T25" fmla="*/ 239 h 845"/>
                <a:gd name="T26" fmla="*/ 104 w 2348"/>
                <a:gd name="T27" fmla="*/ 335 h 845"/>
                <a:gd name="T28" fmla="*/ 128 w 2348"/>
                <a:gd name="T29" fmla="*/ 351 h 845"/>
                <a:gd name="T30" fmla="*/ 240 w 2348"/>
                <a:gd name="T31" fmla="*/ 271 h 845"/>
                <a:gd name="T32" fmla="*/ 383 w 2348"/>
                <a:gd name="T33" fmla="*/ 255 h 845"/>
                <a:gd name="T34" fmla="*/ 479 w 2348"/>
                <a:gd name="T35" fmla="*/ 255 h 845"/>
                <a:gd name="T36" fmla="*/ 583 w 2348"/>
                <a:gd name="T37" fmla="*/ 239 h 845"/>
                <a:gd name="T38" fmla="*/ 607 w 2348"/>
                <a:gd name="T39" fmla="*/ 143 h 845"/>
                <a:gd name="T40" fmla="*/ 663 w 2348"/>
                <a:gd name="T41" fmla="*/ 271 h 845"/>
                <a:gd name="T42" fmla="*/ 679 w 2348"/>
                <a:gd name="T43" fmla="*/ 263 h 845"/>
                <a:gd name="T44" fmla="*/ 719 w 2348"/>
                <a:gd name="T45" fmla="*/ 279 h 845"/>
                <a:gd name="T46" fmla="*/ 687 w 2348"/>
                <a:gd name="T47" fmla="*/ 159 h 845"/>
                <a:gd name="T48" fmla="*/ 695 w 2348"/>
                <a:gd name="T49" fmla="*/ 167 h 845"/>
                <a:gd name="T50" fmla="*/ 791 w 2348"/>
                <a:gd name="T51" fmla="*/ 215 h 845"/>
                <a:gd name="T52" fmla="*/ 839 w 2348"/>
                <a:gd name="T53" fmla="*/ 96 h 845"/>
                <a:gd name="T54" fmla="*/ 982 w 2348"/>
                <a:gd name="T55" fmla="*/ 48 h 845"/>
                <a:gd name="T56" fmla="*/ 1062 w 2348"/>
                <a:gd name="T57" fmla="*/ 40 h 845"/>
                <a:gd name="T58" fmla="*/ 1134 w 2348"/>
                <a:gd name="T59" fmla="*/ 40 h 845"/>
                <a:gd name="T60" fmla="*/ 1238 w 2348"/>
                <a:gd name="T61" fmla="*/ 88 h 845"/>
                <a:gd name="T62" fmla="*/ 1190 w 2348"/>
                <a:gd name="T63" fmla="*/ 111 h 845"/>
                <a:gd name="T64" fmla="*/ 1278 w 2348"/>
                <a:gd name="T65" fmla="*/ 119 h 845"/>
                <a:gd name="T66" fmla="*/ 1398 w 2348"/>
                <a:gd name="T67" fmla="*/ 119 h 845"/>
                <a:gd name="T68" fmla="*/ 1565 w 2348"/>
                <a:gd name="T69" fmla="*/ 183 h 845"/>
                <a:gd name="T70" fmla="*/ 1765 w 2348"/>
                <a:gd name="T71" fmla="*/ 175 h 845"/>
                <a:gd name="T72" fmla="*/ 1909 w 2348"/>
                <a:gd name="T73" fmla="*/ 231 h 845"/>
                <a:gd name="T74" fmla="*/ 2061 w 2348"/>
                <a:gd name="T75" fmla="*/ 263 h 845"/>
                <a:gd name="T76" fmla="*/ 2276 w 2348"/>
                <a:gd name="T77" fmla="*/ 287 h 845"/>
                <a:gd name="T78" fmla="*/ 2348 w 2348"/>
                <a:gd name="T79" fmla="*/ 327 h 845"/>
                <a:gd name="T80" fmla="*/ 2284 w 2348"/>
                <a:gd name="T81" fmla="*/ 351 h 845"/>
                <a:gd name="T82" fmla="*/ 2212 w 2348"/>
                <a:gd name="T83" fmla="*/ 327 h 845"/>
                <a:gd name="T84" fmla="*/ 2196 w 2348"/>
                <a:gd name="T85" fmla="*/ 399 h 845"/>
                <a:gd name="T86" fmla="*/ 2029 w 2348"/>
                <a:gd name="T87" fmla="*/ 454 h 845"/>
                <a:gd name="T88" fmla="*/ 1965 w 2348"/>
                <a:gd name="T89" fmla="*/ 518 h 845"/>
                <a:gd name="T90" fmla="*/ 1909 w 2348"/>
                <a:gd name="T91" fmla="*/ 598 h 845"/>
                <a:gd name="T92" fmla="*/ 1853 w 2348"/>
                <a:gd name="T93" fmla="*/ 542 h 845"/>
                <a:gd name="T94" fmla="*/ 1989 w 2348"/>
                <a:gd name="T95" fmla="*/ 414 h 845"/>
                <a:gd name="T96" fmla="*/ 1837 w 2348"/>
                <a:gd name="T97" fmla="*/ 470 h 845"/>
                <a:gd name="T98" fmla="*/ 1749 w 2348"/>
                <a:gd name="T99" fmla="*/ 494 h 845"/>
                <a:gd name="T100" fmla="*/ 1589 w 2348"/>
                <a:gd name="T101" fmla="*/ 614 h 845"/>
                <a:gd name="T102" fmla="*/ 1621 w 2348"/>
                <a:gd name="T103" fmla="*/ 622 h 845"/>
                <a:gd name="T104" fmla="*/ 1534 w 2348"/>
                <a:gd name="T105" fmla="*/ 813 h 845"/>
                <a:gd name="T106" fmla="*/ 1549 w 2348"/>
                <a:gd name="T107" fmla="*/ 710 h 845"/>
                <a:gd name="T108" fmla="*/ 1334 w 2348"/>
                <a:gd name="T109" fmla="*/ 622 h 845"/>
                <a:gd name="T110" fmla="*/ 1182 w 2348"/>
                <a:gd name="T111" fmla="*/ 694 h 845"/>
                <a:gd name="T112" fmla="*/ 1014 w 2348"/>
                <a:gd name="T113" fmla="*/ 678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48" h="845">
                  <a:moveTo>
                    <a:pt x="871" y="702"/>
                  </a:moveTo>
                  <a:lnTo>
                    <a:pt x="815" y="662"/>
                  </a:lnTo>
                  <a:lnTo>
                    <a:pt x="775" y="654"/>
                  </a:lnTo>
                  <a:lnTo>
                    <a:pt x="711" y="582"/>
                  </a:lnTo>
                  <a:lnTo>
                    <a:pt x="687" y="606"/>
                  </a:lnTo>
                  <a:lnTo>
                    <a:pt x="655" y="590"/>
                  </a:lnTo>
                  <a:lnTo>
                    <a:pt x="639" y="566"/>
                  </a:lnTo>
                  <a:lnTo>
                    <a:pt x="607" y="566"/>
                  </a:lnTo>
                  <a:lnTo>
                    <a:pt x="503" y="598"/>
                  </a:lnTo>
                  <a:lnTo>
                    <a:pt x="511" y="622"/>
                  </a:lnTo>
                  <a:lnTo>
                    <a:pt x="495" y="622"/>
                  </a:lnTo>
                  <a:lnTo>
                    <a:pt x="487" y="646"/>
                  </a:lnTo>
                  <a:lnTo>
                    <a:pt x="511" y="654"/>
                  </a:lnTo>
                  <a:lnTo>
                    <a:pt x="503" y="670"/>
                  </a:lnTo>
                  <a:lnTo>
                    <a:pt x="399" y="670"/>
                  </a:lnTo>
                  <a:lnTo>
                    <a:pt x="375" y="654"/>
                  </a:lnTo>
                  <a:lnTo>
                    <a:pt x="335" y="638"/>
                  </a:lnTo>
                  <a:lnTo>
                    <a:pt x="311" y="662"/>
                  </a:lnTo>
                  <a:lnTo>
                    <a:pt x="303" y="678"/>
                  </a:lnTo>
                  <a:lnTo>
                    <a:pt x="288" y="678"/>
                  </a:lnTo>
                  <a:lnTo>
                    <a:pt x="272" y="702"/>
                  </a:lnTo>
                  <a:lnTo>
                    <a:pt x="327" y="733"/>
                  </a:lnTo>
                  <a:lnTo>
                    <a:pt x="303" y="741"/>
                  </a:lnTo>
                  <a:lnTo>
                    <a:pt x="311" y="741"/>
                  </a:lnTo>
                  <a:lnTo>
                    <a:pt x="303" y="757"/>
                  </a:lnTo>
                  <a:lnTo>
                    <a:pt x="288" y="741"/>
                  </a:lnTo>
                  <a:lnTo>
                    <a:pt x="272" y="789"/>
                  </a:lnTo>
                  <a:lnTo>
                    <a:pt x="288" y="789"/>
                  </a:lnTo>
                  <a:lnTo>
                    <a:pt x="303" y="837"/>
                  </a:lnTo>
                  <a:lnTo>
                    <a:pt x="288" y="845"/>
                  </a:lnTo>
                  <a:lnTo>
                    <a:pt x="280" y="829"/>
                  </a:lnTo>
                  <a:lnTo>
                    <a:pt x="272" y="829"/>
                  </a:lnTo>
                  <a:lnTo>
                    <a:pt x="224" y="797"/>
                  </a:lnTo>
                  <a:lnTo>
                    <a:pt x="176" y="789"/>
                  </a:lnTo>
                  <a:lnTo>
                    <a:pt x="168" y="789"/>
                  </a:lnTo>
                  <a:lnTo>
                    <a:pt x="128" y="773"/>
                  </a:lnTo>
                  <a:lnTo>
                    <a:pt x="160" y="749"/>
                  </a:lnTo>
                  <a:lnTo>
                    <a:pt x="152" y="741"/>
                  </a:lnTo>
                  <a:lnTo>
                    <a:pt x="168" y="733"/>
                  </a:lnTo>
                  <a:lnTo>
                    <a:pt x="160" y="733"/>
                  </a:lnTo>
                  <a:lnTo>
                    <a:pt x="168" y="718"/>
                  </a:lnTo>
                  <a:lnTo>
                    <a:pt x="176" y="694"/>
                  </a:lnTo>
                  <a:lnTo>
                    <a:pt x="112" y="662"/>
                  </a:lnTo>
                  <a:lnTo>
                    <a:pt x="104" y="646"/>
                  </a:lnTo>
                  <a:lnTo>
                    <a:pt x="72" y="630"/>
                  </a:lnTo>
                  <a:lnTo>
                    <a:pt x="56" y="638"/>
                  </a:lnTo>
                  <a:lnTo>
                    <a:pt x="48" y="630"/>
                  </a:lnTo>
                  <a:lnTo>
                    <a:pt x="56" y="622"/>
                  </a:lnTo>
                  <a:lnTo>
                    <a:pt x="56" y="598"/>
                  </a:lnTo>
                  <a:lnTo>
                    <a:pt x="56" y="590"/>
                  </a:lnTo>
                  <a:lnTo>
                    <a:pt x="48" y="590"/>
                  </a:lnTo>
                  <a:lnTo>
                    <a:pt x="40" y="566"/>
                  </a:lnTo>
                  <a:lnTo>
                    <a:pt x="16" y="566"/>
                  </a:lnTo>
                  <a:lnTo>
                    <a:pt x="24" y="566"/>
                  </a:lnTo>
                  <a:lnTo>
                    <a:pt x="8" y="566"/>
                  </a:lnTo>
                  <a:lnTo>
                    <a:pt x="8" y="542"/>
                  </a:lnTo>
                  <a:lnTo>
                    <a:pt x="8" y="526"/>
                  </a:lnTo>
                  <a:lnTo>
                    <a:pt x="0" y="518"/>
                  </a:lnTo>
                  <a:lnTo>
                    <a:pt x="8" y="502"/>
                  </a:lnTo>
                  <a:lnTo>
                    <a:pt x="0" y="494"/>
                  </a:lnTo>
                  <a:lnTo>
                    <a:pt x="0" y="478"/>
                  </a:lnTo>
                  <a:lnTo>
                    <a:pt x="8" y="478"/>
                  </a:lnTo>
                  <a:lnTo>
                    <a:pt x="40" y="470"/>
                  </a:lnTo>
                  <a:lnTo>
                    <a:pt x="16" y="462"/>
                  </a:lnTo>
                  <a:lnTo>
                    <a:pt x="16" y="446"/>
                  </a:lnTo>
                  <a:lnTo>
                    <a:pt x="8" y="454"/>
                  </a:lnTo>
                  <a:lnTo>
                    <a:pt x="56" y="407"/>
                  </a:lnTo>
                  <a:lnTo>
                    <a:pt x="32" y="359"/>
                  </a:lnTo>
                  <a:lnTo>
                    <a:pt x="40" y="335"/>
                  </a:lnTo>
                  <a:lnTo>
                    <a:pt x="24" y="303"/>
                  </a:lnTo>
                  <a:lnTo>
                    <a:pt x="40" y="287"/>
                  </a:lnTo>
                  <a:lnTo>
                    <a:pt x="16" y="271"/>
                  </a:lnTo>
                  <a:lnTo>
                    <a:pt x="24" y="255"/>
                  </a:lnTo>
                  <a:lnTo>
                    <a:pt x="48" y="231"/>
                  </a:lnTo>
                  <a:lnTo>
                    <a:pt x="64" y="231"/>
                  </a:lnTo>
                  <a:lnTo>
                    <a:pt x="80" y="231"/>
                  </a:lnTo>
                  <a:lnTo>
                    <a:pt x="64" y="239"/>
                  </a:lnTo>
                  <a:lnTo>
                    <a:pt x="72" y="239"/>
                  </a:lnTo>
                  <a:lnTo>
                    <a:pt x="120" y="247"/>
                  </a:lnTo>
                  <a:lnTo>
                    <a:pt x="192" y="287"/>
                  </a:lnTo>
                  <a:lnTo>
                    <a:pt x="200" y="311"/>
                  </a:lnTo>
                  <a:lnTo>
                    <a:pt x="168" y="335"/>
                  </a:lnTo>
                  <a:lnTo>
                    <a:pt x="64" y="303"/>
                  </a:lnTo>
                  <a:lnTo>
                    <a:pt x="104" y="335"/>
                  </a:lnTo>
                  <a:lnTo>
                    <a:pt x="104" y="367"/>
                  </a:lnTo>
                  <a:lnTo>
                    <a:pt x="152" y="383"/>
                  </a:lnTo>
                  <a:lnTo>
                    <a:pt x="160" y="383"/>
                  </a:lnTo>
                  <a:lnTo>
                    <a:pt x="152" y="367"/>
                  </a:lnTo>
                  <a:lnTo>
                    <a:pt x="128" y="359"/>
                  </a:lnTo>
                  <a:lnTo>
                    <a:pt x="128" y="351"/>
                  </a:lnTo>
                  <a:lnTo>
                    <a:pt x="160" y="359"/>
                  </a:lnTo>
                  <a:lnTo>
                    <a:pt x="192" y="367"/>
                  </a:lnTo>
                  <a:lnTo>
                    <a:pt x="176" y="335"/>
                  </a:lnTo>
                  <a:lnTo>
                    <a:pt x="216" y="319"/>
                  </a:lnTo>
                  <a:lnTo>
                    <a:pt x="240" y="335"/>
                  </a:lnTo>
                  <a:lnTo>
                    <a:pt x="240" y="271"/>
                  </a:lnTo>
                  <a:lnTo>
                    <a:pt x="232" y="263"/>
                  </a:lnTo>
                  <a:lnTo>
                    <a:pt x="272" y="279"/>
                  </a:lnTo>
                  <a:lnTo>
                    <a:pt x="248" y="287"/>
                  </a:lnTo>
                  <a:lnTo>
                    <a:pt x="272" y="311"/>
                  </a:lnTo>
                  <a:lnTo>
                    <a:pt x="303" y="287"/>
                  </a:lnTo>
                  <a:lnTo>
                    <a:pt x="383" y="255"/>
                  </a:lnTo>
                  <a:lnTo>
                    <a:pt x="391" y="255"/>
                  </a:lnTo>
                  <a:lnTo>
                    <a:pt x="383" y="263"/>
                  </a:lnTo>
                  <a:lnTo>
                    <a:pt x="391" y="279"/>
                  </a:lnTo>
                  <a:lnTo>
                    <a:pt x="455" y="255"/>
                  </a:lnTo>
                  <a:lnTo>
                    <a:pt x="471" y="271"/>
                  </a:lnTo>
                  <a:lnTo>
                    <a:pt x="479" y="255"/>
                  </a:lnTo>
                  <a:lnTo>
                    <a:pt x="471" y="239"/>
                  </a:lnTo>
                  <a:lnTo>
                    <a:pt x="487" y="231"/>
                  </a:lnTo>
                  <a:lnTo>
                    <a:pt x="527" y="239"/>
                  </a:lnTo>
                  <a:lnTo>
                    <a:pt x="583" y="279"/>
                  </a:lnTo>
                  <a:lnTo>
                    <a:pt x="607" y="263"/>
                  </a:lnTo>
                  <a:lnTo>
                    <a:pt x="583" y="239"/>
                  </a:lnTo>
                  <a:lnTo>
                    <a:pt x="567" y="231"/>
                  </a:lnTo>
                  <a:lnTo>
                    <a:pt x="575" y="207"/>
                  </a:lnTo>
                  <a:lnTo>
                    <a:pt x="559" y="207"/>
                  </a:lnTo>
                  <a:lnTo>
                    <a:pt x="567" y="191"/>
                  </a:lnTo>
                  <a:lnTo>
                    <a:pt x="583" y="175"/>
                  </a:lnTo>
                  <a:lnTo>
                    <a:pt x="607" y="143"/>
                  </a:lnTo>
                  <a:lnTo>
                    <a:pt x="639" y="143"/>
                  </a:lnTo>
                  <a:lnTo>
                    <a:pt x="647" y="151"/>
                  </a:lnTo>
                  <a:lnTo>
                    <a:pt x="639" y="183"/>
                  </a:lnTo>
                  <a:lnTo>
                    <a:pt x="655" y="199"/>
                  </a:lnTo>
                  <a:lnTo>
                    <a:pt x="647" y="255"/>
                  </a:lnTo>
                  <a:lnTo>
                    <a:pt x="663" y="271"/>
                  </a:lnTo>
                  <a:lnTo>
                    <a:pt x="655" y="279"/>
                  </a:lnTo>
                  <a:lnTo>
                    <a:pt x="639" y="303"/>
                  </a:lnTo>
                  <a:lnTo>
                    <a:pt x="615" y="311"/>
                  </a:lnTo>
                  <a:lnTo>
                    <a:pt x="647" y="327"/>
                  </a:lnTo>
                  <a:lnTo>
                    <a:pt x="679" y="279"/>
                  </a:lnTo>
                  <a:lnTo>
                    <a:pt x="679" y="263"/>
                  </a:lnTo>
                  <a:lnTo>
                    <a:pt x="687" y="263"/>
                  </a:lnTo>
                  <a:lnTo>
                    <a:pt x="711" y="255"/>
                  </a:lnTo>
                  <a:lnTo>
                    <a:pt x="719" y="271"/>
                  </a:lnTo>
                  <a:lnTo>
                    <a:pt x="711" y="279"/>
                  </a:lnTo>
                  <a:lnTo>
                    <a:pt x="735" y="287"/>
                  </a:lnTo>
                  <a:lnTo>
                    <a:pt x="719" y="279"/>
                  </a:lnTo>
                  <a:lnTo>
                    <a:pt x="727" y="279"/>
                  </a:lnTo>
                  <a:lnTo>
                    <a:pt x="719" y="263"/>
                  </a:lnTo>
                  <a:lnTo>
                    <a:pt x="671" y="247"/>
                  </a:lnTo>
                  <a:lnTo>
                    <a:pt x="679" y="215"/>
                  </a:lnTo>
                  <a:lnTo>
                    <a:pt x="655" y="183"/>
                  </a:lnTo>
                  <a:lnTo>
                    <a:pt x="687" y="159"/>
                  </a:lnTo>
                  <a:lnTo>
                    <a:pt x="679" y="151"/>
                  </a:lnTo>
                  <a:lnTo>
                    <a:pt x="695" y="159"/>
                  </a:lnTo>
                  <a:lnTo>
                    <a:pt x="687" y="183"/>
                  </a:lnTo>
                  <a:lnTo>
                    <a:pt x="695" y="191"/>
                  </a:lnTo>
                  <a:lnTo>
                    <a:pt x="735" y="199"/>
                  </a:lnTo>
                  <a:lnTo>
                    <a:pt x="695" y="167"/>
                  </a:lnTo>
                  <a:lnTo>
                    <a:pt x="727" y="175"/>
                  </a:lnTo>
                  <a:lnTo>
                    <a:pt x="719" y="167"/>
                  </a:lnTo>
                  <a:lnTo>
                    <a:pt x="735" y="159"/>
                  </a:lnTo>
                  <a:lnTo>
                    <a:pt x="807" y="183"/>
                  </a:lnTo>
                  <a:lnTo>
                    <a:pt x="791" y="191"/>
                  </a:lnTo>
                  <a:lnTo>
                    <a:pt x="791" y="215"/>
                  </a:lnTo>
                  <a:lnTo>
                    <a:pt x="807" y="223"/>
                  </a:lnTo>
                  <a:lnTo>
                    <a:pt x="815" y="183"/>
                  </a:lnTo>
                  <a:lnTo>
                    <a:pt x="775" y="159"/>
                  </a:lnTo>
                  <a:lnTo>
                    <a:pt x="767" y="127"/>
                  </a:lnTo>
                  <a:lnTo>
                    <a:pt x="855" y="111"/>
                  </a:lnTo>
                  <a:lnTo>
                    <a:pt x="839" y="96"/>
                  </a:lnTo>
                  <a:lnTo>
                    <a:pt x="855" y="96"/>
                  </a:lnTo>
                  <a:lnTo>
                    <a:pt x="863" y="88"/>
                  </a:lnTo>
                  <a:lnTo>
                    <a:pt x="855" y="80"/>
                  </a:lnTo>
                  <a:lnTo>
                    <a:pt x="950" y="56"/>
                  </a:lnTo>
                  <a:lnTo>
                    <a:pt x="942" y="48"/>
                  </a:lnTo>
                  <a:lnTo>
                    <a:pt x="982" y="48"/>
                  </a:lnTo>
                  <a:lnTo>
                    <a:pt x="982" y="56"/>
                  </a:lnTo>
                  <a:lnTo>
                    <a:pt x="998" y="56"/>
                  </a:lnTo>
                  <a:lnTo>
                    <a:pt x="1022" y="48"/>
                  </a:lnTo>
                  <a:lnTo>
                    <a:pt x="1038" y="48"/>
                  </a:lnTo>
                  <a:lnTo>
                    <a:pt x="1022" y="40"/>
                  </a:lnTo>
                  <a:lnTo>
                    <a:pt x="1062" y="40"/>
                  </a:lnTo>
                  <a:lnTo>
                    <a:pt x="1070" y="24"/>
                  </a:lnTo>
                  <a:lnTo>
                    <a:pt x="1110" y="0"/>
                  </a:lnTo>
                  <a:lnTo>
                    <a:pt x="1134" y="8"/>
                  </a:lnTo>
                  <a:lnTo>
                    <a:pt x="1110" y="24"/>
                  </a:lnTo>
                  <a:lnTo>
                    <a:pt x="1150" y="24"/>
                  </a:lnTo>
                  <a:lnTo>
                    <a:pt x="1134" y="40"/>
                  </a:lnTo>
                  <a:lnTo>
                    <a:pt x="1198" y="32"/>
                  </a:lnTo>
                  <a:lnTo>
                    <a:pt x="1246" y="56"/>
                  </a:lnTo>
                  <a:lnTo>
                    <a:pt x="1246" y="64"/>
                  </a:lnTo>
                  <a:lnTo>
                    <a:pt x="1230" y="56"/>
                  </a:lnTo>
                  <a:lnTo>
                    <a:pt x="1246" y="72"/>
                  </a:lnTo>
                  <a:lnTo>
                    <a:pt x="1238" y="88"/>
                  </a:lnTo>
                  <a:lnTo>
                    <a:pt x="1110" y="159"/>
                  </a:lnTo>
                  <a:lnTo>
                    <a:pt x="1150" y="151"/>
                  </a:lnTo>
                  <a:lnTo>
                    <a:pt x="1134" y="135"/>
                  </a:lnTo>
                  <a:lnTo>
                    <a:pt x="1198" y="119"/>
                  </a:lnTo>
                  <a:lnTo>
                    <a:pt x="1182" y="119"/>
                  </a:lnTo>
                  <a:lnTo>
                    <a:pt x="1190" y="111"/>
                  </a:lnTo>
                  <a:lnTo>
                    <a:pt x="1230" y="119"/>
                  </a:lnTo>
                  <a:lnTo>
                    <a:pt x="1238" y="111"/>
                  </a:lnTo>
                  <a:lnTo>
                    <a:pt x="1246" y="135"/>
                  </a:lnTo>
                  <a:lnTo>
                    <a:pt x="1262" y="135"/>
                  </a:lnTo>
                  <a:lnTo>
                    <a:pt x="1246" y="127"/>
                  </a:lnTo>
                  <a:lnTo>
                    <a:pt x="1278" y="119"/>
                  </a:lnTo>
                  <a:lnTo>
                    <a:pt x="1318" y="127"/>
                  </a:lnTo>
                  <a:lnTo>
                    <a:pt x="1310" y="135"/>
                  </a:lnTo>
                  <a:lnTo>
                    <a:pt x="1350" y="143"/>
                  </a:lnTo>
                  <a:lnTo>
                    <a:pt x="1390" y="143"/>
                  </a:lnTo>
                  <a:lnTo>
                    <a:pt x="1390" y="119"/>
                  </a:lnTo>
                  <a:lnTo>
                    <a:pt x="1398" y="119"/>
                  </a:lnTo>
                  <a:lnTo>
                    <a:pt x="1470" y="143"/>
                  </a:lnTo>
                  <a:lnTo>
                    <a:pt x="1462" y="183"/>
                  </a:lnTo>
                  <a:lnTo>
                    <a:pt x="1494" y="207"/>
                  </a:lnTo>
                  <a:lnTo>
                    <a:pt x="1526" y="167"/>
                  </a:lnTo>
                  <a:lnTo>
                    <a:pt x="1534" y="183"/>
                  </a:lnTo>
                  <a:lnTo>
                    <a:pt x="1565" y="183"/>
                  </a:lnTo>
                  <a:lnTo>
                    <a:pt x="1597" y="191"/>
                  </a:lnTo>
                  <a:lnTo>
                    <a:pt x="1621" y="183"/>
                  </a:lnTo>
                  <a:lnTo>
                    <a:pt x="1621" y="167"/>
                  </a:lnTo>
                  <a:lnTo>
                    <a:pt x="1637" y="151"/>
                  </a:lnTo>
                  <a:lnTo>
                    <a:pt x="1757" y="159"/>
                  </a:lnTo>
                  <a:lnTo>
                    <a:pt x="1765" y="175"/>
                  </a:lnTo>
                  <a:lnTo>
                    <a:pt x="1749" y="175"/>
                  </a:lnTo>
                  <a:lnTo>
                    <a:pt x="1789" y="183"/>
                  </a:lnTo>
                  <a:lnTo>
                    <a:pt x="1813" y="207"/>
                  </a:lnTo>
                  <a:lnTo>
                    <a:pt x="1893" y="199"/>
                  </a:lnTo>
                  <a:lnTo>
                    <a:pt x="1917" y="215"/>
                  </a:lnTo>
                  <a:lnTo>
                    <a:pt x="1909" y="231"/>
                  </a:lnTo>
                  <a:lnTo>
                    <a:pt x="1933" y="239"/>
                  </a:lnTo>
                  <a:lnTo>
                    <a:pt x="1941" y="231"/>
                  </a:lnTo>
                  <a:lnTo>
                    <a:pt x="2013" y="239"/>
                  </a:lnTo>
                  <a:lnTo>
                    <a:pt x="2029" y="231"/>
                  </a:lnTo>
                  <a:lnTo>
                    <a:pt x="2037" y="247"/>
                  </a:lnTo>
                  <a:lnTo>
                    <a:pt x="2061" y="263"/>
                  </a:lnTo>
                  <a:lnTo>
                    <a:pt x="2069" y="247"/>
                  </a:lnTo>
                  <a:lnTo>
                    <a:pt x="2061" y="239"/>
                  </a:lnTo>
                  <a:lnTo>
                    <a:pt x="2069" y="223"/>
                  </a:lnTo>
                  <a:lnTo>
                    <a:pt x="2180" y="239"/>
                  </a:lnTo>
                  <a:lnTo>
                    <a:pt x="2252" y="287"/>
                  </a:lnTo>
                  <a:lnTo>
                    <a:pt x="2276" y="287"/>
                  </a:lnTo>
                  <a:lnTo>
                    <a:pt x="2292" y="327"/>
                  </a:lnTo>
                  <a:lnTo>
                    <a:pt x="2284" y="303"/>
                  </a:lnTo>
                  <a:lnTo>
                    <a:pt x="2292" y="303"/>
                  </a:lnTo>
                  <a:lnTo>
                    <a:pt x="2300" y="303"/>
                  </a:lnTo>
                  <a:lnTo>
                    <a:pt x="2324" y="303"/>
                  </a:lnTo>
                  <a:lnTo>
                    <a:pt x="2348" y="327"/>
                  </a:lnTo>
                  <a:lnTo>
                    <a:pt x="2308" y="343"/>
                  </a:lnTo>
                  <a:lnTo>
                    <a:pt x="2316" y="351"/>
                  </a:lnTo>
                  <a:lnTo>
                    <a:pt x="2300" y="359"/>
                  </a:lnTo>
                  <a:lnTo>
                    <a:pt x="2316" y="367"/>
                  </a:lnTo>
                  <a:lnTo>
                    <a:pt x="2292" y="367"/>
                  </a:lnTo>
                  <a:lnTo>
                    <a:pt x="2284" y="351"/>
                  </a:lnTo>
                  <a:lnTo>
                    <a:pt x="2276" y="359"/>
                  </a:lnTo>
                  <a:lnTo>
                    <a:pt x="2252" y="335"/>
                  </a:lnTo>
                  <a:lnTo>
                    <a:pt x="2220" y="335"/>
                  </a:lnTo>
                  <a:lnTo>
                    <a:pt x="2212" y="335"/>
                  </a:lnTo>
                  <a:lnTo>
                    <a:pt x="2220" y="327"/>
                  </a:lnTo>
                  <a:lnTo>
                    <a:pt x="2212" y="327"/>
                  </a:lnTo>
                  <a:lnTo>
                    <a:pt x="2204" y="327"/>
                  </a:lnTo>
                  <a:lnTo>
                    <a:pt x="2212" y="335"/>
                  </a:lnTo>
                  <a:lnTo>
                    <a:pt x="2204" y="351"/>
                  </a:lnTo>
                  <a:lnTo>
                    <a:pt x="2180" y="367"/>
                  </a:lnTo>
                  <a:lnTo>
                    <a:pt x="2165" y="359"/>
                  </a:lnTo>
                  <a:lnTo>
                    <a:pt x="2196" y="399"/>
                  </a:lnTo>
                  <a:lnTo>
                    <a:pt x="2188" y="414"/>
                  </a:lnTo>
                  <a:lnTo>
                    <a:pt x="2165" y="399"/>
                  </a:lnTo>
                  <a:lnTo>
                    <a:pt x="2165" y="414"/>
                  </a:lnTo>
                  <a:lnTo>
                    <a:pt x="2101" y="430"/>
                  </a:lnTo>
                  <a:lnTo>
                    <a:pt x="2061" y="470"/>
                  </a:lnTo>
                  <a:lnTo>
                    <a:pt x="2029" y="454"/>
                  </a:lnTo>
                  <a:lnTo>
                    <a:pt x="2005" y="470"/>
                  </a:lnTo>
                  <a:lnTo>
                    <a:pt x="2005" y="454"/>
                  </a:lnTo>
                  <a:lnTo>
                    <a:pt x="1989" y="470"/>
                  </a:lnTo>
                  <a:lnTo>
                    <a:pt x="1965" y="470"/>
                  </a:lnTo>
                  <a:lnTo>
                    <a:pt x="1941" y="510"/>
                  </a:lnTo>
                  <a:lnTo>
                    <a:pt x="1965" y="518"/>
                  </a:lnTo>
                  <a:lnTo>
                    <a:pt x="1949" y="534"/>
                  </a:lnTo>
                  <a:lnTo>
                    <a:pt x="1965" y="558"/>
                  </a:lnTo>
                  <a:lnTo>
                    <a:pt x="1941" y="550"/>
                  </a:lnTo>
                  <a:lnTo>
                    <a:pt x="1933" y="566"/>
                  </a:lnTo>
                  <a:lnTo>
                    <a:pt x="1941" y="582"/>
                  </a:lnTo>
                  <a:lnTo>
                    <a:pt x="1909" y="598"/>
                  </a:lnTo>
                  <a:lnTo>
                    <a:pt x="1917" y="622"/>
                  </a:lnTo>
                  <a:lnTo>
                    <a:pt x="1893" y="622"/>
                  </a:lnTo>
                  <a:lnTo>
                    <a:pt x="1885" y="638"/>
                  </a:lnTo>
                  <a:lnTo>
                    <a:pt x="1869" y="662"/>
                  </a:lnTo>
                  <a:lnTo>
                    <a:pt x="1853" y="582"/>
                  </a:lnTo>
                  <a:lnTo>
                    <a:pt x="1853" y="542"/>
                  </a:lnTo>
                  <a:lnTo>
                    <a:pt x="1869" y="518"/>
                  </a:lnTo>
                  <a:lnTo>
                    <a:pt x="1893" y="510"/>
                  </a:lnTo>
                  <a:lnTo>
                    <a:pt x="1941" y="462"/>
                  </a:lnTo>
                  <a:lnTo>
                    <a:pt x="1973" y="446"/>
                  </a:lnTo>
                  <a:lnTo>
                    <a:pt x="1981" y="422"/>
                  </a:lnTo>
                  <a:lnTo>
                    <a:pt x="1989" y="414"/>
                  </a:lnTo>
                  <a:lnTo>
                    <a:pt x="1973" y="414"/>
                  </a:lnTo>
                  <a:lnTo>
                    <a:pt x="1965" y="438"/>
                  </a:lnTo>
                  <a:lnTo>
                    <a:pt x="1917" y="454"/>
                  </a:lnTo>
                  <a:lnTo>
                    <a:pt x="1917" y="422"/>
                  </a:lnTo>
                  <a:lnTo>
                    <a:pt x="1877" y="430"/>
                  </a:lnTo>
                  <a:lnTo>
                    <a:pt x="1837" y="470"/>
                  </a:lnTo>
                  <a:lnTo>
                    <a:pt x="1837" y="494"/>
                  </a:lnTo>
                  <a:lnTo>
                    <a:pt x="1789" y="494"/>
                  </a:lnTo>
                  <a:lnTo>
                    <a:pt x="1781" y="494"/>
                  </a:lnTo>
                  <a:lnTo>
                    <a:pt x="1797" y="494"/>
                  </a:lnTo>
                  <a:lnTo>
                    <a:pt x="1757" y="478"/>
                  </a:lnTo>
                  <a:lnTo>
                    <a:pt x="1749" y="494"/>
                  </a:lnTo>
                  <a:lnTo>
                    <a:pt x="1669" y="494"/>
                  </a:lnTo>
                  <a:lnTo>
                    <a:pt x="1557" y="582"/>
                  </a:lnTo>
                  <a:lnTo>
                    <a:pt x="1581" y="582"/>
                  </a:lnTo>
                  <a:lnTo>
                    <a:pt x="1581" y="606"/>
                  </a:lnTo>
                  <a:lnTo>
                    <a:pt x="1589" y="590"/>
                  </a:lnTo>
                  <a:lnTo>
                    <a:pt x="1589" y="614"/>
                  </a:lnTo>
                  <a:lnTo>
                    <a:pt x="1605" y="598"/>
                  </a:lnTo>
                  <a:lnTo>
                    <a:pt x="1605" y="614"/>
                  </a:lnTo>
                  <a:lnTo>
                    <a:pt x="1605" y="590"/>
                  </a:lnTo>
                  <a:lnTo>
                    <a:pt x="1621" y="590"/>
                  </a:lnTo>
                  <a:lnTo>
                    <a:pt x="1637" y="614"/>
                  </a:lnTo>
                  <a:lnTo>
                    <a:pt x="1621" y="622"/>
                  </a:lnTo>
                  <a:lnTo>
                    <a:pt x="1637" y="622"/>
                  </a:lnTo>
                  <a:lnTo>
                    <a:pt x="1645" y="630"/>
                  </a:lnTo>
                  <a:lnTo>
                    <a:pt x="1629" y="670"/>
                  </a:lnTo>
                  <a:lnTo>
                    <a:pt x="1629" y="710"/>
                  </a:lnTo>
                  <a:lnTo>
                    <a:pt x="1557" y="797"/>
                  </a:lnTo>
                  <a:lnTo>
                    <a:pt x="1534" y="813"/>
                  </a:lnTo>
                  <a:lnTo>
                    <a:pt x="1502" y="797"/>
                  </a:lnTo>
                  <a:lnTo>
                    <a:pt x="1486" y="821"/>
                  </a:lnTo>
                  <a:lnTo>
                    <a:pt x="1494" y="797"/>
                  </a:lnTo>
                  <a:lnTo>
                    <a:pt x="1494" y="781"/>
                  </a:lnTo>
                  <a:lnTo>
                    <a:pt x="1526" y="773"/>
                  </a:lnTo>
                  <a:lnTo>
                    <a:pt x="1549" y="710"/>
                  </a:lnTo>
                  <a:lnTo>
                    <a:pt x="1494" y="725"/>
                  </a:lnTo>
                  <a:lnTo>
                    <a:pt x="1486" y="702"/>
                  </a:lnTo>
                  <a:lnTo>
                    <a:pt x="1446" y="686"/>
                  </a:lnTo>
                  <a:lnTo>
                    <a:pt x="1422" y="622"/>
                  </a:lnTo>
                  <a:lnTo>
                    <a:pt x="1390" y="614"/>
                  </a:lnTo>
                  <a:lnTo>
                    <a:pt x="1334" y="622"/>
                  </a:lnTo>
                  <a:lnTo>
                    <a:pt x="1342" y="638"/>
                  </a:lnTo>
                  <a:lnTo>
                    <a:pt x="1318" y="678"/>
                  </a:lnTo>
                  <a:lnTo>
                    <a:pt x="1302" y="686"/>
                  </a:lnTo>
                  <a:lnTo>
                    <a:pt x="1286" y="678"/>
                  </a:lnTo>
                  <a:lnTo>
                    <a:pt x="1262" y="678"/>
                  </a:lnTo>
                  <a:lnTo>
                    <a:pt x="1182" y="694"/>
                  </a:lnTo>
                  <a:lnTo>
                    <a:pt x="1126" y="670"/>
                  </a:lnTo>
                  <a:lnTo>
                    <a:pt x="1086" y="678"/>
                  </a:lnTo>
                  <a:lnTo>
                    <a:pt x="1078" y="654"/>
                  </a:lnTo>
                  <a:lnTo>
                    <a:pt x="1030" y="630"/>
                  </a:lnTo>
                  <a:lnTo>
                    <a:pt x="1014" y="654"/>
                  </a:lnTo>
                  <a:lnTo>
                    <a:pt x="1014" y="678"/>
                  </a:lnTo>
                  <a:lnTo>
                    <a:pt x="926" y="670"/>
                  </a:lnTo>
                  <a:lnTo>
                    <a:pt x="871" y="702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72" name="Freeform 959" descr="25%"/>
            <p:cNvSpPr>
              <a:spLocks noChangeAspect="1"/>
            </p:cNvSpPr>
            <p:nvPr/>
          </p:nvSpPr>
          <p:spPr bwMode="auto">
            <a:xfrm>
              <a:off x="1026" y="1144"/>
              <a:ext cx="2365" cy="851"/>
            </a:xfrm>
            <a:custGeom>
              <a:avLst/>
              <a:gdLst>
                <a:gd name="T0" fmla="*/ 655 w 2348"/>
                <a:gd name="T1" fmla="*/ 590 h 845"/>
                <a:gd name="T2" fmla="*/ 487 w 2348"/>
                <a:gd name="T3" fmla="*/ 646 h 845"/>
                <a:gd name="T4" fmla="*/ 311 w 2348"/>
                <a:gd name="T5" fmla="*/ 662 h 845"/>
                <a:gd name="T6" fmla="*/ 311 w 2348"/>
                <a:gd name="T7" fmla="*/ 741 h 845"/>
                <a:gd name="T8" fmla="*/ 288 w 2348"/>
                <a:gd name="T9" fmla="*/ 845 h 845"/>
                <a:gd name="T10" fmla="*/ 128 w 2348"/>
                <a:gd name="T11" fmla="*/ 773 h 845"/>
                <a:gd name="T12" fmla="*/ 176 w 2348"/>
                <a:gd name="T13" fmla="*/ 694 h 845"/>
                <a:gd name="T14" fmla="*/ 56 w 2348"/>
                <a:gd name="T15" fmla="*/ 622 h 845"/>
                <a:gd name="T16" fmla="*/ 24 w 2348"/>
                <a:gd name="T17" fmla="*/ 566 h 845"/>
                <a:gd name="T18" fmla="*/ 0 w 2348"/>
                <a:gd name="T19" fmla="*/ 494 h 845"/>
                <a:gd name="T20" fmla="*/ 8 w 2348"/>
                <a:gd name="T21" fmla="*/ 454 h 845"/>
                <a:gd name="T22" fmla="*/ 16 w 2348"/>
                <a:gd name="T23" fmla="*/ 271 h 845"/>
                <a:gd name="T24" fmla="*/ 72 w 2348"/>
                <a:gd name="T25" fmla="*/ 239 h 845"/>
                <a:gd name="T26" fmla="*/ 104 w 2348"/>
                <a:gd name="T27" fmla="*/ 335 h 845"/>
                <a:gd name="T28" fmla="*/ 128 w 2348"/>
                <a:gd name="T29" fmla="*/ 351 h 845"/>
                <a:gd name="T30" fmla="*/ 240 w 2348"/>
                <a:gd name="T31" fmla="*/ 271 h 845"/>
                <a:gd name="T32" fmla="*/ 383 w 2348"/>
                <a:gd name="T33" fmla="*/ 255 h 845"/>
                <a:gd name="T34" fmla="*/ 479 w 2348"/>
                <a:gd name="T35" fmla="*/ 255 h 845"/>
                <a:gd name="T36" fmla="*/ 583 w 2348"/>
                <a:gd name="T37" fmla="*/ 239 h 845"/>
                <a:gd name="T38" fmla="*/ 607 w 2348"/>
                <a:gd name="T39" fmla="*/ 143 h 845"/>
                <a:gd name="T40" fmla="*/ 663 w 2348"/>
                <a:gd name="T41" fmla="*/ 271 h 845"/>
                <a:gd name="T42" fmla="*/ 679 w 2348"/>
                <a:gd name="T43" fmla="*/ 263 h 845"/>
                <a:gd name="T44" fmla="*/ 719 w 2348"/>
                <a:gd name="T45" fmla="*/ 279 h 845"/>
                <a:gd name="T46" fmla="*/ 687 w 2348"/>
                <a:gd name="T47" fmla="*/ 159 h 845"/>
                <a:gd name="T48" fmla="*/ 695 w 2348"/>
                <a:gd name="T49" fmla="*/ 167 h 845"/>
                <a:gd name="T50" fmla="*/ 791 w 2348"/>
                <a:gd name="T51" fmla="*/ 215 h 845"/>
                <a:gd name="T52" fmla="*/ 839 w 2348"/>
                <a:gd name="T53" fmla="*/ 96 h 845"/>
                <a:gd name="T54" fmla="*/ 982 w 2348"/>
                <a:gd name="T55" fmla="*/ 48 h 845"/>
                <a:gd name="T56" fmla="*/ 1062 w 2348"/>
                <a:gd name="T57" fmla="*/ 40 h 845"/>
                <a:gd name="T58" fmla="*/ 1134 w 2348"/>
                <a:gd name="T59" fmla="*/ 40 h 845"/>
                <a:gd name="T60" fmla="*/ 1238 w 2348"/>
                <a:gd name="T61" fmla="*/ 88 h 845"/>
                <a:gd name="T62" fmla="*/ 1190 w 2348"/>
                <a:gd name="T63" fmla="*/ 111 h 845"/>
                <a:gd name="T64" fmla="*/ 1278 w 2348"/>
                <a:gd name="T65" fmla="*/ 119 h 845"/>
                <a:gd name="T66" fmla="*/ 1398 w 2348"/>
                <a:gd name="T67" fmla="*/ 119 h 845"/>
                <a:gd name="T68" fmla="*/ 1565 w 2348"/>
                <a:gd name="T69" fmla="*/ 183 h 845"/>
                <a:gd name="T70" fmla="*/ 1765 w 2348"/>
                <a:gd name="T71" fmla="*/ 175 h 845"/>
                <a:gd name="T72" fmla="*/ 1909 w 2348"/>
                <a:gd name="T73" fmla="*/ 231 h 845"/>
                <a:gd name="T74" fmla="*/ 2061 w 2348"/>
                <a:gd name="T75" fmla="*/ 263 h 845"/>
                <a:gd name="T76" fmla="*/ 2276 w 2348"/>
                <a:gd name="T77" fmla="*/ 287 h 845"/>
                <a:gd name="T78" fmla="*/ 2348 w 2348"/>
                <a:gd name="T79" fmla="*/ 327 h 845"/>
                <a:gd name="T80" fmla="*/ 2284 w 2348"/>
                <a:gd name="T81" fmla="*/ 351 h 845"/>
                <a:gd name="T82" fmla="*/ 2212 w 2348"/>
                <a:gd name="T83" fmla="*/ 327 h 845"/>
                <a:gd name="T84" fmla="*/ 2196 w 2348"/>
                <a:gd name="T85" fmla="*/ 399 h 845"/>
                <a:gd name="T86" fmla="*/ 2029 w 2348"/>
                <a:gd name="T87" fmla="*/ 454 h 845"/>
                <a:gd name="T88" fmla="*/ 1965 w 2348"/>
                <a:gd name="T89" fmla="*/ 518 h 845"/>
                <a:gd name="T90" fmla="*/ 1909 w 2348"/>
                <a:gd name="T91" fmla="*/ 598 h 845"/>
                <a:gd name="T92" fmla="*/ 1853 w 2348"/>
                <a:gd name="T93" fmla="*/ 542 h 845"/>
                <a:gd name="T94" fmla="*/ 1989 w 2348"/>
                <a:gd name="T95" fmla="*/ 414 h 845"/>
                <a:gd name="T96" fmla="*/ 1837 w 2348"/>
                <a:gd name="T97" fmla="*/ 470 h 845"/>
                <a:gd name="T98" fmla="*/ 1749 w 2348"/>
                <a:gd name="T99" fmla="*/ 494 h 845"/>
                <a:gd name="T100" fmla="*/ 1589 w 2348"/>
                <a:gd name="T101" fmla="*/ 614 h 845"/>
                <a:gd name="T102" fmla="*/ 1621 w 2348"/>
                <a:gd name="T103" fmla="*/ 622 h 845"/>
                <a:gd name="T104" fmla="*/ 1534 w 2348"/>
                <a:gd name="T105" fmla="*/ 813 h 845"/>
                <a:gd name="T106" fmla="*/ 1549 w 2348"/>
                <a:gd name="T107" fmla="*/ 710 h 845"/>
                <a:gd name="T108" fmla="*/ 1334 w 2348"/>
                <a:gd name="T109" fmla="*/ 622 h 845"/>
                <a:gd name="T110" fmla="*/ 1182 w 2348"/>
                <a:gd name="T111" fmla="*/ 694 h 845"/>
                <a:gd name="T112" fmla="*/ 1014 w 2348"/>
                <a:gd name="T113" fmla="*/ 678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48" h="845">
                  <a:moveTo>
                    <a:pt x="871" y="702"/>
                  </a:moveTo>
                  <a:lnTo>
                    <a:pt x="815" y="662"/>
                  </a:lnTo>
                  <a:lnTo>
                    <a:pt x="775" y="654"/>
                  </a:lnTo>
                  <a:lnTo>
                    <a:pt x="711" y="582"/>
                  </a:lnTo>
                  <a:lnTo>
                    <a:pt x="687" y="606"/>
                  </a:lnTo>
                  <a:lnTo>
                    <a:pt x="655" y="590"/>
                  </a:lnTo>
                  <a:lnTo>
                    <a:pt x="639" y="566"/>
                  </a:lnTo>
                  <a:lnTo>
                    <a:pt x="607" y="566"/>
                  </a:lnTo>
                  <a:lnTo>
                    <a:pt x="503" y="598"/>
                  </a:lnTo>
                  <a:lnTo>
                    <a:pt x="511" y="622"/>
                  </a:lnTo>
                  <a:lnTo>
                    <a:pt x="495" y="622"/>
                  </a:lnTo>
                  <a:lnTo>
                    <a:pt x="487" y="646"/>
                  </a:lnTo>
                  <a:lnTo>
                    <a:pt x="511" y="654"/>
                  </a:lnTo>
                  <a:lnTo>
                    <a:pt x="503" y="670"/>
                  </a:lnTo>
                  <a:lnTo>
                    <a:pt x="399" y="670"/>
                  </a:lnTo>
                  <a:lnTo>
                    <a:pt x="375" y="654"/>
                  </a:lnTo>
                  <a:lnTo>
                    <a:pt x="335" y="638"/>
                  </a:lnTo>
                  <a:lnTo>
                    <a:pt x="311" y="662"/>
                  </a:lnTo>
                  <a:lnTo>
                    <a:pt x="303" y="678"/>
                  </a:lnTo>
                  <a:lnTo>
                    <a:pt x="288" y="678"/>
                  </a:lnTo>
                  <a:lnTo>
                    <a:pt x="272" y="702"/>
                  </a:lnTo>
                  <a:lnTo>
                    <a:pt x="327" y="733"/>
                  </a:lnTo>
                  <a:lnTo>
                    <a:pt x="303" y="741"/>
                  </a:lnTo>
                  <a:lnTo>
                    <a:pt x="311" y="741"/>
                  </a:lnTo>
                  <a:lnTo>
                    <a:pt x="303" y="757"/>
                  </a:lnTo>
                  <a:lnTo>
                    <a:pt x="288" y="741"/>
                  </a:lnTo>
                  <a:lnTo>
                    <a:pt x="272" y="789"/>
                  </a:lnTo>
                  <a:lnTo>
                    <a:pt x="288" y="789"/>
                  </a:lnTo>
                  <a:lnTo>
                    <a:pt x="303" y="837"/>
                  </a:lnTo>
                  <a:lnTo>
                    <a:pt x="288" y="845"/>
                  </a:lnTo>
                  <a:lnTo>
                    <a:pt x="280" y="829"/>
                  </a:lnTo>
                  <a:lnTo>
                    <a:pt x="272" y="829"/>
                  </a:lnTo>
                  <a:lnTo>
                    <a:pt x="224" y="797"/>
                  </a:lnTo>
                  <a:lnTo>
                    <a:pt x="176" y="789"/>
                  </a:lnTo>
                  <a:lnTo>
                    <a:pt x="168" y="789"/>
                  </a:lnTo>
                  <a:lnTo>
                    <a:pt x="128" y="773"/>
                  </a:lnTo>
                  <a:lnTo>
                    <a:pt x="160" y="749"/>
                  </a:lnTo>
                  <a:lnTo>
                    <a:pt x="152" y="741"/>
                  </a:lnTo>
                  <a:lnTo>
                    <a:pt x="168" y="733"/>
                  </a:lnTo>
                  <a:lnTo>
                    <a:pt x="160" y="733"/>
                  </a:lnTo>
                  <a:lnTo>
                    <a:pt x="168" y="718"/>
                  </a:lnTo>
                  <a:lnTo>
                    <a:pt x="176" y="694"/>
                  </a:lnTo>
                  <a:lnTo>
                    <a:pt x="112" y="662"/>
                  </a:lnTo>
                  <a:lnTo>
                    <a:pt x="104" y="646"/>
                  </a:lnTo>
                  <a:lnTo>
                    <a:pt x="72" y="630"/>
                  </a:lnTo>
                  <a:lnTo>
                    <a:pt x="56" y="638"/>
                  </a:lnTo>
                  <a:lnTo>
                    <a:pt x="48" y="630"/>
                  </a:lnTo>
                  <a:lnTo>
                    <a:pt x="56" y="622"/>
                  </a:lnTo>
                  <a:lnTo>
                    <a:pt x="56" y="598"/>
                  </a:lnTo>
                  <a:lnTo>
                    <a:pt x="56" y="590"/>
                  </a:lnTo>
                  <a:lnTo>
                    <a:pt x="48" y="590"/>
                  </a:lnTo>
                  <a:lnTo>
                    <a:pt x="40" y="566"/>
                  </a:lnTo>
                  <a:lnTo>
                    <a:pt x="16" y="566"/>
                  </a:lnTo>
                  <a:lnTo>
                    <a:pt x="24" y="566"/>
                  </a:lnTo>
                  <a:lnTo>
                    <a:pt x="8" y="566"/>
                  </a:lnTo>
                  <a:lnTo>
                    <a:pt x="8" y="542"/>
                  </a:lnTo>
                  <a:lnTo>
                    <a:pt x="8" y="526"/>
                  </a:lnTo>
                  <a:lnTo>
                    <a:pt x="0" y="518"/>
                  </a:lnTo>
                  <a:lnTo>
                    <a:pt x="8" y="502"/>
                  </a:lnTo>
                  <a:lnTo>
                    <a:pt x="0" y="494"/>
                  </a:lnTo>
                  <a:lnTo>
                    <a:pt x="0" y="478"/>
                  </a:lnTo>
                  <a:lnTo>
                    <a:pt x="8" y="478"/>
                  </a:lnTo>
                  <a:lnTo>
                    <a:pt x="40" y="470"/>
                  </a:lnTo>
                  <a:lnTo>
                    <a:pt x="16" y="462"/>
                  </a:lnTo>
                  <a:lnTo>
                    <a:pt x="16" y="446"/>
                  </a:lnTo>
                  <a:lnTo>
                    <a:pt x="8" y="454"/>
                  </a:lnTo>
                  <a:lnTo>
                    <a:pt x="56" y="407"/>
                  </a:lnTo>
                  <a:lnTo>
                    <a:pt x="32" y="359"/>
                  </a:lnTo>
                  <a:lnTo>
                    <a:pt x="40" y="335"/>
                  </a:lnTo>
                  <a:lnTo>
                    <a:pt x="24" y="303"/>
                  </a:lnTo>
                  <a:lnTo>
                    <a:pt x="40" y="287"/>
                  </a:lnTo>
                  <a:lnTo>
                    <a:pt x="16" y="271"/>
                  </a:lnTo>
                  <a:lnTo>
                    <a:pt x="24" y="255"/>
                  </a:lnTo>
                  <a:lnTo>
                    <a:pt x="48" y="231"/>
                  </a:lnTo>
                  <a:lnTo>
                    <a:pt x="64" y="231"/>
                  </a:lnTo>
                  <a:lnTo>
                    <a:pt x="80" y="231"/>
                  </a:lnTo>
                  <a:lnTo>
                    <a:pt x="64" y="239"/>
                  </a:lnTo>
                  <a:lnTo>
                    <a:pt x="72" y="239"/>
                  </a:lnTo>
                  <a:lnTo>
                    <a:pt x="120" y="247"/>
                  </a:lnTo>
                  <a:lnTo>
                    <a:pt x="192" y="287"/>
                  </a:lnTo>
                  <a:lnTo>
                    <a:pt x="200" y="311"/>
                  </a:lnTo>
                  <a:lnTo>
                    <a:pt x="168" y="335"/>
                  </a:lnTo>
                  <a:lnTo>
                    <a:pt x="64" y="303"/>
                  </a:lnTo>
                  <a:lnTo>
                    <a:pt x="104" y="335"/>
                  </a:lnTo>
                  <a:lnTo>
                    <a:pt x="104" y="367"/>
                  </a:lnTo>
                  <a:lnTo>
                    <a:pt x="152" y="383"/>
                  </a:lnTo>
                  <a:lnTo>
                    <a:pt x="160" y="383"/>
                  </a:lnTo>
                  <a:lnTo>
                    <a:pt x="152" y="367"/>
                  </a:lnTo>
                  <a:lnTo>
                    <a:pt x="128" y="359"/>
                  </a:lnTo>
                  <a:lnTo>
                    <a:pt x="128" y="351"/>
                  </a:lnTo>
                  <a:lnTo>
                    <a:pt x="160" y="359"/>
                  </a:lnTo>
                  <a:lnTo>
                    <a:pt x="192" y="367"/>
                  </a:lnTo>
                  <a:lnTo>
                    <a:pt x="176" y="335"/>
                  </a:lnTo>
                  <a:lnTo>
                    <a:pt x="216" y="319"/>
                  </a:lnTo>
                  <a:lnTo>
                    <a:pt x="240" y="335"/>
                  </a:lnTo>
                  <a:lnTo>
                    <a:pt x="240" y="271"/>
                  </a:lnTo>
                  <a:lnTo>
                    <a:pt x="232" y="263"/>
                  </a:lnTo>
                  <a:lnTo>
                    <a:pt x="272" y="279"/>
                  </a:lnTo>
                  <a:lnTo>
                    <a:pt x="248" y="287"/>
                  </a:lnTo>
                  <a:lnTo>
                    <a:pt x="272" y="311"/>
                  </a:lnTo>
                  <a:lnTo>
                    <a:pt x="303" y="287"/>
                  </a:lnTo>
                  <a:lnTo>
                    <a:pt x="383" y="255"/>
                  </a:lnTo>
                  <a:lnTo>
                    <a:pt x="391" y="255"/>
                  </a:lnTo>
                  <a:lnTo>
                    <a:pt x="383" y="263"/>
                  </a:lnTo>
                  <a:lnTo>
                    <a:pt x="391" y="279"/>
                  </a:lnTo>
                  <a:lnTo>
                    <a:pt x="455" y="255"/>
                  </a:lnTo>
                  <a:lnTo>
                    <a:pt x="471" y="271"/>
                  </a:lnTo>
                  <a:lnTo>
                    <a:pt x="479" y="255"/>
                  </a:lnTo>
                  <a:lnTo>
                    <a:pt x="471" y="239"/>
                  </a:lnTo>
                  <a:lnTo>
                    <a:pt x="487" y="231"/>
                  </a:lnTo>
                  <a:lnTo>
                    <a:pt x="527" y="239"/>
                  </a:lnTo>
                  <a:lnTo>
                    <a:pt x="583" y="279"/>
                  </a:lnTo>
                  <a:lnTo>
                    <a:pt x="607" y="263"/>
                  </a:lnTo>
                  <a:lnTo>
                    <a:pt x="583" y="239"/>
                  </a:lnTo>
                  <a:lnTo>
                    <a:pt x="567" y="231"/>
                  </a:lnTo>
                  <a:lnTo>
                    <a:pt x="575" y="207"/>
                  </a:lnTo>
                  <a:lnTo>
                    <a:pt x="559" y="207"/>
                  </a:lnTo>
                  <a:lnTo>
                    <a:pt x="567" y="191"/>
                  </a:lnTo>
                  <a:lnTo>
                    <a:pt x="583" y="175"/>
                  </a:lnTo>
                  <a:lnTo>
                    <a:pt x="607" y="143"/>
                  </a:lnTo>
                  <a:lnTo>
                    <a:pt x="639" y="143"/>
                  </a:lnTo>
                  <a:lnTo>
                    <a:pt x="647" y="151"/>
                  </a:lnTo>
                  <a:lnTo>
                    <a:pt x="639" y="183"/>
                  </a:lnTo>
                  <a:lnTo>
                    <a:pt x="655" y="199"/>
                  </a:lnTo>
                  <a:lnTo>
                    <a:pt x="647" y="255"/>
                  </a:lnTo>
                  <a:lnTo>
                    <a:pt x="663" y="271"/>
                  </a:lnTo>
                  <a:lnTo>
                    <a:pt x="655" y="279"/>
                  </a:lnTo>
                  <a:lnTo>
                    <a:pt x="639" y="303"/>
                  </a:lnTo>
                  <a:lnTo>
                    <a:pt x="615" y="311"/>
                  </a:lnTo>
                  <a:lnTo>
                    <a:pt x="647" y="327"/>
                  </a:lnTo>
                  <a:lnTo>
                    <a:pt x="679" y="279"/>
                  </a:lnTo>
                  <a:lnTo>
                    <a:pt x="679" y="263"/>
                  </a:lnTo>
                  <a:lnTo>
                    <a:pt x="687" y="263"/>
                  </a:lnTo>
                  <a:lnTo>
                    <a:pt x="711" y="255"/>
                  </a:lnTo>
                  <a:lnTo>
                    <a:pt x="719" y="271"/>
                  </a:lnTo>
                  <a:lnTo>
                    <a:pt x="711" y="279"/>
                  </a:lnTo>
                  <a:lnTo>
                    <a:pt x="735" y="287"/>
                  </a:lnTo>
                  <a:lnTo>
                    <a:pt x="719" y="279"/>
                  </a:lnTo>
                  <a:lnTo>
                    <a:pt x="727" y="279"/>
                  </a:lnTo>
                  <a:lnTo>
                    <a:pt x="719" y="263"/>
                  </a:lnTo>
                  <a:lnTo>
                    <a:pt x="671" y="247"/>
                  </a:lnTo>
                  <a:lnTo>
                    <a:pt x="679" y="215"/>
                  </a:lnTo>
                  <a:lnTo>
                    <a:pt x="655" y="183"/>
                  </a:lnTo>
                  <a:lnTo>
                    <a:pt x="687" y="159"/>
                  </a:lnTo>
                  <a:lnTo>
                    <a:pt x="679" y="151"/>
                  </a:lnTo>
                  <a:lnTo>
                    <a:pt x="695" y="159"/>
                  </a:lnTo>
                  <a:lnTo>
                    <a:pt x="687" y="183"/>
                  </a:lnTo>
                  <a:lnTo>
                    <a:pt x="695" y="191"/>
                  </a:lnTo>
                  <a:lnTo>
                    <a:pt x="735" y="199"/>
                  </a:lnTo>
                  <a:lnTo>
                    <a:pt x="695" y="167"/>
                  </a:lnTo>
                  <a:lnTo>
                    <a:pt x="727" y="175"/>
                  </a:lnTo>
                  <a:lnTo>
                    <a:pt x="719" y="167"/>
                  </a:lnTo>
                  <a:lnTo>
                    <a:pt x="735" y="159"/>
                  </a:lnTo>
                  <a:lnTo>
                    <a:pt x="807" y="183"/>
                  </a:lnTo>
                  <a:lnTo>
                    <a:pt x="791" y="191"/>
                  </a:lnTo>
                  <a:lnTo>
                    <a:pt x="791" y="215"/>
                  </a:lnTo>
                  <a:lnTo>
                    <a:pt x="807" y="223"/>
                  </a:lnTo>
                  <a:lnTo>
                    <a:pt x="815" y="183"/>
                  </a:lnTo>
                  <a:lnTo>
                    <a:pt x="775" y="159"/>
                  </a:lnTo>
                  <a:lnTo>
                    <a:pt x="767" y="127"/>
                  </a:lnTo>
                  <a:lnTo>
                    <a:pt x="855" y="111"/>
                  </a:lnTo>
                  <a:lnTo>
                    <a:pt x="839" y="96"/>
                  </a:lnTo>
                  <a:lnTo>
                    <a:pt x="855" y="96"/>
                  </a:lnTo>
                  <a:lnTo>
                    <a:pt x="863" y="88"/>
                  </a:lnTo>
                  <a:lnTo>
                    <a:pt x="855" y="80"/>
                  </a:lnTo>
                  <a:lnTo>
                    <a:pt x="950" y="56"/>
                  </a:lnTo>
                  <a:lnTo>
                    <a:pt x="942" y="48"/>
                  </a:lnTo>
                  <a:lnTo>
                    <a:pt x="982" y="48"/>
                  </a:lnTo>
                  <a:lnTo>
                    <a:pt x="982" y="56"/>
                  </a:lnTo>
                  <a:lnTo>
                    <a:pt x="998" y="56"/>
                  </a:lnTo>
                  <a:lnTo>
                    <a:pt x="1022" y="48"/>
                  </a:lnTo>
                  <a:lnTo>
                    <a:pt x="1038" y="48"/>
                  </a:lnTo>
                  <a:lnTo>
                    <a:pt x="1022" y="40"/>
                  </a:lnTo>
                  <a:lnTo>
                    <a:pt x="1062" y="40"/>
                  </a:lnTo>
                  <a:lnTo>
                    <a:pt x="1070" y="24"/>
                  </a:lnTo>
                  <a:lnTo>
                    <a:pt x="1110" y="0"/>
                  </a:lnTo>
                  <a:lnTo>
                    <a:pt x="1134" y="8"/>
                  </a:lnTo>
                  <a:lnTo>
                    <a:pt x="1110" y="24"/>
                  </a:lnTo>
                  <a:lnTo>
                    <a:pt x="1150" y="24"/>
                  </a:lnTo>
                  <a:lnTo>
                    <a:pt x="1134" y="40"/>
                  </a:lnTo>
                  <a:lnTo>
                    <a:pt x="1198" y="32"/>
                  </a:lnTo>
                  <a:lnTo>
                    <a:pt x="1246" y="56"/>
                  </a:lnTo>
                  <a:lnTo>
                    <a:pt x="1246" y="64"/>
                  </a:lnTo>
                  <a:lnTo>
                    <a:pt x="1230" y="56"/>
                  </a:lnTo>
                  <a:lnTo>
                    <a:pt x="1246" y="72"/>
                  </a:lnTo>
                  <a:lnTo>
                    <a:pt x="1238" y="88"/>
                  </a:lnTo>
                  <a:lnTo>
                    <a:pt x="1110" y="159"/>
                  </a:lnTo>
                  <a:lnTo>
                    <a:pt x="1150" y="151"/>
                  </a:lnTo>
                  <a:lnTo>
                    <a:pt x="1134" y="135"/>
                  </a:lnTo>
                  <a:lnTo>
                    <a:pt x="1198" y="119"/>
                  </a:lnTo>
                  <a:lnTo>
                    <a:pt x="1182" y="119"/>
                  </a:lnTo>
                  <a:lnTo>
                    <a:pt x="1190" y="111"/>
                  </a:lnTo>
                  <a:lnTo>
                    <a:pt x="1230" y="119"/>
                  </a:lnTo>
                  <a:lnTo>
                    <a:pt x="1238" y="111"/>
                  </a:lnTo>
                  <a:lnTo>
                    <a:pt x="1246" y="135"/>
                  </a:lnTo>
                  <a:lnTo>
                    <a:pt x="1262" y="135"/>
                  </a:lnTo>
                  <a:lnTo>
                    <a:pt x="1246" y="127"/>
                  </a:lnTo>
                  <a:lnTo>
                    <a:pt x="1278" y="119"/>
                  </a:lnTo>
                  <a:lnTo>
                    <a:pt x="1318" y="127"/>
                  </a:lnTo>
                  <a:lnTo>
                    <a:pt x="1310" y="135"/>
                  </a:lnTo>
                  <a:lnTo>
                    <a:pt x="1350" y="143"/>
                  </a:lnTo>
                  <a:lnTo>
                    <a:pt x="1390" y="143"/>
                  </a:lnTo>
                  <a:lnTo>
                    <a:pt x="1390" y="119"/>
                  </a:lnTo>
                  <a:lnTo>
                    <a:pt x="1398" y="119"/>
                  </a:lnTo>
                  <a:lnTo>
                    <a:pt x="1470" y="143"/>
                  </a:lnTo>
                  <a:lnTo>
                    <a:pt x="1462" y="183"/>
                  </a:lnTo>
                  <a:lnTo>
                    <a:pt x="1494" y="207"/>
                  </a:lnTo>
                  <a:lnTo>
                    <a:pt x="1526" y="167"/>
                  </a:lnTo>
                  <a:lnTo>
                    <a:pt x="1534" y="183"/>
                  </a:lnTo>
                  <a:lnTo>
                    <a:pt x="1565" y="183"/>
                  </a:lnTo>
                  <a:lnTo>
                    <a:pt x="1597" y="191"/>
                  </a:lnTo>
                  <a:lnTo>
                    <a:pt x="1621" y="183"/>
                  </a:lnTo>
                  <a:lnTo>
                    <a:pt x="1621" y="167"/>
                  </a:lnTo>
                  <a:lnTo>
                    <a:pt x="1637" y="151"/>
                  </a:lnTo>
                  <a:lnTo>
                    <a:pt x="1757" y="159"/>
                  </a:lnTo>
                  <a:lnTo>
                    <a:pt x="1765" y="175"/>
                  </a:lnTo>
                  <a:lnTo>
                    <a:pt x="1749" y="175"/>
                  </a:lnTo>
                  <a:lnTo>
                    <a:pt x="1789" y="183"/>
                  </a:lnTo>
                  <a:lnTo>
                    <a:pt x="1813" y="207"/>
                  </a:lnTo>
                  <a:lnTo>
                    <a:pt x="1893" y="199"/>
                  </a:lnTo>
                  <a:lnTo>
                    <a:pt x="1917" y="215"/>
                  </a:lnTo>
                  <a:lnTo>
                    <a:pt x="1909" y="231"/>
                  </a:lnTo>
                  <a:lnTo>
                    <a:pt x="1933" y="239"/>
                  </a:lnTo>
                  <a:lnTo>
                    <a:pt x="1941" y="231"/>
                  </a:lnTo>
                  <a:lnTo>
                    <a:pt x="2013" y="239"/>
                  </a:lnTo>
                  <a:lnTo>
                    <a:pt x="2029" y="231"/>
                  </a:lnTo>
                  <a:lnTo>
                    <a:pt x="2037" y="247"/>
                  </a:lnTo>
                  <a:lnTo>
                    <a:pt x="2061" y="263"/>
                  </a:lnTo>
                  <a:lnTo>
                    <a:pt x="2069" y="247"/>
                  </a:lnTo>
                  <a:lnTo>
                    <a:pt x="2061" y="239"/>
                  </a:lnTo>
                  <a:lnTo>
                    <a:pt x="2069" y="223"/>
                  </a:lnTo>
                  <a:lnTo>
                    <a:pt x="2180" y="239"/>
                  </a:lnTo>
                  <a:lnTo>
                    <a:pt x="2252" y="287"/>
                  </a:lnTo>
                  <a:lnTo>
                    <a:pt x="2276" y="287"/>
                  </a:lnTo>
                  <a:lnTo>
                    <a:pt x="2292" y="327"/>
                  </a:lnTo>
                  <a:lnTo>
                    <a:pt x="2284" y="303"/>
                  </a:lnTo>
                  <a:lnTo>
                    <a:pt x="2292" y="303"/>
                  </a:lnTo>
                  <a:lnTo>
                    <a:pt x="2300" y="303"/>
                  </a:lnTo>
                  <a:lnTo>
                    <a:pt x="2324" y="303"/>
                  </a:lnTo>
                  <a:lnTo>
                    <a:pt x="2348" y="327"/>
                  </a:lnTo>
                  <a:lnTo>
                    <a:pt x="2308" y="343"/>
                  </a:lnTo>
                  <a:lnTo>
                    <a:pt x="2316" y="351"/>
                  </a:lnTo>
                  <a:lnTo>
                    <a:pt x="2300" y="359"/>
                  </a:lnTo>
                  <a:lnTo>
                    <a:pt x="2316" y="367"/>
                  </a:lnTo>
                  <a:lnTo>
                    <a:pt x="2292" y="367"/>
                  </a:lnTo>
                  <a:lnTo>
                    <a:pt x="2284" y="351"/>
                  </a:lnTo>
                  <a:lnTo>
                    <a:pt x="2276" y="359"/>
                  </a:lnTo>
                  <a:lnTo>
                    <a:pt x="2252" y="335"/>
                  </a:lnTo>
                  <a:lnTo>
                    <a:pt x="2220" y="335"/>
                  </a:lnTo>
                  <a:lnTo>
                    <a:pt x="2212" y="335"/>
                  </a:lnTo>
                  <a:lnTo>
                    <a:pt x="2220" y="327"/>
                  </a:lnTo>
                  <a:lnTo>
                    <a:pt x="2212" y="327"/>
                  </a:lnTo>
                  <a:lnTo>
                    <a:pt x="2204" y="327"/>
                  </a:lnTo>
                  <a:lnTo>
                    <a:pt x="2212" y="335"/>
                  </a:lnTo>
                  <a:lnTo>
                    <a:pt x="2204" y="351"/>
                  </a:lnTo>
                  <a:lnTo>
                    <a:pt x="2180" y="367"/>
                  </a:lnTo>
                  <a:lnTo>
                    <a:pt x="2165" y="359"/>
                  </a:lnTo>
                  <a:lnTo>
                    <a:pt x="2196" y="399"/>
                  </a:lnTo>
                  <a:lnTo>
                    <a:pt x="2188" y="414"/>
                  </a:lnTo>
                  <a:lnTo>
                    <a:pt x="2165" y="399"/>
                  </a:lnTo>
                  <a:lnTo>
                    <a:pt x="2165" y="414"/>
                  </a:lnTo>
                  <a:lnTo>
                    <a:pt x="2101" y="430"/>
                  </a:lnTo>
                  <a:lnTo>
                    <a:pt x="2061" y="470"/>
                  </a:lnTo>
                  <a:lnTo>
                    <a:pt x="2029" y="454"/>
                  </a:lnTo>
                  <a:lnTo>
                    <a:pt x="2005" y="470"/>
                  </a:lnTo>
                  <a:lnTo>
                    <a:pt x="2005" y="454"/>
                  </a:lnTo>
                  <a:lnTo>
                    <a:pt x="1989" y="470"/>
                  </a:lnTo>
                  <a:lnTo>
                    <a:pt x="1965" y="470"/>
                  </a:lnTo>
                  <a:lnTo>
                    <a:pt x="1941" y="510"/>
                  </a:lnTo>
                  <a:lnTo>
                    <a:pt x="1965" y="518"/>
                  </a:lnTo>
                  <a:lnTo>
                    <a:pt x="1949" y="534"/>
                  </a:lnTo>
                  <a:lnTo>
                    <a:pt x="1965" y="558"/>
                  </a:lnTo>
                  <a:lnTo>
                    <a:pt x="1941" y="550"/>
                  </a:lnTo>
                  <a:lnTo>
                    <a:pt x="1933" y="566"/>
                  </a:lnTo>
                  <a:lnTo>
                    <a:pt x="1941" y="582"/>
                  </a:lnTo>
                  <a:lnTo>
                    <a:pt x="1909" y="598"/>
                  </a:lnTo>
                  <a:lnTo>
                    <a:pt x="1917" y="622"/>
                  </a:lnTo>
                  <a:lnTo>
                    <a:pt x="1893" y="622"/>
                  </a:lnTo>
                  <a:lnTo>
                    <a:pt x="1885" y="638"/>
                  </a:lnTo>
                  <a:lnTo>
                    <a:pt x="1869" y="662"/>
                  </a:lnTo>
                  <a:lnTo>
                    <a:pt x="1853" y="582"/>
                  </a:lnTo>
                  <a:lnTo>
                    <a:pt x="1853" y="542"/>
                  </a:lnTo>
                  <a:lnTo>
                    <a:pt x="1869" y="518"/>
                  </a:lnTo>
                  <a:lnTo>
                    <a:pt x="1893" y="510"/>
                  </a:lnTo>
                  <a:lnTo>
                    <a:pt x="1941" y="462"/>
                  </a:lnTo>
                  <a:lnTo>
                    <a:pt x="1973" y="446"/>
                  </a:lnTo>
                  <a:lnTo>
                    <a:pt x="1981" y="422"/>
                  </a:lnTo>
                  <a:lnTo>
                    <a:pt x="1989" y="414"/>
                  </a:lnTo>
                  <a:lnTo>
                    <a:pt x="1973" y="414"/>
                  </a:lnTo>
                  <a:lnTo>
                    <a:pt x="1965" y="438"/>
                  </a:lnTo>
                  <a:lnTo>
                    <a:pt x="1917" y="454"/>
                  </a:lnTo>
                  <a:lnTo>
                    <a:pt x="1917" y="422"/>
                  </a:lnTo>
                  <a:lnTo>
                    <a:pt x="1877" y="430"/>
                  </a:lnTo>
                  <a:lnTo>
                    <a:pt x="1837" y="470"/>
                  </a:lnTo>
                  <a:lnTo>
                    <a:pt x="1837" y="494"/>
                  </a:lnTo>
                  <a:lnTo>
                    <a:pt x="1789" y="494"/>
                  </a:lnTo>
                  <a:lnTo>
                    <a:pt x="1781" y="494"/>
                  </a:lnTo>
                  <a:lnTo>
                    <a:pt x="1797" y="494"/>
                  </a:lnTo>
                  <a:lnTo>
                    <a:pt x="1757" y="478"/>
                  </a:lnTo>
                  <a:lnTo>
                    <a:pt x="1749" y="494"/>
                  </a:lnTo>
                  <a:lnTo>
                    <a:pt x="1669" y="494"/>
                  </a:lnTo>
                  <a:lnTo>
                    <a:pt x="1557" y="582"/>
                  </a:lnTo>
                  <a:lnTo>
                    <a:pt x="1581" y="582"/>
                  </a:lnTo>
                  <a:lnTo>
                    <a:pt x="1581" y="606"/>
                  </a:lnTo>
                  <a:lnTo>
                    <a:pt x="1589" y="590"/>
                  </a:lnTo>
                  <a:lnTo>
                    <a:pt x="1589" y="614"/>
                  </a:lnTo>
                  <a:lnTo>
                    <a:pt x="1605" y="598"/>
                  </a:lnTo>
                  <a:lnTo>
                    <a:pt x="1605" y="614"/>
                  </a:lnTo>
                  <a:lnTo>
                    <a:pt x="1605" y="590"/>
                  </a:lnTo>
                  <a:lnTo>
                    <a:pt x="1621" y="590"/>
                  </a:lnTo>
                  <a:lnTo>
                    <a:pt x="1637" y="614"/>
                  </a:lnTo>
                  <a:lnTo>
                    <a:pt x="1621" y="622"/>
                  </a:lnTo>
                  <a:lnTo>
                    <a:pt x="1637" y="622"/>
                  </a:lnTo>
                  <a:lnTo>
                    <a:pt x="1645" y="630"/>
                  </a:lnTo>
                  <a:lnTo>
                    <a:pt x="1629" y="670"/>
                  </a:lnTo>
                  <a:lnTo>
                    <a:pt x="1629" y="710"/>
                  </a:lnTo>
                  <a:lnTo>
                    <a:pt x="1557" y="797"/>
                  </a:lnTo>
                  <a:lnTo>
                    <a:pt x="1534" y="813"/>
                  </a:lnTo>
                  <a:lnTo>
                    <a:pt x="1502" y="797"/>
                  </a:lnTo>
                  <a:lnTo>
                    <a:pt x="1486" y="821"/>
                  </a:lnTo>
                  <a:lnTo>
                    <a:pt x="1494" y="797"/>
                  </a:lnTo>
                  <a:lnTo>
                    <a:pt x="1494" y="781"/>
                  </a:lnTo>
                  <a:lnTo>
                    <a:pt x="1526" y="773"/>
                  </a:lnTo>
                  <a:lnTo>
                    <a:pt x="1549" y="710"/>
                  </a:lnTo>
                  <a:lnTo>
                    <a:pt x="1494" y="725"/>
                  </a:lnTo>
                  <a:lnTo>
                    <a:pt x="1486" y="702"/>
                  </a:lnTo>
                  <a:lnTo>
                    <a:pt x="1446" y="686"/>
                  </a:lnTo>
                  <a:lnTo>
                    <a:pt x="1422" y="622"/>
                  </a:lnTo>
                  <a:lnTo>
                    <a:pt x="1390" y="614"/>
                  </a:lnTo>
                  <a:lnTo>
                    <a:pt x="1334" y="622"/>
                  </a:lnTo>
                  <a:lnTo>
                    <a:pt x="1342" y="638"/>
                  </a:lnTo>
                  <a:lnTo>
                    <a:pt x="1318" y="678"/>
                  </a:lnTo>
                  <a:lnTo>
                    <a:pt x="1302" y="686"/>
                  </a:lnTo>
                  <a:lnTo>
                    <a:pt x="1286" y="678"/>
                  </a:lnTo>
                  <a:lnTo>
                    <a:pt x="1262" y="678"/>
                  </a:lnTo>
                  <a:lnTo>
                    <a:pt x="1182" y="694"/>
                  </a:lnTo>
                  <a:lnTo>
                    <a:pt x="1126" y="670"/>
                  </a:lnTo>
                  <a:lnTo>
                    <a:pt x="1086" y="678"/>
                  </a:lnTo>
                  <a:lnTo>
                    <a:pt x="1078" y="654"/>
                  </a:lnTo>
                  <a:lnTo>
                    <a:pt x="1030" y="630"/>
                  </a:lnTo>
                  <a:lnTo>
                    <a:pt x="1014" y="654"/>
                  </a:lnTo>
                  <a:lnTo>
                    <a:pt x="1014" y="678"/>
                  </a:lnTo>
                  <a:lnTo>
                    <a:pt x="926" y="670"/>
                  </a:lnTo>
                  <a:lnTo>
                    <a:pt x="871" y="702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73" name="Freeform 960" descr="25%"/>
            <p:cNvSpPr>
              <a:spLocks noChangeAspect="1"/>
            </p:cNvSpPr>
            <p:nvPr/>
          </p:nvSpPr>
          <p:spPr bwMode="auto">
            <a:xfrm>
              <a:off x="946" y="1778"/>
              <a:ext cx="257" cy="159"/>
            </a:xfrm>
            <a:custGeom>
              <a:avLst/>
              <a:gdLst>
                <a:gd name="T0" fmla="*/ 112 w 256"/>
                <a:gd name="T1" fmla="*/ 135 h 159"/>
                <a:gd name="T2" fmla="*/ 120 w 256"/>
                <a:gd name="T3" fmla="*/ 111 h 159"/>
                <a:gd name="T4" fmla="*/ 144 w 256"/>
                <a:gd name="T5" fmla="*/ 103 h 159"/>
                <a:gd name="T6" fmla="*/ 144 w 256"/>
                <a:gd name="T7" fmla="*/ 119 h 159"/>
                <a:gd name="T8" fmla="*/ 168 w 256"/>
                <a:gd name="T9" fmla="*/ 119 h 159"/>
                <a:gd name="T10" fmla="*/ 152 w 256"/>
                <a:gd name="T11" fmla="*/ 135 h 159"/>
                <a:gd name="T12" fmla="*/ 176 w 256"/>
                <a:gd name="T13" fmla="*/ 159 h 159"/>
                <a:gd name="T14" fmla="*/ 208 w 256"/>
                <a:gd name="T15" fmla="*/ 135 h 159"/>
                <a:gd name="T16" fmla="*/ 184 w 256"/>
                <a:gd name="T17" fmla="*/ 135 h 159"/>
                <a:gd name="T18" fmla="*/ 168 w 256"/>
                <a:gd name="T19" fmla="*/ 119 h 159"/>
                <a:gd name="T20" fmla="*/ 184 w 256"/>
                <a:gd name="T21" fmla="*/ 127 h 159"/>
                <a:gd name="T22" fmla="*/ 184 w 256"/>
                <a:gd name="T23" fmla="*/ 111 h 159"/>
                <a:gd name="T24" fmla="*/ 240 w 256"/>
                <a:gd name="T25" fmla="*/ 103 h 159"/>
                <a:gd name="T26" fmla="*/ 248 w 256"/>
                <a:gd name="T27" fmla="*/ 88 h 159"/>
                <a:gd name="T28" fmla="*/ 256 w 256"/>
                <a:gd name="T29" fmla="*/ 64 h 159"/>
                <a:gd name="T30" fmla="*/ 192 w 256"/>
                <a:gd name="T31" fmla="*/ 32 h 159"/>
                <a:gd name="T32" fmla="*/ 184 w 256"/>
                <a:gd name="T33" fmla="*/ 16 h 159"/>
                <a:gd name="T34" fmla="*/ 152 w 256"/>
                <a:gd name="T35" fmla="*/ 0 h 159"/>
                <a:gd name="T36" fmla="*/ 136 w 256"/>
                <a:gd name="T37" fmla="*/ 8 h 159"/>
                <a:gd name="T38" fmla="*/ 128 w 256"/>
                <a:gd name="T39" fmla="*/ 0 h 159"/>
                <a:gd name="T40" fmla="*/ 112 w 256"/>
                <a:gd name="T41" fmla="*/ 24 h 159"/>
                <a:gd name="T42" fmla="*/ 64 w 256"/>
                <a:gd name="T43" fmla="*/ 16 h 159"/>
                <a:gd name="T44" fmla="*/ 32 w 256"/>
                <a:gd name="T45" fmla="*/ 8 h 159"/>
                <a:gd name="T46" fmla="*/ 24 w 256"/>
                <a:gd name="T47" fmla="*/ 24 h 159"/>
                <a:gd name="T48" fmla="*/ 24 w 256"/>
                <a:gd name="T49" fmla="*/ 40 h 159"/>
                <a:gd name="T50" fmla="*/ 8 w 256"/>
                <a:gd name="T51" fmla="*/ 64 h 159"/>
                <a:gd name="T52" fmla="*/ 0 w 256"/>
                <a:gd name="T53" fmla="*/ 80 h 159"/>
                <a:gd name="T54" fmla="*/ 8 w 256"/>
                <a:gd name="T55" fmla="*/ 88 h 159"/>
                <a:gd name="T56" fmla="*/ 64 w 256"/>
                <a:gd name="T57" fmla="*/ 80 h 159"/>
                <a:gd name="T58" fmla="*/ 80 w 256"/>
                <a:gd name="T59" fmla="*/ 72 h 159"/>
                <a:gd name="T60" fmla="*/ 104 w 256"/>
                <a:gd name="T61" fmla="*/ 88 h 159"/>
                <a:gd name="T62" fmla="*/ 120 w 256"/>
                <a:gd name="T63" fmla="*/ 103 h 159"/>
                <a:gd name="T64" fmla="*/ 104 w 256"/>
                <a:gd name="T65" fmla="*/ 111 h 159"/>
                <a:gd name="T66" fmla="*/ 96 w 256"/>
                <a:gd name="T67" fmla="*/ 135 h 159"/>
                <a:gd name="T68" fmla="*/ 112 w 256"/>
                <a:gd name="T69" fmla="*/ 13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6" h="159">
                  <a:moveTo>
                    <a:pt x="112" y="135"/>
                  </a:moveTo>
                  <a:lnTo>
                    <a:pt x="120" y="111"/>
                  </a:lnTo>
                  <a:lnTo>
                    <a:pt x="144" y="103"/>
                  </a:lnTo>
                  <a:lnTo>
                    <a:pt x="144" y="119"/>
                  </a:lnTo>
                  <a:lnTo>
                    <a:pt x="168" y="119"/>
                  </a:lnTo>
                  <a:lnTo>
                    <a:pt x="152" y="135"/>
                  </a:lnTo>
                  <a:lnTo>
                    <a:pt x="176" y="159"/>
                  </a:lnTo>
                  <a:lnTo>
                    <a:pt x="208" y="135"/>
                  </a:lnTo>
                  <a:lnTo>
                    <a:pt x="184" y="135"/>
                  </a:lnTo>
                  <a:lnTo>
                    <a:pt x="168" y="119"/>
                  </a:lnTo>
                  <a:lnTo>
                    <a:pt x="184" y="127"/>
                  </a:lnTo>
                  <a:lnTo>
                    <a:pt x="184" y="111"/>
                  </a:lnTo>
                  <a:lnTo>
                    <a:pt x="240" y="103"/>
                  </a:lnTo>
                  <a:lnTo>
                    <a:pt x="248" y="88"/>
                  </a:lnTo>
                  <a:lnTo>
                    <a:pt x="256" y="64"/>
                  </a:lnTo>
                  <a:lnTo>
                    <a:pt x="192" y="32"/>
                  </a:lnTo>
                  <a:lnTo>
                    <a:pt x="184" y="16"/>
                  </a:lnTo>
                  <a:lnTo>
                    <a:pt x="152" y="0"/>
                  </a:lnTo>
                  <a:lnTo>
                    <a:pt x="136" y="8"/>
                  </a:lnTo>
                  <a:lnTo>
                    <a:pt x="128" y="0"/>
                  </a:lnTo>
                  <a:lnTo>
                    <a:pt x="112" y="24"/>
                  </a:lnTo>
                  <a:lnTo>
                    <a:pt x="64" y="16"/>
                  </a:lnTo>
                  <a:lnTo>
                    <a:pt x="32" y="8"/>
                  </a:lnTo>
                  <a:lnTo>
                    <a:pt x="24" y="24"/>
                  </a:lnTo>
                  <a:lnTo>
                    <a:pt x="24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64" y="80"/>
                  </a:lnTo>
                  <a:lnTo>
                    <a:pt x="80" y="72"/>
                  </a:lnTo>
                  <a:lnTo>
                    <a:pt x="104" y="88"/>
                  </a:lnTo>
                  <a:lnTo>
                    <a:pt x="120" y="103"/>
                  </a:lnTo>
                  <a:lnTo>
                    <a:pt x="104" y="111"/>
                  </a:lnTo>
                  <a:lnTo>
                    <a:pt x="96" y="135"/>
                  </a:lnTo>
                  <a:lnTo>
                    <a:pt x="112" y="135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74" name="Freeform 961" descr="25%"/>
            <p:cNvSpPr>
              <a:spLocks noChangeAspect="1"/>
            </p:cNvSpPr>
            <p:nvPr/>
          </p:nvSpPr>
          <p:spPr bwMode="auto">
            <a:xfrm>
              <a:off x="946" y="1778"/>
              <a:ext cx="257" cy="159"/>
            </a:xfrm>
            <a:custGeom>
              <a:avLst/>
              <a:gdLst>
                <a:gd name="T0" fmla="*/ 112 w 256"/>
                <a:gd name="T1" fmla="*/ 135 h 159"/>
                <a:gd name="T2" fmla="*/ 120 w 256"/>
                <a:gd name="T3" fmla="*/ 111 h 159"/>
                <a:gd name="T4" fmla="*/ 144 w 256"/>
                <a:gd name="T5" fmla="*/ 103 h 159"/>
                <a:gd name="T6" fmla="*/ 144 w 256"/>
                <a:gd name="T7" fmla="*/ 119 h 159"/>
                <a:gd name="T8" fmla="*/ 168 w 256"/>
                <a:gd name="T9" fmla="*/ 119 h 159"/>
                <a:gd name="T10" fmla="*/ 152 w 256"/>
                <a:gd name="T11" fmla="*/ 135 h 159"/>
                <a:gd name="T12" fmla="*/ 176 w 256"/>
                <a:gd name="T13" fmla="*/ 159 h 159"/>
                <a:gd name="T14" fmla="*/ 208 w 256"/>
                <a:gd name="T15" fmla="*/ 135 h 159"/>
                <a:gd name="T16" fmla="*/ 184 w 256"/>
                <a:gd name="T17" fmla="*/ 135 h 159"/>
                <a:gd name="T18" fmla="*/ 168 w 256"/>
                <a:gd name="T19" fmla="*/ 119 h 159"/>
                <a:gd name="T20" fmla="*/ 184 w 256"/>
                <a:gd name="T21" fmla="*/ 127 h 159"/>
                <a:gd name="T22" fmla="*/ 184 w 256"/>
                <a:gd name="T23" fmla="*/ 111 h 159"/>
                <a:gd name="T24" fmla="*/ 240 w 256"/>
                <a:gd name="T25" fmla="*/ 103 h 159"/>
                <a:gd name="T26" fmla="*/ 248 w 256"/>
                <a:gd name="T27" fmla="*/ 88 h 159"/>
                <a:gd name="T28" fmla="*/ 256 w 256"/>
                <a:gd name="T29" fmla="*/ 64 h 159"/>
                <a:gd name="T30" fmla="*/ 192 w 256"/>
                <a:gd name="T31" fmla="*/ 32 h 159"/>
                <a:gd name="T32" fmla="*/ 184 w 256"/>
                <a:gd name="T33" fmla="*/ 16 h 159"/>
                <a:gd name="T34" fmla="*/ 152 w 256"/>
                <a:gd name="T35" fmla="*/ 0 h 159"/>
                <a:gd name="T36" fmla="*/ 136 w 256"/>
                <a:gd name="T37" fmla="*/ 8 h 159"/>
                <a:gd name="T38" fmla="*/ 128 w 256"/>
                <a:gd name="T39" fmla="*/ 0 h 159"/>
                <a:gd name="T40" fmla="*/ 112 w 256"/>
                <a:gd name="T41" fmla="*/ 24 h 159"/>
                <a:gd name="T42" fmla="*/ 64 w 256"/>
                <a:gd name="T43" fmla="*/ 16 h 159"/>
                <a:gd name="T44" fmla="*/ 32 w 256"/>
                <a:gd name="T45" fmla="*/ 8 h 159"/>
                <a:gd name="T46" fmla="*/ 24 w 256"/>
                <a:gd name="T47" fmla="*/ 24 h 159"/>
                <a:gd name="T48" fmla="*/ 24 w 256"/>
                <a:gd name="T49" fmla="*/ 40 h 159"/>
                <a:gd name="T50" fmla="*/ 8 w 256"/>
                <a:gd name="T51" fmla="*/ 64 h 159"/>
                <a:gd name="T52" fmla="*/ 0 w 256"/>
                <a:gd name="T53" fmla="*/ 80 h 159"/>
                <a:gd name="T54" fmla="*/ 8 w 256"/>
                <a:gd name="T55" fmla="*/ 88 h 159"/>
                <a:gd name="T56" fmla="*/ 64 w 256"/>
                <a:gd name="T57" fmla="*/ 80 h 159"/>
                <a:gd name="T58" fmla="*/ 80 w 256"/>
                <a:gd name="T59" fmla="*/ 72 h 159"/>
                <a:gd name="T60" fmla="*/ 104 w 256"/>
                <a:gd name="T61" fmla="*/ 88 h 159"/>
                <a:gd name="T62" fmla="*/ 120 w 256"/>
                <a:gd name="T63" fmla="*/ 103 h 159"/>
                <a:gd name="T64" fmla="*/ 104 w 256"/>
                <a:gd name="T65" fmla="*/ 111 h 159"/>
                <a:gd name="T66" fmla="*/ 96 w 256"/>
                <a:gd name="T67" fmla="*/ 135 h 159"/>
                <a:gd name="T68" fmla="*/ 112 w 256"/>
                <a:gd name="T69" fmla="*/ 13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6" h="159">
                  <a:moveTo>
                    <a:pt x="112" y="135"/>
                  </a:moveTo>
                  <a:lnTo>
                    <a:pt x="120" y="111"/>
                  </a:lnTo>
                  <a:lnTo>
                    <a:pt x="144" y="103"/>
                  </a:lnTo>
                  <a:lnTo>
                    <a:pt x="144" y="119"/>
                  </a:lnTo>
                  <a:lnTo>
                    <a:pt x="168" y="119"/>
                  </a:lnTo>
                  <a:lnTo>
                    <a:pt x="152" y="135"/>
                  </a:lnTo>
                  <a:lnTo>
                    <a:pt x="176" y="159"/>
                  </a:lnTo>
                  <a:lnTo>
                    <a:pt x="208" y="135"/>
                  </a:lnTo>
                  <a:lnTo>
                    <a:pt x="184" y="135"/>
                  </a:lnTo>
                  <a:lnTo>
                    <a:pt x="168" y="119"/>
                  </a:lnTo>
                  <a:lnTo>
                    <a:pt x="184" y="127"/>
                  </a:lnTo>
                  <a:lnTo>
                    <a:pt x="184" y="111"/>
                  </a:lnTo>
                  <a:lnTo>
                    <a:pt x="240" y="103"/>
                  </a:lnTo>
                  <a:lnTo>
                    <a:pt x="248" y="88"/>
                  </a:lnTo>
                  <a:lnTo>
                    <a:pt x="256" y="64"/>
                  </a:lnTo>
                  <a:lnTo>
                    <a:pt x="192" y="32"/>
                  </a:lnTo>
                  <a:lnTo>
                    <a:pt x="184" y="16"/>
                  </a:lnTo>
                  <a:lnTo>
                    <a:pt x="152" y="0"/>
                  </a:lnTo>
                  <a:lnTo>
                    <a:pt x="136" y="8"/>
                  </a:lnTo>
                  <a:lnTo>
                    <a:pt x="128" y="0"/>
                  </a:lnTo>
                  <a:lnTo>
                    <a:pt x="112" y="24"/>
                  </a:lnTo>
                  <a:lnTo>
                    <a:pt x="64" y="16"/>
                  </a:lnTo>
                  <a:lnTo>
                    <a:pt x="32" y="8"/>
                  </a:lnTo>
                  <a:lnTo>
                    <a:pt x="24" y="24"/>
                  </a:lnTo>
                  <a:lnTo>
                    <a:pt x="24" y="40"/>
                  </a:lnTo>
                  <a:lnTo>
                    <a:pt x="8" y="64"/>
                  </a:lnTo>
                  <a:lnTo>
                    <a:pt x="0" y="80"/>
                  </a:lnTo>
                  <a:lnTo>
                    <a:pt x="8" y="88"/>
                  </a:lnTo>
                  <a:lnTo>
                    <a:pt x="64" y="80"/>
                  </a:lnTo>
                  <a:lnTo>
                    <a:pt x="80" y="72"/>
                  </a:lnTo>
                  <a:lnTo>
                    <a:pt x="104" y="88"/>
                  </a:lnTo>
                  <a:lnTo>
                    <a:pt x="120" y="103"/>
                  </a:lnTo>
                  <a:lnTo>
                    <a:pt x="104" y="111"/>
                  </a:lnTo>
                  <a:lnTo>
                    <a:pt x="96" y="135"/>
                  </a:lnTo>
                  <a:lnTo>
                    <a:pt x="112" y="135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75" name="Freeform 962" descr="25%"/>
            <p:cNvSpPr>
              <a:spLocks noChangeAspect="1"/>
            </p:cNvSpPr>
            <p:nvPr/>
          </p:nvSpPr>
          <p:spPr bwMode="auto">
            <a:xfrm>
              <a:off x="1252" y="1987"/>
              <a:ext cx="56" cy="48"/>
            </a:xfrm>
            <a:custGeom>
              <a:avLst/>
              <a:gdLst>
                <a:gd name="T0" fmla="*/ 48 w 56"/>
                <a:gd name="T1" fmla="*/ 48 h 48"/>
                <a:gd name="T2" fmla="*/ 40 w 56"/>
                <a:gd name="T3" fmla="*/ 24 h 48"/>
                <a:gd name="T4" fmla="*/ 24 w 56"/>
                <a:gd name="T5" fmla="*/ 24 h 48"/>
                <a:gd name="T6" fmla="*/ 0 w 56"/>
                <a:gd name="T7" fmla="*/ 8 h 48"/>
                <a:gd name="T8" fmla="*/ 24 w 56"/>
                <a:gd name="T9" fmla="*/ 0 h 48"/>
                <a:gd name="T10" fmla="*/ 32 w 56"/>
                <a:gd name="T11" fmla="*/ 8 h 48"/>
                <a:gd name="T12" fmla="*/ 56 w 56"/>
                <a:gd name="T13" fmla="*/ 24 h 48"/>
                <a:gd name="T14" fmla="*/ 56 w 56"/>
                <a:gd name="T15" fmla="*/ 40 h 48"/>
                <a:gd name="T16" fmla="*/ 48 w 56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48">
                  <a:moveTo>
                    <a:pt x="48" y="48"/>
                  </a:moveTo>
                  <a:lnTo>
                    <a:pt x="40" y="24"/>
                  </a:lnTo>
                  <a:lnTo>
                    <a:pt x="24" y="24"/>
                  </a:lnTo>
                  <a:lnTo>
                    <a:pt x="0" y="8"/>
                  </a:lnTo>
                  <a:lnTo>
                    <a:pt x="24" y="0"/>
                  </a:lnTo>
                  <a:lnTo>
                    <a:pt x="32" y="8"/>
                  </a:lnTo>
                  <a:lnTo>
                    <a:pt x="56" y="24"/>
                  </a:lnTo>
                  <a:lnTo>
                    <a:pt x="56" y="40"/>
                  </a:lnTo>
                  <a:lnTo>
                    <a:pt x="48" y="48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76" name="Freeform 963" descr="25%"/>
            <p:cNvSpPr>
              <a:spLocks noChangeAspect="1"/>
            </p:cNvSpPr>
            <p:nvPr/>
          </p:nvSpPr>
          <p:spPr bwMode="auto">
            <a:xfrm>
              <a:off x="1252" y="1987"/>
              <a:ext cx="56" cy="48"/>
            </a:xfrm>
            <a:custGeom>
              <a:avLst/>
              <a:gdLst>
                <a:gd name="T0" fmla="*/ 48 w 56"/>
                <a:gd name="T1" fmla="*/ 48 h 48"/>
                <a:gd name="T2" fmla="*/ 40 w 56"/>
                <a:gd name="T3" fmla="*/ 24 h 48"/>
                <a:gd name="T4" fmla="*/ 24 w 56"/>
                <a:gd name="T5" fmla="*/ 24 h 48"/>
                <a:gd name="T6" fmla="*/ 0 w 56"/>
                <a:gd name="T7" fmla="*/ 8 h 48"/>
                <a:gd name="T8" fmla="*/ 24 w 56"/>
                <a:gd name="T9" fmla="*/ 0 h 48"/>
                <a:gd name="T10" fmla="*/ 32 w 56"/>
                <a:gd name="T11" fmla="*/ 8 h 48"/>
                <a:gd name="T12" fmla="*/ 56 w 56"/>
                <a:gd name="T13" fmla="*/ 24 h 48"/>
                <a:gd name="T14" fmla="*/ 56 w 56"/>
                <a:gd name="T15" fmla="*/ 40 h 48"/>
                <a:gd name="T16" fmla="*/ 48 w 56"/>
                <a:gd name="T1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48">
                  <a:moveTo>
                    <a:pt x="48" y="48"/>
                  </a:moveTo>
                  <a:lnTo>
                    <a:pt x="40" y="24"/>
                  </a:lnTo>
                  <a:lnTo>
                    <a:pt x="24" y="24"/>
                  </a:lnTo>
                  <a:lnTo>
                    <a:pt x="0" y="8"/>
                  </a:lnTo>
                  <a:lnTo>
                    <a:pt x="24" y="0"/>
                  </a:lnTo>
                  <a:lnTo>
                    <a:pt x="32" y="8"/>
                  </a:lnTo>
                  <a:lnTo>
                    <a:pt x="56" y="24"/>
                  </a:lnTo>
                  <a:lnTo>
                    <a:pt x="56" y="40"/>
                  </a:lnTo>
                  <a:lnTo>
                    <a:pt x="48" y="48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77" name="Freeform 964" descr="25%"/>
            <p:cNvSpPr>
              <a:spLocks noChangeAspect="1"/>
            </p:cNvSpPr>
            <p:nvPr/>
          </p:nvSpPr>
          <p:spPr bwMode="auto">
            <a:xfrm>
              <a:off x="1276" y="1979"/>
              <a:ext cx="87" cy="64"/>
            </a:xfrm>
            <a:custGeom>
              <a:avLst/>
              <a:gdLst>
                <a:gd name="T0" fmla="*/ 16 w 79"/>
                <a:gd name="T1" fmla="*/ 0 h 64"/>
                <a:gd name="T2" fmla="*/ 24 w 79"/>
                <a:gd name="T3" fmla="*/ 8 h 64"/>
                <a:gd name="T4" fmla="*/ 16 w 79"/>
                <a:gd name="T5" fmla="*/ 16 h 64"/>
                <a:gd name="T6" fmla="*/ 8 w 79"/>
                <a:gd name="T7" fmla="*/ 8 h 64"/>
                <a:gd name="T8" fmla="*/ 0 w 79"/>
                <a:gd name="T9" fmla="*/ 8 h 64"/>
                <a:gd name="T10" fmla="*/ 8 w 79"/>
                <a:gd name="T11" fmla="*/ 16 h 64"/>
                <a:gd name="T12" fmla="*/ 32 w 79"/>
                <a:gd name="T13" fmla="*/ 32 h 64"/>
                <a:gd name="T14" fmla="*/ 32 w 79"/>
                <a:gd name="T15" fmla="*/ 48 h 64"/>
                <a:gd name="T16" fmla="*/ 55 w 79"/>
                <a:gd name="T17" fmla="*/ 40 h 64"/>
                <a:gd name="T18" fmla="*/ 55 w 79"/>
                <a:gd name="T19" fmla="*/ 56 h 64"/>
                <a:gd name="T20" fmla="*/ 63 w 79"/>
                <a:gd name="T21" fmla="*/ 64 h 64"/>
                <a:gd name="T22" fmla="*/ 71 w 79"/>
                <a:gd name="T23" fmla="*/ 32 h 64"/>
                <a:gd name="T24" fmla="*/ 79 w 79"/>
                <a:gd name="T25" fmla="*/ 24 h 64"/>
                <a:gd name="T26" fmla="*/ 55 w 79"/>
                <a:gd name="T27" fmla="*/ 8 h 64"/>
                <a:gd name="T28" fmla="*/ 40 w 79"/>
                <a:gd name="T29" fmla="*/ 16 h 64"/>
                <a:gd name="T30" fmla="*/ 32 w 79"/>
                <a:gd name="T31" fmla="*/ 0 h 64"/>
                <a:gd name="T32" fmla="*/ 24 w 79"/>
                <a:gd name="T33" fmla="*/ 0 h 64"/>
                <a:gd name="T34" fmla="*/ 16 w 79"/>
                <a:gd name="T3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64">
                  <a:moveTo>
                    <a:pt x="16" y="0"/>
                  </a:moveTo>
                  <a:lnTo>
                    <a:pt x="24" y="8"/>
                  </a:lnTo>
                  <a:lnTo>
                    <a:pt x="16" y="16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16"/>
                  </a:lnTo>
                  <a:lnTo>
                    <a:pt x="32" y="32"/>
                  </a:lnTo>
                  <a:lnTo>
                    <a:pt x="32" y="48"/>
                  </a:lnTo>
                  <a:lnTo>
                    <a:pt x="55" y="40"/>
                  </a:lnTo>
                  <a:lnTo>
                    <a:pt x="55" y="56"/>
                  </a:lnTo>
                  <a:lnTo>
                    <a:pt x="63" y="64"/>
                  </a:lnTo>
                  <a:lnTo>
                    <a:pt x="71" y="32"/>
                  </a:lnTo>
                  <a:lnTo>
                    <a:pt x="79" y="24"/>
                  </a:lnTo>
                  <a:lnTo>
                    <a:pt x="55" y="8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78" name="Freeform 965" descr="25%"/>
            <p:cNvSpPr>
              <a:spLocks noChangeAspect="1"/>
            </p:cNvSpPr>
            <p:nvPr/>
          </p:nvSpPr>
          <p:spPr bwMode="auto">
            <a:xfrm>
              <a:off x="1276" y="1979"/>
              <a:ext cx="87" cy="64"/>
            </a:xfrm>
            <a:custGeom>
              <a:avLst/>
              <a:gdLst>
                <a:gd name="T0" fmla="*/ 16 w 79"/>
                <a:gd name="T1" fmla="*/ 0 h 64"/>
                <a:gd name="T2" fmla="*/ 24 w 79"/>
                <a:gd name="T3" fmla="*/ 8 h 64"/>
                <a:gd name="T4" fmla="*/ 16 w 79"/>
                <a:gd name="T5" fmla="*/ 16 h 64"/>
                <a:gd name="T6" fmla="*/ 8 w 79"/>
                <a:gd name="T7" fmla="*/ 8 h 64"/>
                <a:gd name="T8" fmla="*/ 0 w 79"/>
                <a:gd name="T9" fmla="*/ 8 h 64"/>
                <a:gd name="T10" fmla="*/ 8 w 79"/>
                <a:gd name="T11" fmla="*/ 16 h 64"/>
                <a:gd name="T12" fmla="*/ 32 w 79"/>
                <a:gd name="T13" fmla="*/ 32 h 64"/>
                <a:gd name="T14" fmla="*/ 32 w 79"/>
                <a:gd name="T15" fmla="*/ 48 h 64"/>
                <a:gd name="T16" fmla="*/ 55 w 79"/>
                <a:gd name="T17" fmla="*/ 40 h 64"/>
                <a:gd name="T18" fmla="*/ 55 w 79"/>
                <a:gd name="T19" fmla="*/ 56 h 64"/>
                <a:gd name="T20" fmla="*/ 63 w 79"/>
                <a:gd name="T21" fmla="*/ 64 h 64"/>
                <a:gd name="T22" fmla="*/ 71 w 79"/>
                <a:gd name="T23" fmla="*/ 32 h 64"/>
                <a:gd name="T24" fmla="*/ 79 w 79"/>
                <a:gd name="T25" fmla="*/ 24 h 64"/>
                <a:gd name="T26" fmla="*/ 55 w 79"/>
                <a:gd name="T27" fmla="*/ 8 h 64"/>
                <a:gd name="T28" fmla="*/ 40 w 79"/>
                <a:gd name="T29" fmla="*/ 16 h 64"/>
                <a:gd name="T30" fmla="*/ 32 w 79"/>
                <a:gd name="T31" fmla="*/ 0 h 64"/>
                <a:gd name="T32" fmla="*/ 24 w 79"/>
                <a:gd name="T33" fmla="*/ 0 h 64"/>
                <a:gd name="T34" fmla="*/ 16 w 79"/>
                <a:gd name="T3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64">
                  <a:moveTo>
                    <a:pt x="16" y="0"/>
                  </a:moveTo>
                  <a:lnTo>
                    <a:pt x="24" y="8"/>
                  </a:lnTo>
                  <a:lnTo>
                    <a:pt x="16" y="16"/>
                  </a:lnTo>
                  <a:lnTo>
                    <a:pt x="8" y="8"/>
                  </a:lnTo>
                  <a:lnTo>
                    <a:pt x="0" y="8"/>
                  </a:lnTo>
                  <a:lnTo>
                    <a:pt x="8" y="16"/>
                  </a:lnTo>
                  <a:lnTo>
                    <a:pt x="32" y="32"/>
                  </a:lnTo>
                  <a:lnTo>
                    <a:pt x="32" y="48"/>
                  </a:lnTo>
                  <a:lnTo>
                    <a:pt x="55" y="40"/>
                  </a:lnTo>
                  <a:lnTo>
                    <a:pt x="55" y="56"/>
                  </a:lnTo>
                  <a:lnTo>
                    <a:pt x="63" y="64"/>
                  </a:lnTo>
                  <a:lnTo>
                    <a:pt x="71" y="32"/>
                  </a:lnTo>
                  <a:lnTo>
                    <a:pt x="79" y="24"/>
                  </a:lnTo>
                  <a:lnTo>
                    <a:pt x="55" y="8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0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79" name="Freeform 966" descr="25%"/>
            <p:cNvSpPr>
              <a:spLocks noChangeAspect="1"/>
            </p:cNvSpPr>
            <p:nvPr/>
          </p:nvSpPr>
          <p:spPr bwMode="auto">
            <a:xfrm>
              <a:off x="1276" y="2011"/>
              <a:ext cx="29" cy="23"/>
            </a:xfrm>
            <a:custGeom>
              <a:avLst/>
              <a:gdLst>
                <a:gd name="T0" fmla="*/ 16 w 24"/>
                <a:gd name="T1" fmla="*/ 24 h 24"/>
                <a:gd name="T2" fmla="*/ 0 w 24"/>
                <a:gd name="T3" fmla="*/ 0 h 24"/>
                <a:gd name="T4" fmla="*/ 16 w 24"/>
                <a:gd name="T5" fmla="*/ 0 h 24"/>
                <a:gd name="T6" fmla="*/ 24 w 24"/>
                <a:gd name="T7" fmla="*/ 24 h 24"/>
                <a:gd name="T8" fmla="*/ 16 w 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16" y="2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24" y="24"/>
                  </a:lnTo>
                  <a:lnTo>
                    <a:pt x="16" y="24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80" name="Freeform 967" descr="25%"/>
            <p:cNvSpPr>
              <a:spLocks noChangeAspect="1"/>
            </p:cNvSpPr>
            <p:nvPr/>
          </p:nvSpPr>
          <p:spPr bwMode="auto">
            <a:xfrm>
              <a:off x="1276" y="2011"/>
              <a:ext cx="29" cy="23"/>
            </a:xfrm>
            <a:custGeom>
              <a:avLst/>
              <a:gdLst>
                <a:gd name="T0" fmla="*/ 16 w 24"/>
                <a:gd name="T1" fmla="*/ 24 h 24"/>
                <a:gd name="T2" fmla="*/ 0 w 24"/>
                <a:gd name="T3" fmla="*/ 0 h 24"/>
                <a:gd name="T4" fmla="*/ 16 w 24"/>
                <a:gd name="T5" fmla="*/ 0 h 24"/>
                <a:gd name="T6" fmla="*/ 24 w 24"/>
                <a:gd name="T7" fmla="*/ 24 h 24"/>
                <a:gd name="T8" fmla="*/ 16 w 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16" y="2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24" y="24"/>
                  </a:lnTo>
                  <a:lnTo>
                    <a:pt x="16" y="24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81" name="Freeform 968" descr="25%"/>
            <p:cNvSpPr>
              <a:spLocks noChangeAspect="1"/>
            </p:cNvSpPr>
            <p:nvPr/>
          </p:nvSpPr>
          <p:spPr bwMode="auto">
            <a:xfrm>
              <a:off x="1637" y="1962"/>
              <a:ext cx="145" cy="65"/>
            </a:xfrm>
            <a:custGeom>
              <a:avLst/>
              <a:gdLst>
                <a:gd name="T0" fmla="*/ 96 w 152"/>
                <a:gd name="T1" fmla="*/ 40 h 64"/>
                <a:gd name="T2" fmla="*/ 64 w 152"/>
                <a:gd name="T3" fmla="*/ 48 h 64"/>
                <a:gd name="T4" fmla="*/ 64 w 152"/>
                <a:gd name="T5" fmla="*/ 64 h 64"/>
                <a:gd name="T6" fmla="*/ 0 w 152"/>
                <a:gd name="T7" fmla="*/ 56 h 64"/>
                <a:gd name="T8" fmla="*/ 0 w 152"/>
                <a:gd name="T9" fmla="*/ 48 h 64"/>
                <a:gd name="T10" fmla="*/ 8 w 152"/>
                <a:gd name="T11" fmla="*/ 48 h 64"/>
                <a:gd name="T12" fmla="*/ 16 w 152"/>
                <a:gd name="T13" fmla="*/ 48 h 64"/>
                <a:gd name="T14" fmla="*/ 40 w 152"/>
                <a:gd name="T15" fmla="*/ 32 h 64"/>
                <a:gd name="T16" fmla="*/ 16 w 152"/>
                <a:gd name="T17" fmla="*/ 24 h 64"/>
                <a:gd name="T18" fmla="*/ 16 w 152"/>
                <a:gd name="T19" fmla="*/ 32 h 64"/>
                <a:gd name="T20" fmla="*/ 8 w 152"/>
                <a:gd name="T21" fmla="*/ 24 h 64"/>
                <a:gd name="T22" fmla="*/ 16 w 152"/>
                <a:gd name="T23" fmla="*/ 0 h 64"/>
                <a:gd name="T24" fmla="*/ 48 w 152"/>
                <a:gd name="T25" fmla="*/ 8 h 64"/>
                <a:gd name="T26" fmla="*/ 56 w 152"/>
                <a:gd name="T27" fmla="*/ 0 h 64"/>
                <a:gd name="T28" fmla="*/ 96 w 152"/>
                <a:gd name="T29" fmla="*/ 0 h 64"/>
                <a:gd name="T30" fmla="*/ 136 w 152"/>
                <a:gd name="T31" fmla="*/ 8 h 64"/>
                <a:gd name="T32" fmla="*/ 152 w 152"/>
                <a:gd name="T33" fmla="*/ 16 h 64"/>
                <a:gd name="T34" fmla="*/ 96 w 152"/>
                <a:gd name="T3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4">
                  <a:moveTo>
                    <a:pt x="96" y="40"/>
                  </a:moveTo>
                  <a:lnTo>
                    <a:pt x="64" y="48"/>
                  </a:lnTo>
                  <a:lnTo>
                    <a:pt x="64" y="64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16" y="48"/>
                  </a:lnTo>
                  <a:lnTo>
                    <a:pt x="40" y="32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16" y="0"/>
                  </a:lnTo>
                  <a:lnTo>
                    <a:pt x="48" y="8"/>
                  </a:lnTo>
                  <a:lnTo>
                    <a:pt x="56" y="0"/>
                  </a:lnTo>
                  <a:lnTo>
                    <a:pt x="96" y="0"/>
                  </a:lnTo>
                  <a:lnTo>
                    <a:pt x="136" y="8"/>
                  </a:lnTo>
                  <a:lnTo>
                    <a:pt x="152" y="16"/>
                  </a:lnTo>
                  <a:lnTo>
                    <a:pt x="96" y="40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82" name="Freeform 969" descr="25%"/>
            <p:cNvSpPr>
              <a:spLocks noChangeAspect="1"/>
            </p:cNvSpPr>
            <p:nvPr/>
          </p:nvSpPr>
          <p:spPr bwMode="auto">
            <a:xfrm>
              <a:off x="1637" y="1962"/>
              <a:ext cx="145" cy="65"/>
            </a:xfrm>
            <a:custGeom>
              <a:avLst/>
              <a:gdLst>
                <a:gd name="T0" fmla="*/ 96 w 152"/>
                <a:gd name="T1" fmla="*/ 40 h 64"/>
                <a:gd name="T2" fmla="*/ 64 w 152"/>
                <a:gd name="T3" fmla="*/ 48 h 64"/>
                <a:gd name="T4" fmla="*/ 64 w 152"/>
                <a:gd name="T5" fmla="*/ 64 h 64"/>
                <a:gd name="T6" fmla="*/ 0 w 152"/>
                <a:gd name="T7" fmla="*/ 56 h 64"/>
                <a:gd name="T8" fmla="*/ 0 w 152"/>
                <a:gd name="T9" fmla="*/ 48 h 64"/>
                <a:gd name="T10" fmla="*/ 8 w 152"/>
                <a:gd name="T11" fmla="*/ 48 h 64"/>
                <a:gd name="T12" fmla="*/ 16 w 152"/>
                <a:gd name="T13" fmla="*/ 48 h 64"/>
                <a:gd name="T14" fmla="*/ 40 w 152"/>
                <a:gd name="T15" fmla="*/ 32 h 64"/>
                <a:gd name="T16" fmla="*/ 16 w 152"/>
                <a:gd name="T17" fmla="*/ 24 h 64"/>
                <a:gd name="T18" fmla="*/ 16 w 152"/>
                <a:gd name="T19" fmla="*/ 32 h 64"/>
                <a:gd name="T20" fmla="*/ 8 w 152"/>
                <a:gd name="T21" fmla="*/ 24 h 64"/>
                <a:gd name="T22" fmla="*/ 16 w 152"/>
                <a:gd name="T23" fmla="*/ 0 h 64"/>
                <a:gd name="T24" fmla="*/ 48 w 152"/>
                <a:gd name="T25" fmla="*/ 8 h 64"/>
                <a:gd name="T26" fmla="*/ 56 w 152"/>
                <a:gd name="T27" fmla="*/ 0 h 64"/>
                <a:gd name="T28" fmla="*/ 96 w 152"/>
                <a:gd name="T29" fmla="*/ 0 h 64"/>
                <a:gd name="T30" fmla="*/ 136 w 152"/>
                <a:gd name="T31" fmla="*/ 8 h 64"/>
                <a:gd name="T32" fmla="*/ 152 w 152"/>
                <a:gd name="T33" fmla="*/ 16 h 64"/>
                <a:gd name="T34" fmla="*/ 96 w 152"/>
                <a:gd name="T3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64">
                  <a:moveTo>
                    <a:pt x="96" y="40"/>
                  </a:moveTo>
                  <a:lnTo>
                    <a:pt x="64" y="48"/>
                  </a:lnTo>
                  <a:lnTo>
                    <a:pt x="64" y="64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16" y="48"/>
                  </a:lnTo>
                  <a:lnTo>
                    <a:pt x="40" y="32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16" y="0"/>
                  </a:lnTo>
                  <a:lnTo>
                    <a:pt x="48" y="8"/>
                  </a:lnTo>
                  <a:lnTo>
                    <a:pt x="56" y="0"/>
                  </a:lnTo>
                  <a:lnTo>
                    <a:pt x="96" y="0"/>
                  </a:lnTo>
                  <a:lnTo>
                    <a:pt x="136" y="8"/>
                  </a:lnTo>
                  <a:lnTo>
                    <a:pt x="152" y="16"/>
                  </a:lnTo>
                  <a:lnTo>
                    <a:pt x="96" y="40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83" name="Freeform 970" descr="25%"/>
            <p:cNvSpPr>
              <a:spLocks noChangeAspect="1"/>
            </p:cNvSpPr>
            <p:nvPr/>
          </p:nvSpPr>
          <p:spPr bwMode="auto">
            <a:xfrm>
              <a:off x="1597" y="1995"/>
              <a:ext cx="113" cy="72"/>
            </a:xfrm>
            <a:custGeom>
              <a:avLst/>
              <a:gdLst>
                <a:gd name="T0" fmla="*/ 40 w 112"/>
                <a:gd name="T1" fmla="*/ 64 h 72"/>
                <a:gd name="T2" fmla="*/ 64 w 112"/>
                <a:gd name="T3" fmla="*/ 48 h 72"/>
                <a:gd name="T4" fmla="*/ 72 w 112"/>
                <a:gd name="T5" fmla="*/ 72 h 72"/>
                <a:gd name="T6" fmla="*/ 96 w 112"/>
                <a:gd name="T7" fmla="*/ 64 h 72"/>
                <a:gd name="T8" fmla="*/ 112 w 112"/>
                <a:gd name="T9" fmla="*/ 64 h 72"/>
                <a:gd name="T10" fmla="*/ 112 w 112"/>
                <a:gd name="T11" fmla="*/ 48 h 72"/>
                <a:gd name="T12" fmla="*/ 104 w 112"/>
                <a:gd name="T13" fmla="*/ 40 h 72"/>
                <a:gd name="T14" fmla="*/ 104 w 112"/>
                <a:gd name="T15" fmla="*/ 32 h 72"/>
                <a:gd name="T16" fmla="*/ 40 w 112"/>
                <a:gd name="T17" fmla="*/ 24 h 72"/>
                <a:gd name="T18" fmla="*/ 40 w 112"/>
                <a:gd name="T19" fmla="*/ 16 h 72"/>
                <a:gd name="T20" fmla="*/ 48 w 112"/>
                <a:gd name="T21" fmla="*/ 16 h 72"/>
                <a:gd name="T22" fmla="*/ 48 w 112"/>
                <a:gd name="T23" fmla="*/ 0 h 72"/>
                <a:gd name="T24" fmla="*/ 0 w 112"/>
                <a:gd name="T25" fmla="*/ 24 h 72"/>
                <a:gd name="T26" fmla="*/ 8 w 112"/>
                <a:gd name="T27" fmla="*/ 32 h 72"/>
                <a:gd name="T28" fmla="*/ 8 w 112"/>
                <a:gd name="T29" fmla="*/ 48 h 72"/>
                <a:gd name="T30" fmla="*/ 8 w 112"/>
                <a:gd name="T31" fmla="*/ 64 h 72"/>
                <a:gd name="T32" fmla="*/ 40 w 112"/>
                <a:gd name="T33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72">
                  <a:moveTo>
                    <a:pt x="40" y="64"/>
                  </a:moveTo>
                  <a:lnTo>
                    <a:pt x="64" y="48"/>
                  </a:lnTo>
                  <a:lnTo>
                    <a:pt x="72" y="72"/>
                  </a:lnTo>
                  <a:lnTo>
                    <a:pt x="96" y="64"/>
                  </a:lnTo>
                  <a:lnTo>
                    <a:pt x="112" y="64"/>
                  </a:lnTo>
                  <a:lnTo>
                    <a:pt x="112" y="48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40" y="24"/>
                  </a:lnTo>
                  <a:lnTo>
                    <a:pt x="40" y="16"/>
                  </a:lnTo>
                  <a:lnTo>
                    <a:pt x="48" y="16"/>
                  </a:lnTo>
                  <a:lnTo>
                    <a:pt x="48" y="0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40" y="64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84" name="Freeform 971" descr="25%"/>
            <p:cNvSpPr>
              <a:spLocks noChangeAspect="1"/>
            </p:cNvSpPr>
            <p:nvPr/>
          </p:nvSpPr>
          <p:spPr bwMode="auto">
            <a:xfrm>
              <a:off x="1597" y="1995"/>
              <a:ext cx="113" cy="72"/>
            </a:xfrm>
            <a:custGeom>
              <a:avLst/>
              <a:gdLst>
                <a:gd name="T0" fmla="*/ 40 w 112"/>
                <a:gd name="T1" fmla="*/ 64 h 72"/>
                <a:gd name="T2" fmla="*/ 64 w 112"/>
                <a:gd name="T3" fmla="*/ 48 h 72"/>
                <a:gd name="T4" fmla="*/ 72 w 112"/>
                <a:gd name="T5" fmla="*/ 72 h 72"/>
                <a:gd name="T6" fmla="*/ 96 w 112"/>
                <a:gd name="T7" fmla="*/ 64 h 72"/>
                <a:gd name="T8" fmla="*/ 112 w 112"/>
                <a:gd name="T9" fmla="*/ 64 h 72"/>
                <a:gd name="T10" fmla="*/ 112 w 112"/>
                <a:gd name="T11" fmla="*/ 48 h 72"/>
                <a:gd name="T12" fmla="*/ 104 w 112"/>
                <a:gd name="T13" fmla="*/ 40 h 72"/>
                <a:gd name="T14" fmla="*/ 104 w 112"/>
                <a:gd name="T15" fmla="*/ 32 h 72"/>
                <a:gd name="T16" fmla="*/ 40 w 112"/>
                <a:gd name="T17" fmla="*/ 24 h 72"/>
                <a:gd name="T18" fmla="*/ 40 w 112"/>
                <a:gd name="T19" fmla="*/ 16 h 72"/>
                <a:gd name="T20" fmla="*/ 48 w 112"/>
                <a:gd name="T21" fmla="*/ 16 h 72"/>
                <a:gd name="T22" fmla="*/ 48 w 112"/>
                <a:gd name="T23" fmla="*/ 0 h 72"/>
                <a:gd name="T24" fmla="*/ 0 w 112"/>
                <a:gd name="T25" fmla="*/ 24 h 72"/>
                <a:gd name="T26" fmla="*/ 8 w 112"/>
                <a:gd name="T27" fmla="*/ 32 h 72"/>
                <a:gd name="T28" fmla="*/ 8 w 112"/>
                <a:gd name="T29" fmla="*/ 48 h 72"/>
                <a:gd name="T30" fmla="*/ 8 w 112"/>
                <a:gd name="T31" fmla="*/ 64 h 72"/>
                <a:gd name="T32" fmla="*/ 40 w 112"/>
                <a:gd name="T33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72">
                  <a:moveTo>
                    <a:pt x="40" y="64"/>
                  </a:moveTo>
                  <a:lnTo>
                    <a:pt x="64" y="48"/>
                  </a:lnTo>
                  <a:lnTo>
                    <a:pt x="72" y="72"/>
                  </a:lnTo>
                  <a:lnTo>
                    <a:pt x="96" y="64"/>
                  </a:lnTo>
                  <a:lnTo>
                    <a:pt x="112" y="64"/>
                  </a:lnTo>
                  <a:lnTo>
                    <a:pt x="112" y="48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40" y="24"/>
                  </a:lnTo>
                  <a:lnTo>
                    <a:pt x="40" y="16"/>
                  </a:lnTo>
                  <a:lnTo>
                    <a:pt x="48" y="16"/>
                  </a:lnTo>
                  <a:lnTo>
                    <a:pt x="48" y="0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40" y="64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85" name="Freeform 972" descr="25%"/>
            <p:cNvSpPr>
              <a:spLocks noChangeAspect="1"/>
            </p:cNvSpPr>
            <p:nvPr/>
          </p:nvSpPr>
          <p:spPr bwMode="auto">
            <a:xfrm>
              <a:off x="1436" y="1914"/>
              <a:ext cx="242" cy="145"/>
            </a:xfrm>
            <a:custGeom>
              <a:avLst/>
              <a:gdLst>
                <a:gd name="T0" fmla="*/ 64 w 240"/>
                <a:gd name="T1" fmla="*/ 24 h 144"/>
                <a:gd name="T2" fmla="*/ 64 w 240"/>
                <a:gd name="T3" fmla="*/ 40 h 144"/>
                <a:gd name="T4" fmla="*/ 24 w 240"/>
                <a:gd name="T5" fmla="*/ 32 h 144"/>
                <a:gd name="T6" fmla="*/ 24 w 240"/>
                <a:gd name="T7" fmla="*/ 0 h 144"/>
                <a:gd name="T8" fmla="*/ 0 w 240"/>
                <a:gd name="T9" fmla="*/ 16 h 144"/>
                <a:gd name="T10" fmla="*/ 0 w 240"/>
                <a:gd name="T11" fmla="*/ 72 h 144"/>
                <a:gd name="T12" fmla="*/ 16 w 240"/>
                <a:gd name="T13" fmla="*/ 80 h 144"/>
                <a:gd name="T14" fmla="*/ 16 w 240"/>
                <a:gd name="T15" fmla="*/ 64 h 144"/>
                <a:gd name="T16" fmla="*/ 24 w 240"/>
                <a:gd name="T17" fmla="*/ 64 h 144"/>
                <a:gd name="T18" fmla="*/ 24 w 240"/>
                <a:gd name="T19" fmla="*/ 56 h 144"/>
                <a:gd name="T20" fmla="*/ 56 w 240"/>
                <a:gd name="T21" fmla="*/ 56 h 144"/>
                <a:gd name="T22" fmla="*/ 56 w 240"/>
                <a:gd name="T23" fmla="*/ 80 h 144"/>
                <a:gd name="T24" fmla="*/ 144 w 240"/>
                <a:gd name="T25" fmla="*/ 144 h 144"/>
                <a:gd name="T26" fmla="*/ 168 w 240"/>
                <a:gd name="T27" fmla="*/ 144 h 144"/>
                <a:gd name="T28" fmla="*/ 168 w 240"/>
                <a:gd name="T29" fmla="*/ 128 h 144"/>
                <a:gd name="T30" fmla="*/ 168 w 240"/>
                <a:gd name="T31" fmla="*/ 112 h 144"/>
                <a:gd name="T32" fmla="*/ 160 w 240"/>
                <a:gd name="T33" fmla="*/ 104 h 144"/>
                <a:gd name="T34" fmla="*/ 208 w 240"/>
                <a:gd name="T35" fmla="*/ 80 h 144"/>
                <a:gd name="T36" fmla="*/ 208 w 240"/>
                <a:gd name="T37" fmla="*/ 96 h 144"/>
                <a:gd name="T38" fmla="*/ 216 w 240"/>
                <a:gd name="T39" fmla="*/ 96 h 144"/>
                <a:gd name="T40" fmla="*/ 240 w 240"/>
                <a:gd name="T41" fmla="*/ 80 h 144"/>
                <a:gd name="T42" fmla="*/ 216 w 240"/>
                <a:gd name="T43" fmla="*/ 72 h 144"/>
                <a:gd name="T44" fmla="*/ 216 w 240"/>
                <a:gd name="T45" fmla="*/ 80 h 144"/>
                <a:gd name="T46" fmla="*/ 208 w 240"/>
                <a:gd name="T47" fmla="*/ 72 h 144"/>
                <a:gd name="T48" fmla="*/ 176 w 240"/>
                <a:gd name="T49" fmla="*/ 80 h 144"/>
                <a:gd name="T50" fmla="*/ 136 w 240"/>
                <a:gd name="T51" fmla="*/ 80 h 144"/>
                <a:gd name="T52" fmla="*/ 128 w 240"/>
                <a:gd name="T53" fmla="*/ 80 h 144"/>
                <a:gd name="T54" fmla="*/ 136 w 240"/>
                <a:gd name="T55" fmla="*/ 72 h 144"/>
                <a:gd name="T56" fmla="*/ 128 w 240"/>
                <a:gd name="T57" fmla="*/ 32 h 144"/>
                <a:gd name="T58" fmla="*/ 112 w 240"/>
                <a:gd name="T59" fmla="*/ 40 h 144"/>
                <a:gd name="T60" fmla="*/ 88 w 240"/>
                <a:gd name="T61" fmla="*/ 40 h 144"/>
                <a:gd name="T62" fmla="*/ 64 w 240"/>
                <a:gd name="T63" fmla="*/ 2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144">
                  <a:moveTo>
                    <a:pt x="64" y="24"/>
                  </a:moveTo>
                  <a:lnTo>
                    <a:pt x="64" y="40"/>
                  </a:lnTo>
                  <a:lnTo>
                    <a:pt x="24" y="32"/>
                  </a:lnTo>
                  <a:lnTo>
                    <a:pt x="24" y="0"/>
                  </a:lnTo>
                  <a:lnTo>
                    <a:pt x="0" y="16"/>
                  </a:lnTo>
                  <a:lnTo>
                    <a:pt x="0" y="72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24" y="64"/>
                  </a:lnTo>
                  <a:lnTo>
                    <a:pt x="24" y="56"/>
                  </a:lnTo>
                  <a:lnTo>
                    <a:pt x="56" y="56"/>
                  </a:lnTo>
                  <a:lnTo>
                    <a:pt x="56" y="80"/>
                  </a:lnTo>
                  <a:lnTo>
                    <a:pt x="144" y="144"/>
                  </a:lnTo>
                  <a:lnTo>
                    <a:pt x="168" y="144"/>
                  </a:lnTo>
                  <a:lnTo>
                    <a:pt x="168" y="128"/>
                  </a:lnTo>
                  <a:lnTo>
                    <a:pt x="168" y="112"/>
                  </a:lnTo>
                  <a:lnTo>
                    <a:pt x="160" y="104"/>
                  </a:lnTo>
                  <a:lnTo>
                    <a:pt x="208" y="80"/>
                  </a:lnTo>
                  <a:lnTo>
                    <a:pt x="208" y="96"/>
                  </a:lnTo>
                  <a:lnTo>
                    <a:pt x="216" y="96"/>
                  </a:lnTo>
                  <a:lnTo>
                    <a:pt x="240" y="80"/>
                  </a:lnTo>
                  <a:lnTo>
                    <a:pt x="216" y="72"/>
                  </a:lnTo>
                  <a:lnTo>
                    <a:pt x="216" y="80"/>
                  </a:lnTo>
                  <a:lnTo>
                    <a:pt x="208" y="72"/>
                  </a:lnTo>
                  <a:lnTo>
                    <a:pt x="176" y="80"/>
                  </a:lnTo>
                  <a:lnTo>
                    <a:pt x="136" y="80"/>
                  </a:lnTo>
                  <a:lnTo>
                    <a:pt x="128" y="80"/>
                  </a:lnTo>
                  <a:lnTo>
                    <a:pt x="136" y="72"/>
                  </a:lnTo>
                  <a:lnTo>
                    <a:pt x="128" y="32"/>
                  </a:lnTo>
                  <a:lnTo>
                    <a:pt x="112" y="40"/>
                  </a:lnTo>
                  <a:lnTo>
                    <a:pt x="88" y="40"/>
                  </a:lnTo>
                  <a:lnTo>
                    <a:pt x="64" y="24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86" name="Freeform 973" descr="25%"/>
            <p:cNvSpPr>
              <a:spLocks noChangeAspect="1"/>
            </p:cNvSpPr>
            <p:nvPr/>
          </p:nvSpPr>
          <p:spPr bwMode="auto">
            <a:xfrm>
              <a:off x="1436" y="1914"/>
              <a:ext cx="242" cy="145"/>
            </a:xfrm>
            <a:custGeom>
              <a:avLst/>
              <a:gdLst>
                <a:gd name="T0" fmla="*/ 64 w 240"/>
                <a:gd name="T1" fmla="*/ 24 h 144"/>
                <a:gd name="T2" fmla="*/ 64 w 240"/>
                <a:gd name="T3" fmla="*/ 40 h 144"/>
                <a:gd name="T4" fmla="*/ 24 w 240"/>
                <a:gd name="T5" fmla="*/ 32 h 144"/>
                <a:gd name="T6" fmla="*/ 24 w 240"/>
                <a:gd name="T7" fmla="*/ 0 h 144"/>
                <a:gd name="T8" fmla="*/ 0 w 240"/>
                <a:gd name="T9" fmla="*/ 16 h 144"/>
                <a:gd name="T10" fmla="*/ 0 w 240"/>
                <a:gd name="T11" fmla="*/ 72 h 144"/>
                <a:gd name="T12" fmla="*/ 16 w 240"/>
                <a:gd name="T13" fmla="*/ 80 h 144"/>
                <a:gd name="T14" fmla="*/ 16 w 240"/>
                <a:gd name="T15" fmla="*/ 64 h 144"/>
                <a:gd name="T16" fmla="*/ 24 w 240"/>
                <a:gd name="T17" fmla="*/ 64 h 144"/>
                <a:gd name="T18" fmla="*/ 24 w 240"/>
                <a:gd name="T19" fmla="*/ 56 h 144"/>
                <a:gd name="T20" fmla="*/ 56 w 240"/>
                <a:gd name="T21" fmla="*/ 56 h 144"/>
                <a:gd name="T22" fmla="*/ 56 w 240"/>
                <a:gd name="T23" fmla="*/ 80 h 144"/>
                <a:gd name="T24" fmla="*/ 144 w 240"/>
                <a:gd name="T25" fmla="*/ 144 h 144"/>
                <a:gd name="T26" fmla="*/ 168 w 240"/>
                <a:gd name="T27" fmla="*/ 144 h 144"/>
                <a:gd name="T28" fmla="*/ 168 w 240"/>
                <a:gd name="T29" fmla="*/ 128 h 144"/>
                <a:gd name="T30" fmla="*/ 168 w 240"/>
                <a:gd name="T31" fmla="*/ 112 h 144"/>
                <a:gd name="T32" fmla="*/ 160 w 240"/>
                <a:gd name="T33" fmla="*/ 104 h 144"/>
                <a:gd name="T34" fmla="*/ 208 w 240"/>
                <a:gd name="T35" fmla="*/ 80 h 144"/>
                <a:gd name="T36" fmla="*/ 208 w 240"/>
                <a:gd name="T37" fmla="*/ 96 h 144"/>
                <a:gd name="T38" fmla="*/ 216 w 240"/>
                <a:gd name="T39" fmla="*/ 96 h 144"/>
                <a:gd name="T40" fmla="*/ 240 w 240"/>
                <a:gd name="T41" fmla="*/ 80 h 144"/>
                <a:gd name="T42" fmla="*/ 216 w 240"/>
                <a:gd name="T43" fmla="*/ 72 h 144"/>
                <a:gd name="T44" fmla="*/ 216 w 240"/>
                <a:gd name="T45" fmla="*/ 80 h 144"/>
                <a:gd name="T46" fmla="*/ 208 w 240"/>
                <a:gd name="T47" fmla="*/ 72 h 144"/>
                <a:gd name="T48" fmla="*/ 176 w 240"/>
                <a:gd name="T49" fmla="*/ 80 h 144"/>
                <a:gd name="T50" fmla="*/ 136 w 240"/>
                <a:gd name="T51" fmla="*/ 80 h 144"/>
                <a:gd name="T52" fmla="*/ 128 w 240"/>
                <a:gd name="T53" fmla="*/ 80 h 144"/>
                <a:gd name="T54" fmla="*/ 136 w 240"/>
                <a:gd name="T55" fmla="*/ 72 h 144"/>
                <a:gd name="T56" fmla="*/ 128 w 240"/>
                <a:gd name="T57" fmla="*/ 32 h 144"/>
                <a:gd name="T58" fmla="*/ 112 w 240"/>
                <a:gd name="T59" fmla="*/ 40 h 144"/>
                <a:gd name="T60" fmla="*/ 88 w 240"/>
                <a:gd name="T61" fmla="*/ 40 h 144"/>
                <a:gd name="T62" fmla="*/ 64 w 240"/>
                <a:gd name="T63" fmla="*/ 2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144">
                  <a:moveTo>
                    <a:pt x="64" y="24"/>
                  </a:moveTo>
                  <a:lnTo>
                    <a:pt x="64" y="40"/>
                  </a:lnTo>
                  <a:lnTo>
                    <a:pt x="24" y="32"/>
                  </a:lnTo>
                  <a:lnTo>
                    <a:pt x="24" y="0"/>
                  </a:lnTo>
                  <a:lnTo>
                    <a:pt x="0" y="16"/>
                  </a:lnTo>
                  <a:lnTo>
                    <a:pt x="0" y="72"/>
                  </a:lnTo>
                  <a:lnTo>
                    <a:pt x="16" y="80"/>
                  </a:lnTo>
                  <a:lnTo>
                    <a:pt x="16" y="64"/>
                  </a:lnTo>
                  <a:lnTo>
                    <a:pt x="24" y="64"/>
                  </a:lnTo>
                  <a:lnTo>
                    <a:pt x="24" y="56"/>
                  </a:lnTo>
                  <a:lnTo>
                    <a:pt x="56" y="56"/>
                  </a:lnTo>
                  <a:lnTo>
                    <a:pt x="56" y="80"/>
                  </a:lnTo>
                  <a:lnTo>
                    <a:pt x="144" y="144"/>
                  </a:lnTo>
                  <a:lnTo>
                    <a:pt x="168" y="144"/>
                  </a:lnTo>
                  <a:lnTo>
                    <a:pt x="168" y="128"/>
                  </a:lnTo>
                  <a:lnTo>
                    <a:pt x="168" y="112"/>
                  </a:lnTo>
                  <a:lnTo>
                    <a:pt x="160" y="104"/>
                  </a:lnTo>
                  <a:lnTo>
                    <a:pt x="208" y="80"/>
                  </a:lnTo>
                  <a:lnTo>
                    <a:pt x="208" y="96"/>
                  </a:lnTo>
                  <a:lnTo>
                    <a:pt x="216" y="96"/>
                  </a:lnTo>
                  <a:lnTo>
                    <a:pt x="240" y="80"/>
                  </a:lnTo>
                  <a:lnTo>
                    <a:pt x="216" y="72"/>
                  </a:lnTo>
                  <a:lnTo>
                    <a:pt x="216" y="80"/>
                  </a:lnTo>
                  <a:lnTo>
                    <a:pt x="208" y="72"/>
                  </a:lnTo>
                  <a:lnTo>
                    <a:pt x="176" y="80"/>
                  </a:lnTo>
                  <a:lnTo>
                    <a:pt x="136" y="80"/>
                  </a:lnTo>
                  <a:lnTo>
                    <a:pt x="128" y="80"/>
                  </a:lnTo>
                  <a:lnTo>
                    <a:pt x="136" y="72"/>
                  </a:lnTo>
                  <a:lnTo>
                    <a:pt x="128" y="32"/>
                  </a:lnTo>
                  <a:lnTo>
                    <a:pt x="112" y="40"/>
                  </a:lnTo>
                  <a:lnTo>
                    <a:pt x="88" y="40"/>
                  </a:lnTo>
                  <a:lnTo>
                    <a:pt x="64" y="24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87" name="Freeform 974" descr="25%"/>
            <p:cNvSpPr>
              <a:spLocks noChangeAspect="1"/>
            </p:cNvSpPr>
            <p:nvPr/>
          </p:nvSpPr>
          <p:spPr bwMode="auto">
            <a:xfrm>
              <a:off x="913" y="1714"/>
              <a:ext cx="41" cy="32"/>
            </a:xfrm>
            <a:custGeom>
              <a:avLst/>
              <a:gdLst>
                <a:gd name="T0" fmla="*/ 24 w 40"/>
                <a:gd name="T1" fmla="*/ 8 h 32"/>
                <a:gd name="T2" fmla="*/ 24 w 40"/>
                <a:gd name="T3" fmla="*/ 16 h 32"/>
                <a:gd name="T4" fmla="*/ 8 w 40"/>
                <a:gd name="T5" fmla="*/ 8 h 32"/>
                <a:gd name="T6" fmla="*/ 16 w 40"/>
                <a:gd name="T7" fmla="*/ 0 h 32"/>
                <a:gd name="T8" fmla="*/ 0 w 40"/>
                <a:gd name="T9" fmla="*/ 24 h 32"/>
                <a:gd name="T10" fmla="*/ 40 w 40"/>
                <a:gd name="T11" fmla="*/ 32 h 32"/>
                <a:gd name="T12" fmla="*/ 40 w 40"/>
                <a:gd name="T13" fmla="*/ 16 h 32"/>
                <a:gd name="T14" fmla="*/ 24 w 40"/>
                <a:gd name="T15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2">
                  <a:moveTo>
                    <a:pt x="24" y="8"/>
                  </a:moveTo>
                  <a:lnTo>
                    <a:pt x="24" y="16"/>
                  </a:lnTo>
                  <a:lnTo>
                    <a:pt x="8" y="8"/>
                  </a:lnTo>
                  <a:lnTo>
                    <a:pt x="16" y="0"/>
                  </a:lnTo>
                  <a:lnTo>
                    <a:pt x="0" y="24"/>
                  </a:lnTo>
                  <a:lnTo>
                    <a:pt x="40" y="32"/>
                  </a:lnTo>
                  <a:lnTo>
                    <a:pt x="40" y="16"/>
                  </a:lnTo>
                  <a:lnTo>
                    <a:pt x="24" y="8"/>
                  </a:lnTo>
                  <a:close/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9525">
              <a:solidFill>
                <a:srgbClr val="CCCCFF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  <p:sp>
          <p:nvSpPr>
            <p:cNvPr id="88" name="Freeform 975" descr="25%"/>
            <p:cNvSpPr>
              <a:spLocks noChangeAspect="1"/>
            </p:cNvSpPr>
            <p:nvPr/>
          </p:nvSpPr>
          <p:spPr bwMode="auto">
            <a:xfrm>
              <a:off x="913" y="1714"/>
              <a:ext cx="41" cy="32"/>
            </a:xfrm>
            <a:custGeom>
              <a:avLst/>
              <a:gdLst>
                <a:gd name="T0" fmla="*/ 24 w 40"/>
                <a:gd name="T1" fmla="*/ 8 h 32"/>
                <a:gd name="T2" fmla="*/ 24 w 40"/>
                <a:gd name="T3" fmla="*/ 16 h 32"/>
                <a:gd name="T4" fmla="*/ 8 w 40"/>
                <a:gd name="T5" fmla="*/ 8 h 32"/>
                <a:gd name="T6" fmla="*/ 16 w 40"/>
                <a:gd name="T7" fmla="*/ 0 h 32"/>
                <a:gd name="T8" fmla="*/ 0 w 40"/>
                <a:gd name="T9" fmla="*/ 24 h 32"/>
                <a:gd name="T10" fmla="*/ 40 w 40"/>
                <a:gd name="T11" fmla="*/ 32 h 32"/>
                <a:gd name="T12" fmla="*/ 40 w 40"/>
                <a:gd name="T13" fmla="*/ 16 h 32"/>
                <a:gd name="T14" fmla="*/ 24 w 40"/>
                <a:gd name="T15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2">
                  <a:moveTo>
                    <a:pt x="24" y="8"/>
                  </a:moveTo>
                  <a:lnTo>
                    <a:pt x="24" y="16"/>
                  </a:lnTo>
                  <a:lnTo>
                    <a:pt x="8" y="8"/>
                  </a:lnTo>
                  <a:lnTo>
                    <a:pt x="16" y="0"/>
                  </a:lnTo>
                  <a:lnTo>
                    <a:pt x="0" y="24"/>
                  </a:lnTo>
                  <a:lnTo>
                    <a:pt x="40" y="32"/>
                  </a:lnTo>
                  <a:lnTo>
                    <a:pt x="40" y="16"/>
                  </a:lnTo>
                  <a:lnTo>
                    <a:pt x="24" y="8"/>
                  </a:lnTo>
                </a:path>
              </a:pathLst>
            </a:custGeom>
            <a:pattFill prst="pct25">
              <a:fgClr>
                <a:srgbClr val="CCFFFF"/>
              </a:fgClr>
              <a:bgClr>
                <a:srgbClr val="FFFFFF"/>
              </a:bgClr>
            </a:pattFill>
            <a:ln w="12700">
              <a:solidFill>
                <a:srgbClr val="CCCC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ja-JP" altLang="en-US" sz="1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GP創英角ｺﾞｼｯｸUB" pitchFamily="50" charset="-128"/>
              </a:endParaRPr>
            </a:p>
          </p:txBody>
        </p:sp>
      </p:grpSp>
      <p:pic>
        <p:nvPicPr>
          <p:cNvPr id="73731" name="Picture 3" descr="I:\yatender\haryana_map_S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1868" y="789235"/>
            <a:ext cx="3286148" cy="29244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angle 10"/>
          <p:cNvSpPr/>
          <p:nvPr/>
        </p:nvSpPr>
        <p:spPr>
          <a:xfrm>
            <a:off x="3733800" y="1243731"/>
            <a:ext cx="10668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ja-JP">
              <a:solidFill>
                <a:schemeClr val="tx1"/>
              </a:solidFill>
            </a:endParaRPr>
          </a:p>
        </p:txBody>
      </p:sp>
      <p:pic>
        <p:nvPicPr>
          <p:cNvPr id="73732" name="Picture 4" descr="I:\yatender\musas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381023" y="1238953"/>
            <a:ext cx="2762977" cy="1447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270" name="Picture 487" descr="D:\Documents and Settings\sraghuvanshi\Desktop\Mars Japan\India-Map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1005259"/>
            <a:ext cx="3672408" cy="5448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Diagram 6"/>
          <p:cNvGraphicFramePr/>
          <p:nvPr/>
        </p:nvGraphicFramePr>
        <p:xfrm>
          <a:off x="1447800" y="457200"/>
          <a:ext cx="2743200" cy="218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272" name="TextBox 8"/>
          <p:cNvSpPr txBox="1">
            <a:spLocks noChangeArrowheads="1"/>
          </p:cNvSpPr>
          <p:nvPr/>
        </p:nvSpPr>
        <p:spPr bwMode="auto">
          <a:xfrm>
            <a:off x="1714500" y="5817319"/>
            <a:ext cx="178593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4000">
                <a:solidFill>
                  <a:srgbClr val="0000FF"/>
                </a:solidFill>
              </a:rPr>
              <a:t>INDIA</a:t>
            </a:r>
            <a:endParaRPr lang="en-US" altLang="en-US" sz="3200">
              <a:solidFill>
                <a:srgbClr val="0000FF"/>
              </a:solidFill>
            </a:endParaRPr>
          </a:p>
        </p:txBody>
      </p:sp>
      <p:pic>
        <p:nvPicPr>
          <p:cNvPr id="16" name="Picture 15" descr="karnataka_map_s.jp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1880" y="3789040"/>
            <a:ext cx="330517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8"/>
          <p:cNvSpPr txBox="1">
            <a:spLocks noChangeArrowheads="1"/>
          </p:cNvSpPr>
          <p:nvPr/>
        </p:nvSpPr>
        <p:spPr bwMode="auto">
          <a:xfrm>
            <a:off x="6929438" y="3382094"/>
            <a:ext cx="22145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>
                <a:solidFill>
                  <a:srgbClr val="0000FF"/>
                </a:solidFill>
              </a:rPr>
              <a:t>BANGALORE</a:t>
            </a:r>
            <a:endParaRPr lang="en-US" altLang="en-US" sz="1800">
              <a:solidFill>
                <a:srgbClr val="0000FF"/>
              </a:solidFill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7072313" y="738906"/>
            <a:ext cx="17859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en-US" sz="2400" dirty="0">
                <a:solidFill>
                  <a:srgbClr val="0000FF"/>
                </a:solidFill>
              </a:rPr>
              <a:t>BAWAL</a:t>
            </a:r>
            <a:endParaRPr lang="en-US" altLang="en-US" sz="1800" dirty="0">
              <a:solidFill>
                <a:srgbClr val="0000FF"/>
              </a:solidFill>
            </a:endParaRPr>
          </a:p>
        </p:txBody>
      </p:sp>
      <p:graphicFrame>
        <p:nvGraphicFramePr>
          <p:cNvPr id="21" name="Diagram 20"/>
          <p:cNvGraphicFramePr/>
          <p:nvPr/>
        </p:nvGraphicFramePr>
        <p:xfrm>
          <a:off x="1285852" y="3810721"/>
          <a:ext cx="2743200" cy="218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22" name="Picture 14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0813" y="4167906"/>
            <a:ext cx="2643187" cy="1285875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pic>
      <p:graphicFrame>
        <p:nvGraphicFramePr>
          <p:cNvPr id="18" name="Diagram 17"/>
          <p:cNvGraphicFramePr/>
          <p:nvPr/>
        </p:nvGraphicFramePr>
        <p:xfrm>
          <a:off x="5786446" y="4453663"/>
          <a:ext cx="1714512" cy="150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490" name="Diagram 489"/>
          <p:cNvGraphicFramePr/>
          <p:nvPr/>
        </p:nvGraphicFramePr>
        <p:xfrm>
          <a:off x="5508104" y="1581323"/>
          <a:ext cx="1714512" cy="150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489" name="Rounded Rectangle 488"/>
          <p:cNvSpPr/>
          <p:nvPr/>
        </p:nvSpPr>
        <p:spPr>
          <a:xfrm>
            <a:off x="0" y="-1"/>
            <a:ext cx="9144000" cy="646986"/>
          </a:xfrm>
          <a:prstGeom prst="round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LOCATIONS of map-id               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5"/>
          <p:cNvSpPr>
            <a:spLocks noChangeArrowheads="1"/>
          </p:cNvSpPr>
          <p:nvPr/>
        </p:nvSpPr>
        <p:spPr bwMode="auto">
          <a:xfrm>
            <a:off x="304800" y="1397000"/>
            <a:ext cx="8659688" cy="1569660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gerian" pitchFamily="82" charset="0"/>
              </a:rPr>
              <a:t>Trail Implementation and Checking Performance</a:t>
            </a:r>
            <a:endParaRPr lang="en-IN" sz="4800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lgerian" pitchFamily="82" charset="0"/>
            </a:endParaRPr>
          </a:p>
        </p:txBody>
      </p:sp>
      <p:pic>
        <p:nvPicPr>
          <p:cNvPr id="54275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0072" y="3284984"/>
            <a:ext cx="3160713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il_fi" descr="http://www.presentermedia.com/files/animsp/00004000/4999/stick_figure_climb_ladder_md_wm.gif"/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68" y="3645024"/>
            <a:ext cx="2703512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1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4"/>
          <p:cNvSpPr txBox="1">
            <a:spLocks noChangeArrowheads="1"/>
          </p:cNvSpPr>
          <p:nvPr/>
        </p:nvSpPr>
        <p:spPr bwMode="auto">
          <a:xfrm>
            <a:off x="251520" y="836712"/>
            <a:ext cx="835292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6000" b="1" dirty="0">
                <a:solidFill>
                  <a:srgbClr val="002060"/>
                </a:solidFill>
                <a:latin typeface="Arial" panose="020B0604020202020204" pitchFamily="34" charset="0"/>
              </a:rPr>
              <a:t> SUSPECT NO-1    </a:t>
            </a:r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232315"/>
              </p:ext>
            </p:extLst>
          </p:nvPr>
        </p:nvGraphicFramePr>
        <p:xfrm>
          <a:off x="1908157" y="2701370"/>
          <a:ext cx="5327685" cy="233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6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759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No.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2400" b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SUSPECT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ja-JP" altLang="en-US" sz="2000" b="1" kern="1200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2000" b="1" kern="1200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DISTORTION IN HT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>
                          <a:solidFill>
                            <a:srgbClr val="00B0F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②</a:t>
                      </a:r>
                      <a:endParaRPr kumimoji="1" lang="en-US" altLang="ja-JP" dirty="0">
                        <a:solidFill>
                          <a:srgbClr val="00B0F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800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</a:rPr>
                        <a:t>TOOL LIFE</a:t>
                      </a:r>
                      <a:endParaRPr kumimoji="1" lang="ja-JP" altLang="en-US" b="0" dirty="0">
                        <a:solidFill>
                          <a:srgbClr val="00B0F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>
                          <a:solidFill>
                            <a:srgbClr val="00B0F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800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</a:rPr>
                        <a:t>TOOL PATH </a:t>
                      </a:r>
                      <a:endParaRPr kumimoji="1" lang="ja-JP" altLang="en-US" b="0" dirty="0">
                        <a:solidFill>
                          <a:srgbClr val="00B0F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>
                          <a:solidFill>
                            <a:srgbClr val="00B0F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800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</a:rPr>
                        <a:t>TOOL OFFSET</a:t>
                      </a:r>
                      <a:endParaRPr kumimoji="1" lang="ja-JP" altLang="en-US" b="0" dirty="0">
                        <a:solidFill>
                          <a:srgbClr val="00B0F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>
                          <a:solidFill>
                            <a:srgbClr val="00B0F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800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</a:rPr>
                        <a:t>INSERT TOLERENCE</a:t>
                      </a:r>
                      <a:endParaRPr kumimoji="1" lang="ja-JP" altLang="en-US" b="0" dirty="0">
                        <a:solidFill>
                          <a:srgbClr val="00B0F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2" name="二等辺三角形 11"/>
          <p:cNvSpPr/>
          <p:nvPr/>
        </p:nvSpPr>
        <p:spPr>
          <a:xfrm rot="10800000">
            <a:off x="2591780" y="1988840"/>
            <a:ext cx="3960440" cy="576064"/>
          </a:xfrm>
          <a:prstGeom prst="triangle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Picture 4" descr="IMG_5386.JP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887556" y="5231346"/>
            <a:ext cx="1840171" cy="1510022"/>
          </a:xfrm>
          <a:prstGeom prst="rect">
            <a:avLst/>
          </a:prstGeom>
        </p:spPr>
      </p:pic>
      <p:grpSp>
        <p:nvGrpSpPr>
          <p:cNvPr id="2" name="Group 14"/>
          <p:cNvGrpSpPr/>
          <p:nvPr/>
        </p:nvGrpSpPr>
        <p:grpSpPr>
          <a:xfrm>
            <a:off x="2223671" y="5833969"/>
            <a:ext cx="1556241" cy="219814"/>
            <a:chOff x="7020271" y="2204864"/>
            <a:chExt cx="936104" cy="216024"/>
          </a:xfrm>
        </p:grpSpPr>
        <p:cxnSp>
          <p:nvCxnSpPr>
            <p:cNvPr id="16" name="Straight Connector 7"/>
            <p:cNvCxnSpPr/>
            <p:nvPr/>
          </p:nvCxnSpPr>
          <p:spPr>
            <a:xfrm>
              <a:off x="7020271" y="2204864"/>
              <a:ext cx="936104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8"/>
            <p:cNvCxnSpPr/>
            <p:nvPr/>
          </p:nvCxnSpPr>
          <p:spPr>
            <a:xfrm>
              <a:off x="7020271" y="2420888"/>
              <a:ext cx="936104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0"/>
            <p:cNvCxnSpPr/>
            <p:nvPr/>
          </p:nvCxnSpPr>
          <p:spPr>
            <a:xfrm>
              <a:off x="7740351" y="2204864"/>
              <a:ext cx="0" cy="216024"/>
            </a:xfrm>
            <a:prstGeom prst="straightConnector1">
              <a:avLst/>
            </a:prstGeom>
            <a:ln w="254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図 9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6012160" y="5162826"/>
            <a:ext cx="216408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/>
          <p:cNvGraphicFramePr/>
          <p:nvPr/>
        </p:nvGraphicFramePr>
        <p:xfrm>
          <a:off x="4645152" y="2780928"/>
          <a:ext cx="4498848" cy="3172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二等辺三角形 1"/>
          <p:cNvSpPr/>
          <p:nvPr/>
        </p:nvSpPr>
        <p:spPr>
          <a:xfrm rot="5400000">
            <a:off x="4307233" y="2405468"/>
            <a:ext cx="720080" cy="216024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TextBox 14"/>
          <p:cNvSpPr txBox="1">
            <a:spLocks noChangeArrowheads="1"/>
          </p:cNvSpPr>
          <p:nvPr/>
        </p:nvSpPr>
        <p:spPr bwMode="auto">
          <a:xfrm>
            <a:off x="0" y="836712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Char char="v"/>
            </a:pPr>
            <a:r>
              <a:rPr lang="en-IN" altLang="en-US" sz="1600" b="1" dirty="0">
                <a:solidFill>
                  <a:srgbClr val="002060"/>
                </a:solidFill>
                <a:latin typeface="Arial" panose="020B0604020202020204" pitchFamily="34" charset="0"/>
              </a:rPr>
              <a:t> ANY DISTORTION IS HAPPENING IN THE GROOVE WIDTH, IN HEAT TREATMENT ?</a:t>
            </a:r>
          </a:p>
          <a:p>
            <a:pPr>
              <a:spcBef>
                <a:spcPct val="0"/>
              </a:spcBef>
              <a:buFont typeface="Wingdings" pitchFamily="2" charset="2"/>
              <a:buChar char="v"/>
            </a:pPr>
            <a:endParaRPr lang="en-IN" altLang="en-US" sz="7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Wingdings" pitchFamily="2" charset="2"/>
              <a:buChar char="v"/>
            </a:pPr>
            <a:r>
              <a:rPr lang="en-IN" altLang="en-US" sz="1600" b="1" dirty="0">
                <a:solidFill>
                  <a:srgbClr val="002060"/>
                </a:solidFill>
                <a:latin typeface="Arial" panose="020B0604020202020204" pitchFamily="34" charset="0"/>
              </a:rPr>
              <a:t>HOW CAN WE ENSURE THE SAME ?</a:t>
            </a:r>
          </a:p>
          <a:p>
            <a:pPr>
              <a:spcBef>
                <a:spcPct val="0"/>
              </a:spcBef>
              <a:buFont typeface="Wingdings" pitchFamily="2" charset="2"/>
              <a:buChar char="v"/>
            </a:pPr>
            <a:endParaRPr lang="en-IN" altLang="en-US" sz="1000" b="1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Wingdings" pitchFamily="2" charset="2"/>
              <a:buChar char="v"/>
            </a:pPr>
            <a:r>
              <a:rPr lang="en-IN" altLang="en-US" sz="1600" b="1" dirty="0">
                <a:solidFill>
                  <a:srgbClr val="0070C0"/>
                </a:solidFill>
                <a:latin typeface="Arial" panose="020B0604020202020204" pitchFamily="34" charset="0"/>
              </a:rPr>
              <a:t>IF WE CONDUCT THE 9 POINT STUDY ,WE CAN FIND THE DETAILS</a:t>
            </a:r>
          </a:p>
          <a:p>
            <a:pPr>
              <a:spcBef>
                <a:spcPct val="0"/>
              </a:spcBef>
              <a:buFont typeface="Wingdings" pitchFamily="2" charset="2"/>
              <a:buChar char="v"/>
            </a:pPr>
            <a:endParaRPr lang="en-IN" altLang="en-US" sz="16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b="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HEAT TREATMENT DISTORTION STUDY</a:t>
            </a:r>
            <a:endParaRPr lang="en-US" altLang="en-US" sz="2800" b="0" dirty="0">
              <a:solidFill>
                <a:schemeClr val="tx2">
                  <a:lumMod val="75000"/>
                </a:schemeClr>
              </a:solidFill>
              <a:latin typeface="Stencil" panose="040409050D0802020404" pitchFamily="8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9512" y="2276872"/>
            <a:ext cx="2448272" cy="4320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SOFT STAGE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71800" y="2319395"/>
            <a:ext cx="792088" cy="389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5.1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60032" y="2276872"/>
            <a:ext cx="2664296" cy="4320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HARD STAGE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xmlns="" id="{5D577F41-1C05-4416-894C-D802D8CDBADF}"/>
              </a:ext>
            </a:extLst>
          </p:cNvPr>
          <p:cNvGraphicFramePr/>
          <p:nvPr/>
        </p:nvGraphicFramePr>
        <p:xfrm>
          <a:off x="1" y="2780928"/>
          <a:ext cx="4499992" cy="3175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Rectangle 16"/>
          <p:cNvSpPr/>
          <p:nvPr/>
        </p:nvSpPr>
        <p:spPr>
          <a:xfrm>
            <a:off x="0" y="6021288"/>
            <a:ext cx="9144000" cy="836712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RESULTS FOUND OK</a:t>
            </a:r>
          </a:p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PROBLEM FOUND IN HEAT TREATMENT</a:t>
            </a:r>
          </a:p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IS THE PROBLEM ?</a:t>
            </a:r>
          </a:p>
        </p:txBody>
      </p:sp>
      <p:pic>
        <p:nvPicPr>
          <p:cNvPr id="14" name="Picture 1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7896" y="5229200"/>
            <a:ext cx="936104" cy="923693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3462736" y="2248296"/>
            <a:ext cx="86409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+0.09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+0.05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24328" y="2319395"/>
            <a:ext cx="792088" cy="389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5.1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172400" y="2248296"/>
            <a:ext cx="86409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+0.05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+0.01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44208" y="5147900"/>
            <a:ext cx="15841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Ave = 5.14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63688" y="5147900"/>
            <a:ext cx="15841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Ave = 5.17</a:t>
            </a:r>
          </a:p>
        </p:txBody>
      </p: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025737"/>
              </p:ext>
            </p:extLst>
          </p:nvPr>
        </p:nvGraphicFramePr>
        <p:xfrm>
          <a:off x="1908157" y="2701370"/>
          <a:ext cx="5327685" cy="233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6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759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No.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2400" b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SUSPECT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ja-JP" altLang="en-US" sz="1800" b="0" kern="12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800" b="0" kern="12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DISTORTION IN HT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b="1" kern="1200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②</a:t>
                      </a:r>
                      <a:endParaRPr lang="en-US" altLang="ja-JP" sz="2000" b="1" kern="12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2000" b="1" kern="1200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TOOL LIFE</a:t>
                      </a:r>
                      <a:endParaRPr lang="ja-JP" altLang="en-US" sz="2000" b="1" kern="12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>
                          <a:solidFill>
                            <a:srgbClr val="00B0F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800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</a:rPr>
                        <a:t>TOOL PATH </a:t>
                      </a:r>
                      <a:endParaRPr kumimoji="1" lang="ja-JP" altLang="en-US" b="0" dirty="0">
                        <a:solidFill>
                          <a:srgbClr val="00B0F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>
                          <a:solidFill>
                            <a:srgbClr val="00B0F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800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</a:rPr>
                        <a:t>TOOL OFFSET</a:t>
                      </a:r>
                      <a:endParaRPr kumimoji="1" lang="ja-JP" altLang="en-US" b="0" dirty="0">
                        <a:solidFill>
                          <a:srgbClr val="00B0F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>
                          <a:solidFill>
                            <a:srgbClr val="00B0F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800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</a:rPr>
                        <a:t>INSERT TOLERENCE</a:t>
                      </a:r>
                      <a:endParaRPr kumimoji="1" lang="ja-JP" altLang="en-US" b="0" dirty="0">
                        <a:solidFill>
                          <a:srgbClr val="00B0F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9" name="TextBox 14"/>
          <p:cNvSpPr txBox="1">
            <a:spLocks noChangeArrowheads="1"/>
          </p:cNvSpPr>
          <p:nvPr/>
        </p:nvSpPr>
        <p:spPr bwMode="auto">
          <a:xfrm>
            <a:off x="395536" y="836712"/>
            <a:ext cx="835292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6000" b="1" dirty="0">
                <a:solidFill>
                  <a:srgbClr val="002060"/>
                </a:solidFill>
                <a:latin typeface="Arial" panose="020B0604020202020204" pitchFamily="34" charset="0"/>
              </a:rPr>
              <a:t> SUSPECT NO-</a:t>
            </a:r>
            <a:r>
              <a:rPr lang="ja-JP" altLang="en-US" sz="6000" b="1" dirty="0">
                <a:solidFill>
                  <a:srgbClr val="002060"/>
                </a:solidFill>
                <a:latin typeface="Arial" panose="020B0604020202020204" pitchFamily="34" charset="0"/>
              </a:rPr>
              <a:t>２</a:t>
            </a:r>
            <a:r>
              <a:rPr lang="en-IN" altLang="en-US" sz="6000" b="1" dirty="0">
                <a:solidFill>
                  <a:srgbClr val="002060"/>
                </a:solidFill>
                <a:latin typeface="Arial" panose="020B0604020202020204" pitchFamily="34" charset="0"/>
              </a:rPr>
              <a:t>    </a:t>
            </a:r>
          </a:p>
        </p:txBody>
      </p:sp>
      <p:sp>
        <p:nvSpPr>
          <p:cNvPr id="22" name="二等辺三角形 21"/>
          <p:cNvSpPr/>
          <p:nvPr/>
        </p:nvSpPr>
        <p:spPr>
          <a:xfrm rot="10800000">
            <a:off x="2591780" y="1988840"/>
            <a:ext cx="3960440" cy="576064"/>
          </a:xfrm>
          <a:prstGeom prst="triangle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1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1122870" y="5171363"/>
            <a:ext cx="1570573" cy="1580350"/>
          </a:xfrm>
          <a:prstGeom prst="rect">
            <a:avLst/>
          </a:prstGeom>
        </p:spPr>
      </p:pic>
      <p:sp>
        <p:nvSpPr>
          <p:cNvPr id="9" name="円/楕円 2"/>
          <p:cNvSpPr/>
          <p:nvPr/>
        </p:nvSpPr>
        <p:spPr bwMode="auto">
          <a:xfrm>
            <a:off x="1801548" y="5521435"/>
            <a:ext cx="651164" cy="47105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80975" marR="0" indent="-180975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ja-JP" altLang="en-US" sz="1400" b="1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MS UI Gothic" pitchFamily="50" charset="-128"/>
              <a:ea typeface="MS UI Gothic" pitchFamily="50" charset="-128"/>
            </a:endParaRPr>
          </a:p>
        </p:txBody>
      </p:sp>
      <p:pic>
        <p:nvPicPr>
          <p:cNvPr id="7" name="図 6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4783" y="5121368"/>
            <a:ext cx="1862119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760640"/>
            <a:ext cx="9143999" cy="1052736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TOOL LIFE IS NOT ACHIEVING ?</a:t>
            </a:r>
          </a:p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TOOL LIFE IS NOT ACHIEVED AS PER THE SET LIFE DUE TO MATERIAL CHANGE FROM  SCM TO SCR .</a:t>
            </a:r>
          </a:p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WHAT TO BE DONE ?  </a:t>
            </a: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LETS ANALYSIS IN DETAIL.</a:t>
            </a:r>
          </a:p>
        </p:txBody>
      </p:sp>
      <p:sp>
        <p:nvSpPr>
          <p:cNvPr id="22" name="TextBox 14"/>
          <p:cNvSpPr txBox="1">
            <a:spLocks noChangeArrowheads="1"/>
          </p:cNvSpPr>
          <p:nvPr/>
        </p:nvSpPr>
        <p:spPr bwMode="auto">
          <a:xfrm>
            <a:off x="0" y="836712"/>
            <a:ext cx="914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IS THE TOOL LIFE COMING AS PER THE STANDARD SET LIFE?</a:t>
            </a:r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1" y="0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CURRENT CONDITION</a:t>
            </a:r>
          </a:p>
        </p:txBody>
      </p:sp>
      <p:sp>
        <p:nvSpPr>
          <p:cNvPr id="39" name="TextBox 14"/>
          <p:cNvSpPr txBox="1">
            <a:spLocks noChangeArrowheads="1"/>
          </p:cNvSpPr>
          <p:nvPr/>
        </p:nvSpPr>
        <p:spPr bwMode="auto">
          <a:xfrm>
            <a:off x="0" y="1367056"/>
            <a:ext cx="43338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000" b="1" dirty="0">
                <a:solidFill>
                  <a:srgbClr val="0070C0"/>
                </a:solidFill>
                <a:latin typeface="Arial" panose="020B0604020202020204" pitchFamily="34" charset="0"/>
              </a:rPr>
              <a:t>LETS GO AND VERIFY AT GEMBA</a:t>
            </a:r>
          </a:p>
        </p:txBody>
      </p:sp>
      <p:graphicFrame>
        <p:nvGraphicFramePr>
          <p:cNvPr id="52" name="Table 51"/>
          <p:cNvGraphicFramePr>
            <a:graphicFrameLocks noGrp="1"/>
          </p:cNvGraphicFramePr>
          <p:nvPr/>
        </p:nvGraphicFramePr>
        <p:xfrm>
          <a:off x="179512" y="2564904"/>
          <a:ext cx="5832648" cy="3022096"/>
        </p:xfrm>
        <a:graphic>
          <a:graphicData uri="http://schemas.openxmlformats.org/drawingml/2006/table">
            <a:tbl>
              <a:tblPr/>
              <a:tblGrid>
                <a:gridCol w="2560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719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237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CURRENT INSERT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A4G0405M04U04   GMN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64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SET LIFE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27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ACTUAL LIFE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200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64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CUTTING SPEED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64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64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MAKE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KENNAMETAL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57" name="Picture 56" descr="GMN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5981508" y="3387644"/>
            <a:ext cx="1707755" cy="1214403"/>
          </a:xfrm>
          <a:prstGeom prst="rect">
            <a:avLst/>
          </a:prstGeom>
        </p:spPr>
      </p:pic>
      <p:pic>
        <p:nvPicPr>
          <p:cNvPr id="58" name="Picture 57" descr="gmn w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7395040" y="3414272"/>
            <a:ext cx="1728192" cy="1181584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6300192" y="2708920"/>
            <a:ext cx="1080120" cy="389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BEFORE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740352" y="2708920"/>
            <a:ext cx="1080120" cy="389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AFTER</a:t>
            </a:r>
          </a:p>
        </p:txBody>
      </p:sp>
      <p:sp>
        <p:nvSpPr>
          <p:cNvPr id="17" name="Oval 16"/>
          <p:cNvSpPr/>
          <p:nvPr/>
        </p:nvSpPr>
        <p:spPr>
          <a:xfrm>
            <a:off x="6228184" y="4437112"/>
            <a:ext cx="1080120" cy="36004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668344" y="4437112"/>
            <a:ext cx="1080120" cy="36004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Callout 18"/>
          <p:cNvSpPr/>
          <p:nvPr/>
        </p:nvSpPr>
        <p:spPr>
          <a:xfrm>
            <a:off x="6732240" y="5085184"/>
            <a:ext cx="2411760" cy="648072"/>
          </a:xfrm>
          <a:prstGeom prst="wedgeEllipseCallout">
            <a:avLst>
              <a:gd name="adj1" fmla="val 8266"/>
              <a:gd name="adj2" fmla="val -1072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INSERT WEAR IS NOT GOOD</a:t>
            </a:r>
          </a:p>
        </p:txBody>
      </p:sp>
      <p:pic>
        <p:nvPicPr>
          <p:cNvPr id="21" name="Picture 2" descr="C:\Users\LENOVO\Pictures\gif oo.gif"/>
          <p:cNvPicPr>
            <a:picLocks noChangeAspect="1" noChangeArrowheads="1" noCrop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8024" y="3501008"/>
            <a:ext cx="1209766" cy="1258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0" y="1916832"/>
            <a:ext cx="914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CHECKED IN GEMBA FOUND THAT LIFE NOT ACHIEVING AS PER STD</a:t>
            </a:r>
          </a:p>
        </p:txBody>
      </p: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49280"/>
            <a:ext cx="9144000" cy="908720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pPr marL="457200" indent="-457200">
              <a:buAutoNum type="arabicParenR"/>
            </a:pP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WEAR IS NOT GOOD.</a:t>
            </a:r>
          </a:p>
          <a:p>
            <a:pPr marL="457200" indent="-457200">
              <a:buAutoNum type="arabicParenR"/>
            </a:pPr>
            <a:r>
              <a:rPr lang="en-US" altLang="ja-JP" sz="2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GROOVE OD BECOMING OVERSIZE  (WITH BURR).</a:t>
            </a: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35497" y="0"/>
            <a:ext cx="910850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INSERT WEAR CHECK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5832" y="951243"/>
            <a:ext cx="2448272" cy="389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PRESENT CONDITION</a:t>
            </a:r>
          </a:p>
        </p:txBody>
      </p:sp>
      <p:pic>
        <p:nvPicPr>
          <p:cNvPr id="25" name="Picture 24" descr="p3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35896" y="844194"/>
            <a:ext cx="1872208" cy="2711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Rectangle 26"/>
          <p:cNvSpPr/>
          <p:nvPr/>
        </p:nvSpPr>
        <p:spPr>
          <a:xfrm>
            <a:off x="3059832" y="3632829"/>
            <a:ext cx="2964685" cy="22322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AFTER INSERT WEAR GROOVE WIDTH REDUCES &amp; RADIUS FORMS IN THE CORNERS , AND ALSO FACE ROUGHNESS GETTING INCREASED</a:t>
            </a:r>
          </a:p>
        </p:txBody>
      </p:sp>
      <p:pic>
        <p:nvPicPr>
          <p:cNvPr id="19" name="Picture 18" descr="GMN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4844" y="1731460"/>
            <a:ext cx="1707755" cy="12144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gmn w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1808696" y="1772944"/>
            <a:ext cx="1728192" cy="11815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val 20"/>
          <p:cNvSpPr/>
          <p:nvPr/>
        </p:nvSpPr>
        <p:spPr>
          <a:xfrm>
            <a:off x="294952" y="2795784"/>
            <a:ext cx="1080120" cy="36004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2154008" y="2738064"/>
            <a:ext cx="1080120" cy="43204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Callout 25"/>
          <p:cNvSpPr/>
          <p:nvPr/>
        </p:nvSpPr>
        <p:spPr>
          <a:xfrm>
            <a:off x="179512" y="3284984"/>
            <a:ext cx="2732036" cy="1224136"/>
          </a:xfrm>
          <a:prstGeom prst="wedgeEllipseCallout">
            <a:avLst>
              <a:gd name="adj1" fmla="val 27733"/>
              <a:gd name="adj2" fmla="val -69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INSERT CORNERS IS CHIPPING OFF &amp; RZ  OUT OF SPEC. AFTER 200 NOS</a:t>
            </a:r>
          </a:p>
        </p:txBody>
      </p:sp>
      <p:graphicFrame>
        <p:nvGraphicFramePr>
          <p:cNvPr id="132097" name="Object 1"/>
          <p:cNvGraphicFramePr>
            <a:graphicFrameLocks noChangeAspect="1"/>
          </p:cNvGraphicFramePr>
          <p:nvPr/>
        </p:nvGraphicFramePr>
        <p:xfrm>
          <a:off x="6164709" y="1934188"/>
          <a:ext cx="2799779" cy="3962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82" name="Acrobat Document" r:id="rId7" imgW="5666985" imgH="8019814" progId="AcroExch.Document.7">
                  <p:embed/>
                </p:oleObj>
              </mc:Choice>
              <mc:Fallback>
                <p:oleObj name="Acrobat Document" r:id="rId7" imgW="5666985" imgH="8019814" progId="AcroExch.Document.7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709" y="1934188"/>
                        <a:ext cx="2799779" cy="396209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>
            <a:stCxn id="15" idx="1"/>
          </p:cNvCxnSpPr>
          <p:nvPr/>
        </p:nvCxnSpPr>
        <p:spPr>
          <a:xfrm flipH="1" flipV="1">
            <a:off x="4644008" y="2564904"/>
            <a:ext cx="3096344" cy="165336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444208" y="1626786"/>
            <a:ext cx="2448272" cy="389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GROOVE ROUGHNESS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40352" y="403359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Rz</a:t>
            </a:r>
            <a:r>
              <a:rPr lang="en-US" b="1" dirty="0"/>
              <a:t> 17.37</a:t>
            </a:r>
          </a:p>
        </p:txBody>
      </p:sp>
      <p:cxnSp>
        <p:nvCxnSpPr>
          <p:cNvPr id="17" name="Straight Arrow Connector 16"/>
          <p:cNvCxnSpPr>
            <a:stCxn id="24" idx="1"/>
          </p:cNvCxnSpPr>
          <p:nvPr/>
        </p:nvCxnSpPr>
        <p:spPr>
          <a:xfrm flipH="1">
            <a:off x="4139952" y="1177993"/>
            <a:ext cx="2304256" cy="73883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444208" y="889961"/>
            <a:ext cx="244827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RADIUS FORMED IN THE GROOVE CORNER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20824" y="214771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b="1" dirty="0">
                <a:latin typeface="Calibri"/>
              </a:rPr>
              <a:t>SPEC: ≤  12.5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60432" y="5190291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1"/>
          <p:cNvSpPr>
            <a:spLocks noChangeArrowheads="1"/>
          </p:cNvSpPr>
          <p:nvPr/>
        </p:nvSpPr>
        <p:spPr bwMode="auto">
          <a:xfrm>
            <a:off x="35495" y="3175"/>
            <a:ext cx="9108505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Why-why ANALYSIS</a:t>
            </a:r>
            <a:endParaRPr lang="en-IN" altLang="en-US" sz="2800" dirty="0">
              <a:solidFill>
                <a:schemeClr val="tx2">
                  <a:lumMod val="75000"/>
                </a:schemeClr>
              </a:solidFill>
              <a:latin typeface="Stencil" panose="040409050D0802020404" pitchFamily="82" charset="0"/>
            </a:endParaRPr>
          </a:p>
        </p:txBody>
      </p:sp>
      <p:grpSp>
        <p:nvGrpSpPr>
          <p:cNvPr id="2" name="Group 35"/>
          <p:cNvGrpSpPr/>
          <p:nvPr/>
        </p:nvGrpSpPr>
        <p:grpSpPr>
          <a:xfrm>
            <a:off x="2284315" y="3717032"/>
            <a:ext cx="1656184" cy="2007173"/>
            <a:chOff x="2286000" y="3196517"/>
            <a:chExt cx="1185863" cy="1174417"/>
          </a:xfrm>
        </p:grpSpPr>
        <p:sp>
          <p:nvSpPr>
            <p:cNvPr id="37" name="Rectangle 36"/>
            <p:cNvSpPr/>
            <p:nvPr/>
          </p:nvSpPr>
          <p:spPr bwMode="auto">
            <a:xfrm>
              <a:off x="2286000" y="3196517"/>
              <a:ext cx="1185863" cy="76163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  <a:tint val="66000"/>
                    <a:satMod val="160000"/>
                  </a:schemeClr>
                </a:gs>
                <a:gs pos="50000">
                  <a:schemeClr val="accent2">
                    <a:lumMod val="75000"/>
                    <a:tint val="44500"/>
                    <a:satMod val="160000"/>
                  </a:schemeClr>
                </a:gs>
                <a:gs pos="100000">
                  <a:schemeClr val="accent2">
                    <a:lumMod val="7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prstClr val="black"/>
                  </a:solidFill>
                </a:rPr>
                <a:t>INSERT GET CHIPPED OFF BEFORE REACHING SET LIFE</a:t>
              </a:r>
            </a:p>
          </p:txBody>
        </p:sp>
        <p:sp>
          <p:nvSpPr>
            <p:cNvPr id="38" name="Flowchart: Punched Tape 37"/>
            <p:cNvSpPr/>
            <p:nvPr/>
          </p:nvSpPr>
          <p:spPr bwMode="auto">
            <a:xfrm>
              <a:off x="2343368" y="3983584"/>
              <a:ext cx="988219" cy="387350"/>
            </a:xfrm>
            <a:prstGeom prst="flowChartPunchedTape">
              <a:avLst/>
            </a:prstGeom>
            <a:gradFill flip="none" rotWithShape="1">
              <a:gsLst>
                <a:gs pos="0">
                  <a:schemeClr val="accent2">
                    <a:lumMod val="75000"/>
                    <a:tint val="66000"/>
                    <a:satMod val="160000"/>
                  </a:schemeClr>
                </a:gs>
                <a:gs pos="50000">
                  <a:schemeClr val="accent2">
                    <a:lumMod val="75000"/>
                    <a:tint val="44500"/>
                    <a:satMod val="160000"/>
                  </a:schemeClr>
                </a:gs>
                <a:gs pos="100000">
                  <a:schemeClr val="accent2">
                    <a:lumMod val="7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</a:rPr>
                <a:t>WHY</a:t>
              </a:r>
            </a:p>
          </p:txBody>
        </p:sp>
      </p:grpSp>
      <p:grpSp>
        <p:nvGrpSpPr>
          <p:cNvPr id="3" name="Group 38"/>
          <p:cNvGrpSpPr/>
          <p:nvPr/>
        </p:nvGrpSpPr>
        <p:grpSpPr>
          <a:xfrm>
            <a:off x="4124762" y="2996952"/>
            <a:ext cx="1487110" cy="1982158"/>
            <a:chOff x="4084022" y="1490154"/>
            <a:chExt cx="1184549" cy="1416589"/>
          </a:xfrm>
        </p:grpSpPr>
        <p:sp>
          <p:nvSpPr>
            <p:cNvPr id="40" name="Rectangle 39"/>
            <p:cNvSpPr/>
            <p:nvPr/>
          </p:nvSpPr>
          <p:spPr bwMode="auto">
            <a:xfrm>
              <a:off x="4084022" y="1490154"/>
              <a:ext cx="1184549" cy="97777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  <a:tint val="66000"/>
                    <a:satMod val="160000"/>
                  </a:schemeClr>
                </a:gs>
                <a:gs pos="50000">
                  <a:schemeClr val="accent2">
                    <a:lumMod val="75000"/>
                    <a:tint val="44500"/>
                    <a:satMod val="160000"/>
                  </a:schemeClr>
                </a:gs>
                <a:gs pos="100000">
                  <a:schemeClr val="accent2">
                    <a:lumMod val="7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prstClr val="black"/>
                  </a:solidFill>
                </a:rPr>
                <a:t>CUTTING PARAMETER IS NG</a:t>
              </a:r>
            </a:p>
          </p:txBody>
        </p:sp>
        <p:sp>
          <p:nvSpPr>
            <p:cNvPr id="41" name="Flowchart: Punched Tape 40"/>
            <p:cNvSpPr/>
            <p:nvPr/>
          </p:nvSpPr>
          <p:spPr bwMode="auto">
            <a:xfrm>
              <a:off x="4198737" y="2519393"/>
              <a:ext cx="988106" cy="387350"/>
            </a:xfrm>
            <a:prstGeom prst="flowChartPunchedTape">
              <a:avLst/>
            </a:prstGeom>
            <a:gradFill flip="none" rotWithShape="1">
              <a:gsLst>
                <a:gs pos="0">
                  <a:schemeClr val="accent2">
                    <a:lumMod val="75000"/>
                    <a:tint val="66000"/>
                    <a:satMod val="160000"/>
                  </a:schemeClr>
                </a:gs>
                <a:gs pos="50000">
                  <a:schemeClr val="accent2">
                    <a:lumMod val="75000"/>
                    <a:tint val="44500"/>
                    <a:satMod val="160000"/>
                  </a:schemeClr>
                </a:gs>
                <a:gs pos="100000">
                  <a:schemeClr val="accent2">
                    <a:lumMod val="7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</a:rPr>
                <a:t>WHY</a:t>
              </a:r>
            </a:p>
          </p:txBody>
        </p:sp>
      </p:grpSp>
      <p:grpSp>
        <p:nvGrpSpPr>
          <p:cNvPr id="4" name="Group 41"/>
          <p:cNvGrpSpPr/>
          <p:nvPr/>
        </p:nvGrpSpPr>
        <p:grpSpPr>
          <a:xfrm>
            <a:off x="5796136" y="2060848"/>
            <a:ext cx="1415587" cy="2135005"/>
            <a:chOff x="5191348" y="1143000"/>
            <a:chExt cx="1345183" cy="1600200"/>
          </a:xfrm>
        </p:grpSpPr>
        <p:sp>
          <p:nvSpPr>
            <p:cNvPr id="43" name="Rectangle 42"/>
            <p:cNvSpPr/>
            <p:nvPr/>
          </p:nvSpPr>
          <p:spPr bwMode="auto">
            <a:xfrm>
              <a:off x="5191348" y="1143000"/>
              <a:ext cx="1345183" cy="120482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  <a:tint val="66000"/>
                    <a:satMod val="160000"/>
                  </a:schemeClr>
                </a:gs>
                <a:gs pos="50000">
                  <a:schemeClr val="accent2">
                    <a:lumMod val="75000"/>
                    <a:tint val="44500"/>
                    <a:satMod val="160000"/>
                  </a:schemeClr>
                </a:gs>
                <a:gs pos="100000">
                  <a:schemeClr val="accent2">
                    <a:lumMod val="7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prstClr val="black"/>
                  </a:solidFill>
                </a:rPr>
                <a:t>CUTTING PARAMETERS ARE NOT AS PER LOGIC</a:t>
              </a:r>
            </a:p>
          </p:txBody>
        </p:sp>
        <p:sp>
          <p:nvSpPr>
            <p:cNvPr id="44" name="Flowchart: Punched Tape 43"/>
            <p:cNvSpPr/>
            <p:nvPr/>
          </p:nvSpPr>
          <p:spPr bwMode="auto">
            <a:xfrm>
              <a:off x="5350668" y="2355850"/>
              <a:ext cx="1072357" cy="387350"/>
            </a:xfrm>
            <a:prstGeom prst="flowChartPunchedTape">
              <a:avLst/>
            </a:prstGeom>
            <a:gradFill flip="none" rotWithShape="1">
              <a:gsLst>
                <a:gs pos="0">
                  <a:schemeClr val="accent2">
                    <a:lumMod val="75000"/>
                    <a:tint val="66000"/>
                    <a:satMod val="160000"/>
                  </a:schemeClr>
                </a:gs>
                <a:gs pos="50000">
                  <a:schemeClr val="accent2">
                    <a:lumMod val="75000"/>
                    <a:tint val="44500"/>
                    <a:satMod val="160000"/>
                  </a:schemeClr>
                </a:gs>
                <a:gs pos="100000">
                  <a:schemeClr val="accent2">
                    <a:lumMod val="7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6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44"/>
          <p:cNvGrpSpPr/>
          <p:nvPr/>
        </p:nvGrpSpPr>
        <p:grpSpPr>
          <a:xfrm>
            <a:off x="7380312" y="1052736"/>
            <a:ext cx="1584061" cy="1905000"/>
            <a:chOff x="7512289" y="4267200"/>
            <a:chExt cx="1584061" cy="1905000"/>
          </a:xfrm>
        </p:grpSpPr>
        <p:sp>
          <p:nvSpPr>
            <p:cNvPr id="46" name="Flowchart: Document 45"/>
            <p:cNvSpPr/>
            <p:nvPr/>
          </p:nvSpPr>
          <p:spPr>
            <a:xfrm>
              <a:off x="7512289" y="4267200"/>
              <a:ext cx="1584061" cy="1426915"/>
            </a:xfrm>
            <a:prstGeom prst="flowChartDocument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IN" sz="1600" b="1" kern="0" dirty="0">
                  <a:solidFill>
                    <a:prstClr val="white"/>
                  </a:solidFill>
                </a:rPr>
                <a:t>CUTTING PARAMETERS TO BE PUT AS PER LOGICAL CALCULATION</a:t>
              </a:r>
              <a:endParaRPr kumimoji="1" lang="en-IN" sz="1600" b="1" kern="0" dirty="0">
                <a:solidFill>
                  <a:prstClr val="white"/>
                </a:solidFill>
              </a:endParaRPr>
            </a:p>
          </p:txBody>
        </p:sp>
        <p:sp>
          <p:nvSpPr>
            <p:cNvPr id="47" name="Flowchart: Punched Tape 46"/>
            <p:cNvSpPr/>
            <p:nvPr/>
          </p:nvSpPr>
          <p:spPr bwMode="auto">
            <a:xfrm>
              <a:off x="7741633" y="5663252"/>
              <a:ext cx="1066800" cy="508948"/>
            </a:xfrm>
            <a:prstGeom prst="flowChartPunchedTape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kern="0" dirty="0">
                  <a:solidFill>
                    <a:prstClr val="white"/>
                  </a:solidFill>
                </a:rPr>
                <a:t>HOW</a:t>
              </a:r>
              <a:endParaRPr kumimoji="1" lang="en-US" b="1" kern="0" dirty="0">
                <a:solidFill>
                  <a:prstClr val="white"/>
                </a:solidFill>
              </a:endParaRPr>
            </a:p>
          </p:txBody>
        </p:sp>
      </p:grpSp>
      <p:pic>
        <p:nvPicPr>
          <p:cNvPr id="33" name="Picture 12" descr="Related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2078" y="1072786"/>
            <a:ext cx="1872208" cy="14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Group 35"/>
          <p:cNvGrpSpPr/>
          <p:nvPr/>
        </p:nvGrpSpPr>
        <p:grpSpPr>
          <a:xfrm>
            <a:off x="611560" y="4653136"/>
            <a:ext cx="1488492" cy="1473261"/>
            <a:chOff x="2286000" y="1524000"/>
            <a:chExt cx="1185863" cy="1154021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286000" y="1524000"/>
              <a:ext cx="1185863" cy="76163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  <a:tint val="66000"/>
                    <a:satMod val="160000"/>
                  </a:schemeClr>
                </a:gs>
                <a:gs pos="50000">
                  <a:schemeClr val="accent2">
                    <a:lumMod val="75000"/>
                    <a:tint val="44500"/>
                    <a:satMod val="160000"/>
                  </a:schemeClr>
                </a:gs>
                <a:gs pos="100000">
                  <a:schemeClr val="accent2">
                    <a:lumMod val="7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prstClr val="black"/>
                  </a:solidFill>
                </a:rPr>
                <a:t>TOOL LIFE NOT ACHIEVING</a:t>
              </a:r>
            </a:p>
          </p:txBody>
        </p:sp>
        <p:sp>
          <p:nvSpPr>
            <p:cNvPr id="39" name="Flowchart: Punched Tape 38"/>
            <p:cNvSpPr/>
            <p:nvPr/>
          </p:nvSpPr>
          <p:spPr bwMode="auto">
            <a:xfrm>
              <a:off x="2440780" y="2290671"/>
              <a:ext cx="988219" cy="387350"/>
            </a:xfrm>
            <a:prstGeom prst="flowChartPunchedTape">
              <a:avLst/>
            </a:prstGeom>
            <a:gradFill flip="none" rotWithShape="1">
              <a:gsLst>
                <a:gs pos="0">
                  <a:schemeClr val="accent2">
                    <a:lumMod val="75000"/>
                    <a:tint val="66000"/>
                    <a:satMod val="160000"/>
                  </a:schemeClr>
                </a:gs>
                <a:gs pos="50000">
                  <a:schemeClr val="accent2">
                    <a:lumMod val="75000"/>
                    <a:tint val="44500"/>
                    <a:satMod val="160000"/>
                  </a:schemeClr>
                </a:gs>
                <a:gs pos="100000">
                  <a:schemeClr val="accent2">
                    <a:lumMod val="7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600" b="1" dirty="0">
                <a:solidFill>
                  <a:prstClr val="black"/>
                </a:solidFill>
              </a:endParaRPr>
            </a:p>
          </p:txBody>
        </p:sp>
      </p:grpSp>
      <p:pic>
        <p:nvPicPr>
          <p:cNvPr id="31" name="Picture 30" descr="gmn w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7216861" y="3952491"/>
            <a:ext cx="1944216" cy="1329282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3995936" y="4941168"/>
            <a:ext cx="3672408" cy="3600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199040" y="3759896"/>
            <a:ext cx="660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41356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" name="Chart 79">
            <a:extLst>
              <a:ext uri="{FF2B5EF4-FFF2-40B4-BE49-F238E27FC236}">
                <a16:creationId xmlns:a16="http://schemas.microsoft.com/office/drawing/2014/main" xmlns="" id="{00000000-0008-0000-0000-000012000000}"/>
              </a:ext>
            </a:extLst>
          </p:cNvPr>
          <p:cNvGraphicFramePr/>
          <p:nvPr/>
        </p:nvGraphicFramePr>
        <p:xfrm>
          <a:off x="2915816" y="4509120"/>
          <a:ext cx="3039988" cy="1594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6237312"/>
            <a:ext cx="9143999" cy="620688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CUTTING PARAMETER  ARE NOT USED AS PER LOGICAL CALCULATION</a:t>
            </a:r>
            <a:endParaRPr lang="en-IN" dirty="0">
              <a:solidFill>
                <a:srgbClr val="FFFF00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35497" y="0"/>
            <a:ext cx="910850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CUTTING PARAMETER CHECK</a:t>
            </a:r>
          </a:p>
        </p:txBody>
      </p:sp>
      <p:sp>
        <p:nvSpPr>
          <p:cNvPr id="39" name="TextBox 14"/>
          <p:cNvSpPr txBox="1">
            <a:spLocks noChangeArrowheads="1"/>
          </p:cNvSpPr>
          <p:nvPr/>
        </p:nvSpPr>
        <p:spPr bwMode="auto">
          <a:xfrm>
            <a:off x="2894624" y="851568"/>
            <a:ext cx="52920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IN" alt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LOGICAL CALCULATION AS F0LLOWS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884587"/>
              </p:ext>
            </p:extLst>
          </p:nvPr>
        </p:nvGraphicFramePr>
        <p:xfrm>
          <a:off x="6141320" y="2862112"/>
          <a:ext cx="2736304" cy="3251000"/>
        </p:xfrm>
        <a:graphic>
          <a:graphicData uri="http://schemas.openxmlformats.org/drawingml/2006/table">
            <a:tbl>
              <a:tblPr/>
              <a:tblGrid>
                <a:gridCol w="27363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884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G99G97S2000</a:t>
                      </a: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T303</a:t>
                      </a:r>
                      <a:endParaRPr lang="en-US" sz="2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83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G96 S160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84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</a:t>
                      </a:r>
                      <a:r>
                        <a:rPr lang="en-US" sz="24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X46.35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84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 Z-21.15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83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G1 X22.8 </a:t>
                      </a:r>
                      <a:r>
                        <a:rPr lang="en-US" sz="2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F0.2</a:t>
                      </a:r>
                      <a:endParaRPr lang="en-US" sz="24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84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G0X35.0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84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 Z-20.03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74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 X22.8 </a:t>
                      </a:r>
                      <a:r>
                        <a:rPr lang="en-US" sz="2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F0.2</a:t>
                      </a:r>
                      <a:endParaRPr lang="en-US" sz="24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29" name="図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832" y="2708920"/>
            <a:ext cx="2843808" cy="1512168"/>
          </a:xfrm>
          <a:prstGeom prst="rect">
            <a:avLst/>
          </a:prstGeom>
        </p:spPr>
      </p:pic>
      <p:pic>
        <p:nvPicPr>
          <p:cNvPr id="30" name="図 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3808" y="1268760"/>
            <a:ext cx="2880320" cy="1512168"/>
          </a:xfrm>
          <a:prstGeom prst="rect">
            <a:avLst/>
          </a:prstGeom>
        </p:spPr>
      </p:pic>
      <p:sp>
        <p:nvSpPr>
          <p:cNvPr id="35" name="テキスト ボックス 14"/>
          <p:cNvSpPr txBox="1"/>
          <p:nvPr/>
        </p:nvSpPr>
        <p:spPr>
          <a:xfrm>
            <a:off x="3059832" y="2780928"/>
            <a:ext cx="2787109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Rough theoretical value</a:t>
            </a:r>
            <a:endParaRPr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7" name="テキスト ボックス 15"/>
          <p:cNvSpPr txBox="1"/>
          <p:nvPr/>
        </p:nvSpPr>
        <p:spPr>
          <a:xfrm>
            <a:off x="2936755" y="1340768"/>
            <a:ext cx="2931389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Cutting speed</a:t>
            </a:r>
            <a:endParaRPr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719700"/>
              </p:ext>
            </p:extLst>
          </p:nvPr>
        </p:nvGraphicFramePr>
        <p:xfrm>
          <a:off x="5868144" y="1700808"/>
          <a:ext cx="3203848" cy="942975"/>
        </p:xfrm>
        <a:graphic>
          <a:graphicData uri="http://schemas.openxmlformats.org/drawingml/2006/table">
            <a:tbl>
              <a:tblPr/>
              <a:tblGrid>
                <a:gridCol w="17723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315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40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Rz max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≤  12.5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Cutting speed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Vc 100 ~ 140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Feed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F</a:t>
                      </a:r>
                      <a:r>
                        <a:rPr lang="en-US" sz="2000" b="1" i="0" u="none" strike="noStrike" baseline="0" dirty="0">
                          <a:solidFill>
                            <a:srgbClr val="002060"/>
                          </a:solidFill>
                          <a:latin typeface="Calibri"/>
                        </a:rPr>
                        <a:t> </a:t>
                      </a:r>
                      <a:r>
                        <a:rPr lang="en-US" sz="20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49" name="Group 48"/>
          <p:cNvGrpSpPr/>
          <p:nvPr/>
        </p:nvGrpSpPr>
        <p:grpSpPr>
          <a:xfrm>
            <a:off x="179512" y="3789040"/>
            <a:ext cx="2664296" cy="2248644"/>
            <a:chOff x="640005" y="3844652"/>
            <a:chExt cx="1461040" cy="1409896"/>
          </a:xfrm>
        </p:grpSpPr>
        <p:sp>
          <p:nvSpPr>
            <p:cNvPr id="32" name="正方形/長方形 16">
              <a:extLst>
                <a:ext uri="{FF2B5EF4-FFF2-40B4-BE49-F238E27FC236}">
                  <a16:creationId xmlns:a16="http://schemas.microsoft.com/office/drawing/2014/main" xmlns="" id="{00000000-0008-0000-1600-000010000000}"/>
                </a:ext>
              </a:extLst>
            </p:cNvPr>
            <p:cNvSpPr/>
            <p:nvPr/>
          </p:nvSpPr>
          <p:spPr bwMode="auto">
            <a:xfrm rot="10800000">
              <a:off x="785515" y="4300757"/>
              <a:ext cx="1085881" cy="544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3" name="フリーフォーム 17">
              <a:extLst>
                <a:ext uri="{FF2B5EF4-FFF2-40B4-BE49-F238E27FC236}">
                  <a16:creationId xmlns:a16="http://schemas.microsoft.com/office/drawing/2014/main" xmlns="" id="{00000000-0008-0000-1600-000011000000}"/>
                </a:ext>
              </a:extLst>
            </p:cNvPr>
            <p:cNvSpPr/>
            <p:nvPr/>
          </p:nvSpPr>
          <p:spPr bwMode="auto">
            <a:xfrm rot="10800000">
              <a:off x="653997" y="4788265"/>
              <a:ext cx="1447048" cy="466283"/>
            </a:xfrm>
            <a:custGeom>
              <a:avLst/>
              <a:gdLst>
                <a:gd name="connsiteX0" fmla="*/ 552450 w 3810000"/>
                <a:gd name="connsiteY0" fmla="*/ 0 h 1943100"/>
                <a:gd name="connsiteX1" fmla="*/ 2000250 w 3810000"/>
                <a:gd name="connsiteY1" fmla="*/ 1905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52625 w 3810000"/>
                <a:gd name="connsiteY1" fmla="*/ 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38100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52575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670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0495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1447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2400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0 w 3810000"/>
                <a:gd name="connsiteY18" fmla="*/ 14954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5335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90550 w 3819525"/>
                <a:gd name="connsiteY17" fmla="*/ 1495425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9525" h="1905000">
                  <a:moveTo>
                    <a:pt x="561975" y="0"/>
                  </a:moveTo>
                  <a:lnTo>
                    <a:pt x="1990725" y="9525"/>
                  </a:lnTo>
                  <a:lnTo>
                    <a:pt x="1981200" y="752475"/>
                  </a:lnTo>
                  <a:lnTo>
                    <a:pt x="2057400" y="790575"/>
                  </a:lnTo>
                  <a:lnTo>
                    <a:pt x="2057400" y="1438275"/>
                  </a:lnTo>
                  <a:lnTo>
                    <a:pt x="2686050" y="1447800"/>
                  </a:lnTo>
                  <a:lnTo>
                    <a:pt x="2686050" y="781050"/>
                  </a:lnTo>
                  <a:lnTo>
                    <a:pt x="2847975" y="676275"/>
                  </a:lnTo>
                  <a:lnTo>
                    <a:pt x="2857500" y="38100"/>
                  </a:lnTo>
                  <a:lnTo>
                    <a:pt x="3819525" y="38100"/>
                  </a:lnTo>
                  <a:lnTo>
                    <a:pt x="3819525" y="409575"/>
                  </a:lnTo>
                  <a:lnTo>
                    <a:pt x="2981325" y="409575"/>
                  </a:lnTo>
                  <a:lnTo>
                    <a:pt x="3000375" y="1314450"/>
                  </a:lnTo>
                  <a:lnTo>
                    <a:pt x="3419475" y="1314450"/>
                  </a:lnTo>
                  <a:lnTo>
                    <a:pt x="3409950" y="1695450"/>
                  </a:lnTo>
                  <a:lnTo>
                    <a:pt x="3267075" y="1905000"/>
                  </a:lnTo>
                  <a:lnTo>
                    <a:pt x="581025" y="1905000"/>
                  </a:lnTo>
                  <a:lnTo>
                    <a:pt x="590550" y="1495425"/>
                  </a:lnTo>
                  <a:lnTo>
                    <a:pt x="0" y="1495425"/>
                  </a:lnTo>
                  <a:lnTo>
                    <a:pt x="9525" y="695325"/>
                  </a:lnTo>
                  <a:lnTo>
                    <a:pt x="571500" y="704850"/>
                  </a:lnTo>
                  <a:lnTo>
                    <a:pt x="5619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6" name="フリーフォーム 18">
              <a:extLst>
                <a:ext uri="{FF2B5EF4-FFF2-40B4-BE49-F238E27FC236}">
                  <a16:creationId xmlns:a16="http://schemas.microsoft.com/office/drawing/2014/main" xmlns="" id="{00000000-0008-0000-1600-000012000000}"/>
                </a:ext>
              </a:extLst>
            </p:cNvPr>
            <p:cNvSpPr/>
            <p:nvPr/>
          </p:nvSpPr>
          <p:spPr bwMode="auto">
            <a:xfrm rot="10800000" flipV="1">
              <a:off x="640005" y="3886041"/>
              <a:ext cx="1461040" cy="466283"/>
            </a:xfrm>
            <a:custGeom>
              <a:avLst/>
              <a:gdLst>
                <a:gd name="connsiteX0" fmla="*/ 552450 w 3810000"/>
                <a:gd name="connsiteY0" fmla="*/ 0 h 1943100"/>
                <a:gd name="connsiteX1" fmla="*/ 2000250 w 3810000"/>
                <a:gd name="connsiteY1" fmla="*/ 1905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52625 w 3810000"/>
                <a:gd name="connsiteY1" fmla="*/ 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38100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52575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670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0495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1447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2400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0 w 3810000"/>
                <a:gd name="connsiteY18" fmla="*/ 14954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5335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90550 w 3819525"/>
                <a:gd name="connsiteY17" fmla="*/ 1495425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9525" h="1905000">
                  <a:moveTo>
                    <a:pt x="561975" y="0"/>
                  </a:moveTo>
                  <a:lnTo>
                    <a:pt x="1990725" y="9525"/>
                  </a:lnTo>
                  <a:lnTo>
                    <a:pt x="1981200" y="752475"/>
                  </a:lnTo>
                  <a:lnTo>
                    <a:pt x="2057400" y="790575"/>
                  </a:lnTo>
                  <a:lnTo>
                    <a:pt x="2057400" y="1438275"/>
                  </a:lnTo>
                  <a:lnTo>
                    <a:pt x="2686050" y="1447800"/>
                  </a:lnTo>
                  <a:lnTo>
                    <a:pt x="2686050" y="781050"/>
                  </a:lnTo>
                  <a:lnTo>
                    <a:pt x="2847975" y="676275"/>
                  </a:lnTo>
                  <a:lnTo>
                    <a:pt x="2857500" y="38100"/>
                  </a:lnTo>
                  <a:lnTo>
                    <a:pt x="3819525" y="38100"/>
                  </a:lnTo>
                  <a:lnTo>
                    <a:pt x="3819525" y="409575"/>
                  </a:lnTo>
                  <a:lnTo>
                    <a:pt x="2981325" y="409575"/>
                  </a:lnTo>
                  <a:lnTo>
                    <a:pt x="3000375" y="1314450"/>
                  </a:lnTo>
                  <a:lnTo>
                    <a:pt x="3419475" y="1314450"/>
                  </a:lnTo>
                  <a:lnTo>
                    <a:pt x="3409950" y="1695450"/>
                  </a:lnTo>
                  <a:lnTo>
                    <a:pt x="3267075" y="1905000"/>
                  </a:lnTo>
                  <a:lnTo>
                    <a:pt x="581025" y="1905000"/>
                  </a:lnTo>
                  <a:lnTo>
                    <a:pt x="590550" y="1495425"/>
                  </a:lnTo>
                  <a:lnTo>
                    <a:pt x="0" y="1495425"/>
                  </a:lnTo>
                  <a:lnTo>
                    <a:pt x="9525" y="695325"/>
                  </a:lnTo>
                  <a:lnTo>
                    <a:pt x="571500" y="704850"/>
                  </a:lnTo>
                  <a:lnTo>
                    <a:pt x="5619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cxnSp>
          <p:nvCxnSpPr>
            <p:cNvPr id="38" name="直線矢印コネクタ 20">
              <a:extLst>
                <a:ext uri="{FF2B5EF4-FFF2-40B4-BE49-F238E27FC236}">
                  <a16:creationId xmlns:a16="http://schemas.microsoft.com/office/drawing/2014/main" xmlns="" id="{00000000-0008-0000-1600-000014000000}"/>
                </a:ext>
              </a:extLst>
            </p:cNvPr>
            <p:cNvCxnSpPr/>
            <p:nvPr/>
          </p:nvCxnSpPr>
          <p:spPr bwMode="auto">
            <a:xfrm>
              <a:off x="1215421" y="3849414"/>
              <a:ext cx="4938" cy="319492"/>
            </a:xfrm>
            <a:prstGeom prst="straightConnector1">
              <a:avLst/>
            </a:prstGeom>
            <a:ln w="12700"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20">
              <a:extLst>
                <a:ext uri="{FF2B5EF4-FFF2-40B4-BE49-F238E27FC236}">
                  <a16:creationId xmlns:a16="http://schemas.microsoft.com/office/drawing/2014/main" xmlns="" id="{00000000-0008-0000-1600-000014000000}"/>
                </a:ext>
              </a:extLst>
            </p:cNvPr>
            <p:cNvCxnSpPr/>
            <p:nvPr/>
          </p:nvCxnSpPr>
          <p:spPr bwMode="auto">
            <a:xfrm>
              <a:off x="1271806" y="4025248"/>
              <a:ext cx="1573" cy="162485"/>
            </a:xfrm>
            <a:prstGeom prst="straightConnector1">
              <a:avLst/>
            </a:prstGeom>
            <a:ln w="12700"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 bwMode="auto">
            <a:xfrm>
              <a:off x="1034881" y="3844652"/>
              <a:ext cx="1" cy="18059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Straight Connector 41"/>
            <p:cNvCxnSpPr/>
            <p:nvPr/>
          </p:nvCxnSpPr>
          <p:spPr bwMode="auto">
            <a:xfrm>
              <a:off x="1311294" y="3844652"/>
              <a:ext cx="0" cy="18059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Connector 42"/>
            <p:cNvCxnSpPr/>
            <p:nvPr/>
          </p:nvCxnSpPr>
          <p:spPr bwMode="auto">
            <a:xfrm flipH="1">
              <a:off x="1271806" y="4025248"/>
              <a:ext cx="3948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直線矢印コネクタ 20">
              <a:extLst>
                <a:ext uri="{FF2B5EF4-FFF2-40B4-BE49-F238E27FC236}">
                  <a16:creationId xmlns:a16="http://schemas.microsoft.com/office/drawing/2014/main" xmlns="" id="{00000000-0008-0000-1600-000014000000}"/>
                </a:ext>
              </a:extLst>
            </p:cNvPr>
            <p:cNvCxnSpPr/>
            <p:nvPr/>
          </p:nvCxnSpPr>
          <p:spPr bwMode="auto">
            <a:xfrm flipH="1">
              <a:off x="1156067" y="3844652"/>
              <a:ext cx="2204" cy="326636"/>
            </a:xfrm>
            <a:prstGeom prst="straightConnector1">
              <a:avLst/>
            </a:prstGeom>
            <a:ln w="12700"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>
              <a:off x="1034881" y="4025248"/>
              <a:ext cx="78975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線矢印コネクタ 20">
              <a:extLst>
                <a:ext uri="{FF2B5EF4-FFF2-40B4-BE49-F238E27FC236}">
                  <a16:creationId xmlns:a16="http://schemas.microsoft.com/office/drawing/2014/main" xmlns="" id="{00000000-0008-0000-1600-000014000000}"/>
                </a:ext>
              </a:extLst>
            </p:cNvPr>
            <p:cNvCxnSpPr/>
            <p:nvPr/>
          </p:nvCxnSpPr>
          <p:spPr bwMode="auto">
            <a:xfrm rot="10800000" flipH="1">
              <a:off x="1112075" y="4025248"/>
              <a:ext cx="1781" cy="184137"/>
            </a:xfrm>
            <a:prstGeom prst="straightConnector1">
              <a:avLst/>
            </a:prstGeom>
            <a:ln w="12700"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矢印コネクタ 20">
              <a:extLst>
                <a:ext uri="{FF2B5EF4-FFF2-40B4-BE49-F238E27FC236}">
                  <a16:creationId xmlns:a16="http://schemas.microsoft.com/office/drawing/2014/main" xmlns="" id="{00000000-0008-0000-1600-000014000000}"/>
                </a:ext>
              </a:extLst>
            </p:cNvPr>
            <p:cNvCxnSpPr/>
            <p:nvPr/>
          </p:nvCxnSpPr>
          <p:spPr bwMode="auto">
            <a:xfrm flipH="1" flipV="1">
              <a:off x="1117669" y="4205843"/>
              <a:ext cx="157951" cy="1"/>
            </a:xfrm>
            <a:prstGeom prst="straightConnector1">
              <a:avLst/>
            </a:prstGeom>
            <a:ln w="12700">
              <a:solidFill>
                <a:srgbClr val="00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テキスト ボックス 15"/>
          <p:cNvSpPr txBox="1"/>
          <p:nvPr/>
        </p:nvSpPr>
        <p:spPr>
          <a:xfrm>
            <a:off x="-15573" y="3419708"/>
            <a:ext cx="2931389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TOOL PATH</a:t>
            </a:r>
            <a:endParaRPr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23928" y="4797152"/>
            <a:ext cx="504056" cy="108012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テキスト ボックス 15"/>
          <p:cNvSpPr txBox="1"/>
          <p:nvPr/>
        </p:nvSpPr>
        <p:spPr>
          <a:xfrm>
            <a:off x="3131840" y="4077072"/>
            <a:ext cx="2562965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M-3 cycle time</a:t>
            </a:r>
            <a:endParaRPr lang="ja-JP" altLang="en-US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53" name="図 1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>
          <a:xfrm>
            <a:off x="53808" y="818512"/>
            <a:ext cx="2573976" cy="2573976"/>
          </a:xfrm>
          <a:prstGeom prst="rect">
            <a:avLst/>
          </a:prstGeom>
        </p:spPr>
      </p:pic>
      <p:sp>
        <p:nvSpPr>
          <p:cNvPr id="28" name="円/楕円 2"/>
          <p:cNvSpPr/>
          <p:nvPr/>
        </p:nvSpPr>
        <p:spPr bwMode="auto">
          <a:xfrm>
            <a:off x="1178160" y="1952227"/>
            <a:ext cx="637830" cy="44689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80975" marR="0" indent="-180975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ja-JP" altLang="en-US" sz="1400" b="1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MS UI Gothic" pitchFamily="50" charset="-128"/>
              <a:ea typeface="MS UI Gothic" pitchFamily="50" charset="-12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60432" y="764704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/>
          <p:cNvGraphicFramePr/>
          <p:nvPr/>
        </p:nvGraphicFramePr>
        <p:xfrm>
          <a:off x="6156176" y="980728"/>
          <a:ext cx="2843808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Rectangle 3"/>
          <p:cNvSpPr/>
          <p:nvPr/>
        </p:nvSpPr>
        <p:spPr>
          <a:xfrm>
            <a:off x="1" y="5805264"/>
            <a:ext cx="9144000" cy="1052736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PARAMETERS CHANGED AS PER THE LOGICAL CALCULATION. </a:t>
            </a:r>
          </a:p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 ROUGHNESS  ACHIEVED </a:t>
            </a:r>
          </a:p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WHY BURR NOT REMOVED &amp; TOOL LIFE NOT ACHIEVED  ? </a:t>
            </a: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LETS CHECK FOR ALTERNATIVE GRADES </a:t>
            </a:r>
            <a:endParaRPr lang="en-IN" dirty="0">
              <a:solidFill>
                <a:srgbClr val="FFFF00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35497" y="0"/>
            <a:ext cx="910850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LOGICAL DATA IMPLEMENTATION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3528" y="836712"/>
            <a:ext cx="1152128" cy="2160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BEFORE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107504" y="1095257"/>
          <a:ext cx="1656184" cy="2405750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91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G99G97S2000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T303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66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G96 S160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1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G00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X46.35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1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G00 Z-21.15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66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G01 X22.8 </a:t>
                      </a:r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F0.2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1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G00X35.0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1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G01 Z-20.03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66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G01 X22.8 </a:t>
                      </a:r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F0.2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907704" y="1095259"/>
          <a:ext cx="1728192" cy="2405746"/>
        </p:xfrm>
        <a:graphic>
          <a:graphicData uri="http://schemas.openxmlformats.org/drawingml/2006/table">
            <a:tbl>
              <a:tblPr/>
              <a:tblGrid>
                <a:gridCol w="17281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940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G99G97S2000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T303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18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G96 S120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40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G00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X46.35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40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G00 Z-21.15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18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G01 X22.8 </a:t>
                      </a:r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F0.12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40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G00X35.0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40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G01 Z-20.03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18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G01 X22.8 </a:t>
                      </a:r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F0.12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904" y="1268760"/>
            <a:ext cx="1512168" cy="22322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3" name="Rectangle 32"/>
          <p:cNvSpPr/>
          <p:nvPr/>
        </p:nvSpPr>
        <p:spPr>
          <a:xfrm>
            <a:off x="3923928" y="908720"/>
            <a:ext cx="1656184" cy="3123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SETTING APPROVAL</a:t>
            </a:r>
          </a:p>
        </p:txBody>
      </p:sp>
      <p:pic>
        <p:nvPicPr>
          <p:cNvPr id="30" name="Picture 2" descr="Image result for SAD smiley images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00" y="1124744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図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9512" y="3548339"/>
            <a:ext cx="2232248" cy="2150853"/>
          </a:xfrm>
          <a:prstGeom prst="rect">
            <a:avLst/>
          </a:prstGeom>
        </p:spPr>
      </p:pic>
      <p:sp>
        <p:nvSpPr>
          <p:cNvPr id="23" name="円/楕円 2"/>
          <p:cNvSpPr/>
          <p:nvPr/>
        </p:nvSpPr>
        <p:spPr bwMode="auto">
          <a:xfrm>
            <a:off x="1331640" y="4149080"/>
            <a:ext cx="492773" cy="43279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80975" marR="0" indent="-180975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ja-JP" altLang="en-US" sz="1400" b="1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MS UI Gothic" pitchFamily="50" charset="-128"/>
              <a:ea typeface="MS UI Gothic" pitchFamily="50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1520" y="5013176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MATERIAL LEFT-OFF NOT SOLVED</a:t>
            </a:r>
          </a:p>
        </p:txBody>
      </p:sp>
      <p:graphicFrame>
        <p:nvGraphicFramePr>
          <p:cNvPr id="176129" name="Object 1"/>
          <p:cNvGraphicFramePr>
            <a:graphicFrameLocks noChangeAspect="1"/>
          </p:cNvGraphicFramePr>
          <p:nvPr/>
        </p:nvGraphicFramePr>
        <p:xfrm>
          <a:off x="4427984" y="1268760"/>
          <a:ext cx="1584176" cy="2232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83" name="Acrobat Document" r:id="rId9" imgW="5666985" imgH="8019814" progId="AcroExch.Document.7">
                  <p:embed/>
                </p:oleObj>
              </mc:Choice>
              <mc:Fallback>
                <p:oleObj name="Acrobat Document" r:id="rId9" imgW="5666985" imgH="8019814" progId="AcroExch.Document.7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1268760"/>
                        <a:ext cx="1584176" cy="223224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644008" y="305966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Rz</a:t>
            </a:r>
            <a:r>
              <a:rPr lang="en-US" b="1" dirty="0"/>
              <a:t> : 4.18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123728" y="836712"/>
            <a:ext cx="1152128" cy="2160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AFTER</a:t>
            </a:r>
          </a:p>
        </p:txBody>
      </p:sp>
      <p:sp>
        <p:nvSpPr>
          <p:cNvPr id="28" name="正方形/長方形 16">
            <a:extLst>
              <a:ext uri="{FF2B5EF4-FFF2-40B4-BE49-F238E27FC236}">
                <a16:creationId xmlns:a16="http://schemas.microsoft.com/office/drawing/2014/main" xmlns="" id="{00000000-0008-0000-1600-000010000000}"/>
              </a:ext>
            </a:extLst>
          </p:cNvPr>
          <p:cNvSpPr/>
          <p:nvPr/>
        </p:nvSpPr>
        <p:spPr bwMode="auto">
          <a:xfrm rot="10800000">
            <a:off x="2939970" y="4300458"/>
            <a:ext cx="1980171" cy="8682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9" name="フリーフォーム 17">
            <a:extLst>
              <a:ext uri="{FF2B5EF4-FFF2-40B4-BE49-F238E27FC236}">
                <a16:creationId xmlns:a16="http://schemas.microsoft.com/office/drawing/2014/main" xmlns="" id="{00000000-0008-0000-1600-000011000000}"/>
              </a:ext>
            </a:extLst>
          </p:cNvPr>
          <p:cNvSpPr/>
          <p:nvPr/>
        </p:nvSpPr>
        <p:spPr bwMode="auto">
          <a:xfrm rot="10800000">
            <a:off x="2700139" y="5077985"/>
            <a:ext cx="2638781" cy="743675"/>
          </a:xfrm>
          <a:custGeom>
            <a:avLst/>
            <a:gdLst>
              <a:gd name="connsiteX0" fmla="*/ 552450 w 3810000"/>
              <a:gd name="connsiteY0" fmla="*/ 0 h 1943100"/>
              <a:gd name="connsiteX1" fmla="*/ 2000250 w 3810000"/>
              <a:gd name="connsiteY1" fmla="*/ 19050 h 1943100"/>
              <a:gd name="connsiteX2" fmla="*/ 1971675 w 3810000"/>
              <a:gd name="connsiteY2" fmla="*/ 752475 h 1943100"/>
              <a:gd name="connsiteX3" fmla="*/ 2047875 w 3810000"/>
              <a:gd name="connsiteY3" fmla="*/ 790575 h 1943100"/>
              <a:gd name="connsiteX4" fmla="*/ 2047875 w 3810000"/>
              <a:gd name="connsiteY4" fmla="*/ 1438275 h 1943100"/>
              <a:gd name="connsiteX5" fmla="*/ 2676525 w 3810000"/>
              <a:gd name="connsiteY5" fmla="*/ 1419225 h 1943100"/>
              <a:gd name="connsiteX6" fmla="*/ 2676525 w 3810000"/>
              <a:gd name="connsiteY6" fmla="*/ 781050 h 1943100"/>
              <a:gd name="connsiteX7" fmla="*/ 2838450 w 3810000"/>
              <a:gd name="connsiteY7" fmla="*/ 676275 h 1943100"/>
              <a:gd name="connsiteX8" fmla="*/ 2828925 w 3810000"/>
              <a:gd name="connsiteY8" fmla="*/ 38100 h 1943100"/>
              <a:gd name="connsiteX9" fmla="*/ 3810000 w 3810000"/>
              <a:gd name="connsiteY9" fmla="*/ 66675 h 1943100"/>
              <a:gd name="connsiteX10" fmla="*/ 3810000 w 3810000"/>
              <a:gd name="connsiteY10" fmla="*/ 409575 h 1943100"/>
              <a:gd name="connsiteX11" fmla="*/ 2971800 w 3810000"/>
              <a:gd name="connsiteY11" fmla="*/ 409575 h 1943100"/>
              <a:gd name="connsiteX12" fmla="*/ 2990850 w 3810000"/>
              <a:gd name="connsiteY12" fmla="*/ 1314450 h 1943100"/>
              <a:gd name="connsiteX13" fmla="*/ 3409950 w 3810000"/>
              <a:gd name="connsiteY13" fmla="*/ 1314450 h 1943100"/>
              <a:gd name="connsiteX14" fmla="*/ 3400425 w 3810000"/>
              <a:gd name="connsiteY14" fmla="*/ 1695450 h 1943100"/>
              <a:gd name="connsiteX15" fmla="*/ 3257550 w 3810000"/>
              <a:gd name="connsiteY15" fmla="*/ 1905000 h 1943100"/>
              <a:gd name="connsiteX16" fmla="*/ 561975 w 3810000"/>
              <a:gd name="connsiteY16" fmla="*/ 1943100 h 1943100"/>
              <a:gd name="connsiteX17" fmla="*/ 571500 w 3810000"/>
              <a:gd name="connsiteY17" fmla="*/ 1552575 h 1943100"/>
              <a:gd name="connsiteX18" fmla="*/ 9525 w 3810000"/>
              <a:gd name="connsiteY18" fmla="*/ 1533525 h 1943100"/>
              <a:gd name="connsiteX19" fmla="*/ 0 w 3810000"/>
              <a:gd name="connsiteY19" fmla="*/ 695325 h 1943100"/>
              <a:gd name="connsiteX20" fmla="*/ 552450 w 3810000"/>
              <a:gd name="connsiteY20" fmla="*/ 676275 h 1943100"/>
              <a:gd name="connsiteX21" fmla="*/ 552450 w 3810000"/>
              <a:gd name="connsiteY21" fmla="*/ 0 h 1943100"/>
              <a:gd name="connsiteX0" fmla="*/ 552450 w 3810000"/>
              <a:gd name="connsiteY0" fmla="*/ 0 h 1943100"/>
              <a:gd name="connsiteX1" fmla="*/ 1952625 w 3810000"/>
              <a:gd name="connsiteY1" fmla="*/ 0 h 1943100"/>
              <a:gd name="connsiteX2" fmla="*/ 1971675 w 3810000"/>
              <a:gd name="connsiteY2" fmla="*/ 752475 h 1943100"/>
              <a:gd name="connsiteX3" fmla="*/ 2047875 w 3810000"/>
              <a:gd name="connsiteY3" fmla="*/ 790575 h 1943100"/>
              <a:gd name="connsiteX4" fmla="*/ 2047875 w 3810000"/>
              <a:gd name="connsiteY4" fmla="*/ 1438275 h 1943100"/>
              <a:gd name="connsiteX5" fmla="*/ 2676525 w 3810000"/>
              <a:gd name="connsiteY5" fmla="*/ 1419225 h 1943100"/>
              <a:gd name="connsiteX6" fmla="*/ 2676525 w 3810000"/>
              <a:gd name="connsiteY6" fmla="*/ 781050 h 1943100"/>
              <a:gd name="connsiteX7" fmla="*/ 2838450 w 3810000"/>
              <a:gd name="connsiteY7" fmla="*/ 676275 h 1943100"/>
              <a:gd name="connsiteX8" fmla="*/ 2828925 w 3810000"/>
              <a:gd name="connsiteY8" fmla="*/ 38100 h 1943100"/>
              <a:gd name="connsiteX9" fmla="*/ 3810000 w 3810000"/>
              <a:gd name="connsiteY9" fmla="*/ 66675 h 1943100"/>
              <a:gd name="connsiteX10" fmla="*/ 3810000 w 3810000"/>
              <a:gd name="connsiteY10" fmla="*/ 409575 h 1943100"/>
              <a:gd name="connsiteX11" fmla="*/ 2971800 w 3810000"/>
              <a:gd name="connsiteY11" fmla="*/ 409575 h 1943100"/>
              <a:gd name="connsiteX12" fmla="*/ 2990850 w 3810000"/>
              <a:gd name="connsiteY12" fmla="*/ 1314450 h 1943100"/>
              <a:gd name="connsiteX13" fmla="*/ 3409950 w 3810000"/>
              <a:gd name="connsiteY13" fmla="*/ 1314450 h 1943100"/>
              <a:gd name="connsiteX14" fmla="*/ 3400425 w 3810000"/>
              <a:gd name="connsiteY14" fmla="*/ 1695450 h 1943100"/>
              <a:gd name="connsiteX15" fmla="*/ 3257550 w 3810000"/>
              <a:gd name="connsiteY15" fmla="*/ 1905000 h 1943100"/>
              <a:gd name="connsiteX16" fmla="*/ 561975 w 3810000"/>
              <a:gd name="connsiteY16" fmla="*/ 1943100 h 1943100"/>
              <a:gd name="connsiteX17" fmla="*/ 571500 w 3810000"/>
              <a:gd name="connsiteY17" fmla="*/ 1552575 h 1943100"/>
              <a:gd name="connsiteX18" fmla="*/ 9525 w 3810000"/>
              <a:gd name="connsiteY18" fmla="*/ 1533525 h 1943100"/>
              <a:gd name="connsiteX19" fmla="*/ 0 w 3810000"/>
              <a:gd name="connsiteY19" fmla="*/ 695325 h 1943100"/>
              <a:gd name="connsiteX20" fmla="*/ 552450 w 3810000"/>
              <a:gd name="connsiteY20" fmla="*/ 676275 h 1943100"/>
              <a:gd name="connsiteX21" fmla="*/ 552450 w 3810000"/>
              <a:gd name="connsiteY21" fmla="*/ 0 h 1943100"/>
              <a:gd name="connsiteX0" fmla="*/ 552450 w 3810000"/>
              <a:gd name="connsiteY0" fmla="*/ 0 h 1943100"/>
              <a:gd name="connsiteX1" fmla="*/ 1981200 w 3810000"/>
              <a:gd name="connsiteY1" fmla="*/ 9525 h 1943100"/>
              <a:gd name="connsiteX2" fmla="*/ 1971675 w 3810000"/>
              <a:gd name="connsiteY2" fmla="*/ 752475 h 1943100"/>
              <a:gd name="connsiteX3" fmla="*/ 2047875 w 3810000"/>
              <a:gd name="connsiteY3" fmla="*/ 790575 h 1943100"/>
              <a:gd name="connsiteX4" fmla="*/ 2047875 w 3810000"/>
              <a:gd name="connsiteY4" fmla="*/ 1438275 h 1943100"/>
              <a:gd name="connsiteX5" fmla="*/ 2676525 w 3810000"/>
              <a:gd name="connsiteY5" fmla="*/ 1419225 h 1943100"/>
              <a:gd name="connsiteX6" fmla="*/ 2676525 w 3810000"/>
              <a:gd name="connsiteY6" fmla="*/ 781050 h 1943100"/>
              <a:gd name="connsiteX7" fmla="*/ 2838450 w 3810000"/>
              <a:gd name="connsiteY7" fmla="*/ 676275 h 1943100"/>
              <a:gd name="connsiteX8" fmla="*/ 2828925 w 3810000"/>
              <a:gd name="connsiteY8" fmla="*/ 38100 h 1943100"/>
              <a:gd name="connsiteX9" fmla="*/ 3810000 w 3810000"/>
              <a:gd name="connsiteY9" fmla="*/ 66675 h 1943100"/>
              <a:gd name="connsiteX10" fmla="*/ 3810000 w 3810000"/>
              <a:gd name="connsiteY10" fmla="*/ 409575 h 1943100"/>
              <a:gd name="connsiteX11" fmla="*/ 2971800 w 3810000"/>
              <a:gd name="connsiteY11" fmla="*/ 409575 h 1943100"/>
              <a:gd name="connsiteX12" fmla="*/ 2990850 w 3810000"/>
              <a:gd name="connsiteY12" fmla="*/ 1314450 h 1943100"/>
              <a:gd name="connsiteX13" fmla="*/ 3409950 w 3810000"/>
              <a:gd name="connsiteY13" fmla="*/ 1314450 h 1943100"/>
              <a:gd name="connsiteX14" fmla="*/ 3400425 w 3810000"/>
              <a:gd name="connsiteY14" fmla="*/ 1695450 h 1943100"/>
              <a:gd name="connsiteX15" fmla="*/ 3257550 w 3810000"/>
              <a:gd name="connsiteY15" fmla="*/ 1905000 h 1943100"/>
              <a:gd name="connsiteX16" fmla="*/ 561975 w 3810000"/>
              <a:gd name="connsiteY16" fmla="*/ 1943100 h 1943100"/>
              <a:gd name="connsiteX17" fmla="*/ 571500 w 3810000"/>
              <a:gd name="connsiteY17" fmla="*/ 1552575 h 1943100"/>
              <a:gd name="connsiteX18" fmla="*/ 9525 w 3810000"/>
              <a:gd name="connsiteY18" fmla="*/ 1533525 h 1943100"/>
              <a:gd name="connsiteX19" fmla="*/ 0 w 3810000"/>
              <a:gd name="connsiteY19" fmla="*/ 695325 h 1943100"/>
              <a:gd name="connsiteX20" fmla="*/ 552450 w 3810000"/>
              <a:gd name="connsiteY20" fmla="*/ 676275 h 1943100"/>
              <a:gd name="connsiteX21" fmla="*/ 552450 w 3810000"/>
              <a:gd name="connsiteY21" fmla="*/ 0 h 1943100"/>
              <a:gd name="connsiteX0" fmla="*/ 552450 w 3810000"/>
              <a:gd name="connsiteY0" fmla="*/ 0 h 1943100"/>
              <a:gd name="connsiteX1" fmla="*/ 1981200 w 3810000"/>
              <a:gd name="connsiteY1" fmla="*/ 9525 h 1943100"/>
              <a:gd name="connsiteX2" fmla="*/ 1971675 w 3810000"/>
              <a:gd name="connsiteY2" fmla="*/ 752475 h 1943100"/>
              <a:gd name="connsiteX3" fmla="*/ 2047875 w 3810000"/>
              <a:gd name="connsiteY3" fmla="*/ 790575 h 1943100"/>
              <a:gd name="connsiteX4" fmla="*/ 2047875 w 3810000"/>
              <a:gd name="connsiteY4" fmla="*/ 1438275 h 1943100"/>
              <a:gd name="connsiteX5" fmla="*/ 2676525 w 3810000"/>
              <a:gd name="connsiteY5" fmla="*/ 1447800 h 1943100"/>
              <a:gd name="connsiteX6" fmla="*/ 2676525 w 3810000"/>
              <a:gd name="connsiteY6" fmla="*/ 781050 h 1943100"/>
              <a:gd name="connsiteX7" fmla="*/ 2838450 w 3810000"/>
              <a:gd name="connsiteY7" fmla="*/ 676275 h 1943100"/>
              <a:gd name="connsiteX8" fmla="*/ 2828925 w 3810000"/>
              <a:gd name="connsiteY8" fmla="*/ 38100 h 1943100"/>
              <a:gd name="connsiteX9" fmla="*/ 3810000 w 3810000"/>
              <a:gd name="connsiteY9" fmla="*/ 66675 h 1943100"/>
              <a:gd name="connsiteX10" fmla="*/ 3810000 w 3810000"/>
              <a:gd name="connsiteY10" fmla="*/ 409575 h 1943100"/>
              <a:gd name="connsiteX11" fmla="*/ 2971800 w 3810000"/>
              <a:gd name="connsiteY11" fmla="*/ 409575 h 1943100"/>
              <a:gd name="connsiteX12" fmla="*/ 2990850 w 3810000"/>
              <a:gd name="connsiteY12" fmla="*/ 1314450 h 1943100"/>
              <a:gd name="connsiteX13" fmla="*/ 3409950 w 3810000"/>
              <a:gd name="connsiteY13" fmla="*/ 1314450 h 1943100"/>
              <a:gd name="connsiteX14" fmla="*/ 3400425 w 3810000"/>
              <a:gd name="connsiteY14" fmla="*/ 1695450 h 1943100"/>
              <a:gd name="connsiteX15" fmla="*/ 3257550 w 3810000"/>
              <a:gd name="connsiteY15" fmla="*/ 1905000 h 1943100"/>
              <a:gd name="connsiteX16" fmla="*/ 561975 w 3810000"/>
              <a:gd name="connsiteY16" fmla="*/ 1943100 h 1943100"/>
              <a:gd name="connsiteX17" fmla="*/ 571500 w 3810000"/>
              <a:gd name="connsiteY17" fmla="*/ 1552575 h 1943100"/>
              <a:gd name="connsiteX18" fmla="*/ 9525 w 3810000"/>
              <a:gd name="connsiteY18" fmla="*/ 1533525 h 1943100"/>
              <a:gd name="connsiteX19" fmla="*/ 0 w 3810000"/>
              <a:gd name="connsiteY19" fmla="*/ 695325 h 1943100"/>
              <a:gd name="connsiteX20" fmla="*/ 552450 w 3810000"/>
              <a:gd name="connsiteY20" fmla="*/ 676275 h 1943100"/>
              <a:gd name="connsiteX21" fmla="*/ 552450 w 3810000"/>
              <a:gd name="connsiteY21" fmla="*/ 0 h 1943100"/>
              <a:gd name="connsiteX0" fmla="*/ 552450 w 3810000"/>
              <a:gd name="connsiteY0" fmla="*/ 0 h 1943100"/>
              <a:gd name="connsiteX1" fmla="*/ 1981200 w 3810000"/>
              <a:gd name="connsiteY1" fmla="*/ 9525 h 1943100"/>
              <a:gd name="connsiteX2" fmla="*/ 1971675 w 3810000"/>
              <a:gd name="connsiteY2" fmla="*/ 752475 h 1943100"/>
              <a:gd name="connsiteX3" fmla="*/ 2047875 w 3810000"/>
              <a:gd name="connsiteY3" fmla="*/ 790575 h 1943100"/>
              <a:gd name="connsiteX4" fmla="*/ 2047875 w 3810000"/>
              <a:gd name="connsiteY4" fmla="*/ 1438275 h 1943100"/>
              <a:gd name="connsiteX5" fmla="*/ 2676525 w 3810000"/>
              <a:gd name="connsiteY5" fmla="*/ 1447800 h 1943100"/>
              <a:gd name="connsiteX6" fmla="*/ 2676525 w 3810000"/>
              <a:gd name="connsiteY6" fmla="*/ 781050 h 1943100"/>
              <a:gd name="connsiteX7" fmla="*/ 2838450 w 3810000"/>
              <a:gd name="connsiteY7" fmla="*/ 676275 h 1943100"/>
              <a:gd name="connsiteX8" fmla="*/ 2828925 w 3810000"/>
              <a:gd name="connsiteY8" fmla="*/ 38100 h 1943100"/>
              <a:gd name="connsiteX9" fmla="*/ 3810000 w 3810000"/>
              <a:gd name="connsiteY9" fmla="*/ 38100 h 1943100"/>
              <a:gd name="connsiteX10" fmla="*/ 3810000 w 3810000"/>
              <a:gd name="connsiteY10" fmla="*/ 409575 h 1943100"/>
              <a:gd name="connsiteX11" fmla="*/ 2971800 w 3810000"/>
              <a:gd name="connsiteY11" fmla="*/ 409575 h 1943100"/>
              <a:gd name="connsiteX12" fmla="*/ 2990850 w 3810000"/>
              <a:gd name="connsiteY12" fmla="*/ 1314450 h 1943100"/>
              <a:gd name="connsiteX13" fmla="*/ 3409950 w 3810000"/>
              <a:gd name="connsiteY13" fmla="*/ 1314450 h 1943100"/>
              <a:gd name="connsiteX14" fmla="*/ 3400425 w 3810000"/>
              <a:gd name="connsiteY14" fmla="*/ 1695450 h 1943100"/>
              <a:gd name="connsiteX15" fmla="*/ 3257550 w 3810000"/>
              <a:gd name="connsiteY15" fmla="*/ 1905000 h 1943100"/>
              <a:gd name="connsiteX16" fmla="*/ 561975 w 3810000"/>
              <a:gd name="connsiteY16" fmla="*/ 1943100 h 1943100"/>
              <a:gd name="connsiteX17" fmla="*/ 571500 w 3810000"/>
              <a:gd name="connsiteY17" fmla="*/ 1552575 h 1943100"/>
              <a:gd name="connsiteX18" fmla="*/ 9525 w 3810000"/>
              <a:gd name="connsiteY18" fmla="*/ 1533525 h 1943100"/>
              <a:gd name="connsiteX19" fmla="*/ 0 w 3810000"/>
              <a:gd name="connsiteY19" fmla="*/ 695325 h 1943100"/>
              <a:gd name="connsiteX20" fmla="*/ 552450 w 3810000"/>
              <a:gd name="connsiteY20" fmla="*/ 676275 h 1943100"/>
              <a:gd name="connsiteX21" fmla="*/ 552450 w 3810000"/>
              <a:gd name="connsiteY21" fmla="*/ 0 h 1943100"/>
              <a:gd name="connsiteX0" fmla="*/ 552450 w 3810000"/>
              <a:gd name="connsiteY0" fmla="*/ 0 h 1905000"/>
              <a:gd name="connsiteX1" fmla="*/ 1981200 w 3810000"/>
              <a:gd name="connsiteY1" fmla="*/ 9525 h 1905000"/>
              <a:gd name="connsiteX2" fmla="*/ 1971675 w 3810000"/>
              <a:gd name="connsiteY2" fmla="*/ 752475 h 1905000"/>
              <a:gd name="connsiteX3" fmla="*/ 2047875 w 3810000"/>
              <a:gd name="connsiteY3" fmla="*/ 790575 h 1905000"/>
              <a:gd name="connsiteX4" fmla="*/ 2047875 w 3810000"/>
              <a:gd name="connsiteY4" fmla="*/ 1438275 h 1905000"/>
              <a:gd name="connsiteX5" fmla="*/ 2676525 w 3810000"/>
              <a:gd name="connsiteY5" fmla="*/ 1447800 h 1905000"/>
              <a:gd name="connsiteX6" fmla="*/ 2676525 w 3810000"/>
              <a:gd name="connsiteY6" fmla="*/ 781050 h 1905000"/>
              <a:gd name="connsiteX7" fmla="*/ 2838450 w 3810000"/>
              <a:gd name="connsiteY7" fmla="*/ 676275 h 1905000"/>
              <a:gd name="connsiteX8" fmla="*/ 2828925 w 3810000"/>
              <a:gd name="connsiteY8" fmla="*/ 38100 h 1905000"/>
              <a:gd name="connsiteX9" fmla="*/ 3810000 w 3810000"/>
              <a:gd name="connsiteY9" fmla="*/ 38100 h 1905000"/>
              <a:gd name="connsiteX10" fmla="*/ 3810000 w 3810000"/>
              <a:gd name="connsiteY10" fmla="*/ 409575 h 1905000"/>
              <a:gd name="connsiteX11" fmla="*/ 2971800 w 3810000"/>
              <a:gd name="connsiteY11" fmla="*/ 409575 h 1905000"/>
              <a:gd name="connsiteX12" fmla="*/ 2990850 w 3810000"/>
              <a:gd name="connsiteY12" fmla="*/ 1314450 h 1905000"/>
              <a:gd name="connsiteX13" fmla="*/ 3409950 w 3810000"/>
              <a:gd name="connsiteY13" fmla="*/ 1314450 h 1905000"/>
              <a:gd name="connsiteX14" fmla="*/ 3400425 w 3810000"/>
              <a:gd name="connsiteY14" fmla="*/ 1695450 h 1905000"/>
              <a:gd name="connsiteX15" fmla="*/ 3257550 w 3810000"/>
              <a:gd name="connsiteY15" fmla="*/ 1905000 h 1905000"/>
              <a:gd name="connsiteX16" fmla="*/ 571500 w 3810000"/>
              <a:gd name="connsiteY16" fmla="*/ 1905000 h 1905000"/>
              <a:gd name="connsiteX17" fmla="*/ 571500 w 3810000"/>
              <a:gd name="connsiteY17" fmla="*/ 1552575 h 1905000"/>
              <a:gd name="connsiteX18" fmla="*/ 9525 w 3810000"/>
              <a:gd name="connsiteY18" fmla="*/ 1533525 h 1905000"/>
              <a:gd name="connsiteX19" fmla="*/ 0 w 3810000"/>
              <a:gd name="connsiteY19" fmla="*/ 695325 h 1905000"/>
              <a:gd name="connsiteX20" fmla="*/ 552450 w 3810000"/>
              <a:gd name="connsiteY20" fmla="*/ 676275 h 1905000"/>
              <a:gd name="connsiteX21" fmla="*/ 552450 w 3810000"/>
              <a:gd name="connsiteY21" fmla="*/ 0 h 1905000"/>
              <a:gd name="connsiteX0" fmla="*/ 552450 w 3810000"/>
              <a:gd name="connsiteY0" fmla="*/ 0 h 1905000"/>
              <a:gd name="connsiteX1" fmla="*/ 1981200 w 3810000"/>
              <a:gd name="connsiteY1" fmla="*/ 9525 h 1905000"/>
              <a:gd name="connsiteX2" fmla="*/ 1971675 w 3810000"/>
              <a:gd name="connsiteY2" fmla="*/ 752475 h 1905000"/>
              <a:gd name="connsiteX3" fmla="*/ 2047875 w 3810000"/>
              <a:gd name="connsiteY3" fmla="*/ 790575 h 1905000"/>
              <a:gd name="connsiteX4" fmla="*/ 2047875 w 3810000"/>
              <a:gd name="connsiteY4" fmla="*/ 1438275 h 1905000"/>
              <a:gd name="connsiteX5" fmla="*/ 2676525 w 3810000"/>
              <a:gd name="connsiteY5" fmla="*/ 1447800 h 1905000"/>
              <a:gd name="connsiteX6" fmla="*/ 2676525 w 3810000"/>
              <a:gd name="connsiteY6" fmla="*/ 781050 h 1905000"/>
              <a:gd name="connsiteX7" fmla="*/ 2838450 w 3810000"/>
              <a:gd name="connsiteY7" fmla="*/ 676275 h 1905000"/>
              <a:gd name="connsiteX8" fmla="*/ 2828925 w 3810000"/>
              <a:gd name="connsiteY8" fmla="*/ 38100 h 1905000"/>
              <a:gd name="connsiteX9" fmla="*/ 3810000 w 3810000"/>
              <a:gd name="connsiteY9" fmla="*/ 38100 h 1905000"/>
              <a:gd name="connsiteX10" fmla="*/ 3810000 w 3810000"/>
              <a:gd name="connsiteY10" fmla="*/ 409575 h 1905000"/>
              <a:gd name="connsiteX11" fmla="*/ 2971800 w 3810000"/>
              <a:gd name="connsiteY11" fmla="*/ 409575 h 1905000"/>
              <a:gd name="connsiteX12" fmla="*/ 2990850 w 3810000"/>
              <a:gd name="connsiteY12" fmla="*/ 1314450 h 1905000"/>
              <a:gd name="connsiteX13" fmla="*/ 3409950 w 3810000"/>
              <a:gd name="connsiteY13" fmla="*/ 1314450 h 1905000"/>
              <a:gd name="connsiteX14" fmla="*/ 3400425 w 3810000"/>
              <a:gd name="connsiteY14" fmla="*/ 1695450 h 1905000"/>
              <a:gd name="connsiteX15" fmla="*/ 3257550 w 3810000"/>
              <a:gd name="connsiteY15" fmla="*/ 1905000 h 1905000"/>
              <a:gd name="connsiteX16" fmla="*/ 571500 w 3810000"/>
              <a:gd name="connsiteY16" fmla="*/ 1905000 h 1905000"/>
              <a:gd name="connsiteX17" fmla="*/ 571500 w 3810000"/>
              <a:gd name="connsiteY17" fmla="*/ 1524000 h 1905000"/>
              <a:gd name="connsiteX18" fmla="*/ 9525 w 3810000"/>
              <a:gd name="connsiteY18" fmla="*/ 1533525 h 1905000"/>
              <a:gd name="connsiteX19" fmla="*/ 0 w 3810000"/>
              <a:gd name="connsiteY19" fmla="*/ 695325 h 1905000"/>
              <a:gd name="connsiteX20" fmla="*/ 552450 w 3810000"/>
              <a:gd name="connsiteY20" fmla="*/ 676275 h 1905000"/>
              <a:gd name="connsiteX21" fmla="*/ 552450 w 3810000"/>
              <a:gd name="connsiteY21" fmla="*/ 0 h 1905000"/>
              <a:gd name="connsiteX0" fmla="*/ 552450 w 3810000"/>
              <a:gd name="connsiteY0" fmla="*/ 0 h 1905000"/>
              <a:gd name="connsiteX1" fmla="*/ 1981200 w 3810000"/>
              <a:gd name="connsiteY1" fmla="*/ 9525 h 1905000"/>
              <a:gd name="connsiteX2" fmla="*/ 1971675 w 3810000"/>
              <a:gd name="connsiteY2" fmla="*/ 752475 h 1905000"/>
              <a:gd name="connsiteX3" fmla="*/ 2047875 w 3810000"/>
              <a:gd name="connsiteY3" fmla="*/ 790575 h 1905000"/>
              <a:gd name="connsiteX4" fmla="*/ 2047875 w 3810000"/>
              <a:gd name="connsiteY4" fmla="*/ 1438275 h 1905000"/>
              <a:gd name="connsiteX5" fmla="*/ 2676525 w 3810000"/>
              <a:gd name="connsiteY5" fmla="*/ 1447800 h 1905000"/>
              <a:gd name="connsiteX6" fmla="*/ 2676525 w 3810000"/>
              <a:gd name="connsiteY6" fmla="*/ 781050 h 1905000"/>
              <a:gd name="connsiteX7" fmla="*/ 2838450 w 3810000"/>
              <a:gd name="connsiteY7" fmla="*/ 676275 h 1905000"/>
              <a:gd name="connsiteX8" fmla="*/ 2828925 w 3810000"/>
              <a:gd name="connsiteY8" fmla="*/ 38100 h 1905000"/>
              <a:gd name="connsiteX9" fmla="*/ 3810000 w 3810000"/>
              <a:gd name="connsiteY9" fmla="*/ 38100 h 1905000"/>
              <a:gd name="connsiteX10" fmla="*/ 3810000 w 3810000"/>
              <a:gd name="connsiteY10" fmla="*/ 409575 h 1905000"/>
              <a:gd name="connsiteX11" fmla="*/ 2971800 w 3810000"/>
              <a:gd name="connsiteY11" fmla="*/ 409575 h 1905000"/>
              <a:gd name="connsiteX12" fmla="*/ 2990850 w 3810000"/>
              <a:gd name="connsiteY12" fmla="*/ 1314450 h 1905000"/>
              <a:gd name="connsiteX13" fmla="*/ 3409950 w 3810000"/>
              <a:gd name="connsiteY13" fmla="*/ 1314450 h 1905000"/>
              <a:gd name="connsiteX14" fmla="*/ 3400425 w 3810000"/>
              <a:gd name="connsiteY14" fmla="*/ 1695450 h 1905000"/>
              <a:gd name="connsiteX15" fmla="*/ 3257550 w 3810000"/>
              <a:gd name="connsiteY15" fmla="*/ 1905000 h 1905000"/>
              <a:gd name="connsiteX16" fmla="*/ 571500 w 3810000"/>
              <a:gd name="connsiteY16" fmla="*/ 1905000 h 1905000"/>
              <a:gd name="connsiteX17" fmla="*/ 571500 w 3810000"/>
              <a:gd name="connsiteY17" fmla="*/ 1524000 h 1905000"/>
              <a:gd name="connsiteX18" fmla="*/ 9525 w 3810000"/>
              <a:gd name="connsiteY18" fmla="*/ 1533525 h 1905000"/>
              <a:gd name="connsiteX19" fmla="*/ 0 w 3810000"/>
              <a:gd name="connsiteY19" fmla="*/ 695325 h 1905000"/>
              <a:gd name="connsiteX20" fmla="*/ 561975 w 3810000"/>
              <a:gd name="connsiteY20" fmla="*/ 704850 h 1905000"/>
              <a:gd name="connsiteX21" fmla="*/ 552450 w 3810000"/>
              <a:gd name="connsiteY21" fmla="*/ 0 h 1905000"/>
              <a:gd name="connsiteX0" fmla="*/ 552450 w 3810000"/>
              <a:gd name="connsiteY0" fmla="*/ 0 h 1905000"/>
              <a:gd name="connsiteX1" fmla="*/ 1981200 w 3810000"/>
              <a:gd name="connsiteY1" fmla="*/ 9525 h 1905000"/>
              <a:gd name="connsiteX2" fmla="*/ 1971675 w 3810000"/>
              <a:gd name="connsiteY2" fmla="*/ 752475 h 1905000"/>
              <a:gd name="connsiteX3" fmla="*/ 2047875 w 3810000"/>
              <a:gd name="connsiteY3" fmla="*/ 790575 h 1905000"/>
              <a:gd name="connsiteX4" fmla="*/ 2047875 w 3810000"/>
              <a:gd name="connsiteY4" fmla="*/ 1438275 h 1905000"/>
              <a:gd name="connsiteX5" fmla="*/ 2676525 w 3810000"/>
              <a:gd name="connsiteY5" fmla="*/ 1447800 h 1905000"/>
              <a:gd name="connsiteX6" fmla="*/ 2676525 w 3810000"/>
              <a:gd name="connsiteY6" fmla="*/ 781050 h 1905000"/>
              <a:gd name="connsiteX7" fmla="*/ 2838450 w 3810000"/>
              <a:gd name="connsiteY7" fmla="*/ 676275 h 1905000"/>
              <a:gd name="connsiteX8" fmla="*/ 2867025 w 3810000"/>
              <a:gd name="connsiteY8" fmla="*/ 28575 h 1905000"/>
              <a:gd name="connsiteX9" fmla="*/ 3810000 w 3810000"/>
              <a:gd name="connsiteY9" fmla="*/ 38100 h 1905000"/>
              <a:gd name="connsiteX10" fmla="*/ 3810000 w 3810000"/>
              <a:gd name="connsiteY10" fmla="*/ 409575 h 1905000"/>
              <a:gd name="connsiteX11" fmla="*/ 2971800 w 3810000"/>
              <a:gd name="connsiteY11" fmla="*/ 409575 h 1905000"/>
              <a:gd name="connsiteX12" fmla="*/ 2990850 w 3810000"/>
              <a:gd name="connsiteY12" fmla="*/ 1314450 h 1905000"/>
              <a:gd name="connsiteX13" fmla="*/ 3409950 w 3810000"/>
              <a:gd name="connsiteY13" fmla="*/ 1314450 h 1905000"/>
              <a:gd name="connsiteX14" fmla="*/ 3400425 w 3810000"/>
              <a:gd name="connsiteY14" fmla="*/ 1695450 h 1905000"/>
              <a:gd name="connsiteX15" fmla="*/ 3257550 w 3810000"/>
              <a:gd name="connsiteY15" fmla="*/ 1905000 h 1905000"/>
              <a:gd name="connsiteX16" fmla="*/ 571500 w 3810000"/>
              <a:gd name="connsiteY16" fmla="*/ 1905000 h 1905000"/>
              <a:gd name="connsiteX17" fmla="*/ 571500 w 3810000"/>
              <a:gd name="connsiteY17" fmla="*/ 1524000 h 1905000"/>
              <a:gd name="connsiteX18" fmla="*/ 9525 w 3810000"/>
              <a:gd name="connsiteY18" fmla="*/ 1533525 h 1905000"/>
              <a:gd name="connsiteX19" fmla="*/ 0 w 3810000"/>
              <a:gd name="connsiteY19" fmla="*/ 695325 h 1905000"/>
              <a:gd name="connsiteX20" fmla="*/ 561975 w 3810000"/>
              <a:gd name="connsiteY20" fmla="*/ 704850 h 1905000"/>
              <a:gd name="connsiteX21" fmla="*/ 552450 w 3810000"/>
              <a:gd name="connsiteY21" fmla="*/ 0 h 1905000"/>
              <a:gd name="connsiteX0" fmla="*/ 552450 w 3810000"/>
              <a:gd name="connsiteY0" fmla="*/ 0 h 1905000"/>
              <a:gd name="connsiteX1" fmla="*/ 1981200 w 3810000"/>
              <a:gd name="connsiteY1" fmla="*/ 9525 h 1905000"/>
              <a:gd name="connsiteX2" fmla="*/ 1971675 w 3810000"/>
              <a:gd name="connsiteY2" fmla="*/ 752475 h 1905000"/>
              <a:gd name="connsiteX3" fmla="*/ 2047875 w 3810000"/>
              <a:gd name="connsiteY3" fmla="*/ 790575 h 1905000"/>
              <a:gd name="connsiteX4" fmla="*/ 2047875 w 3810000"/>
              <a:gd name="connsiteY4" fmla="*/ 1438275 h 1905000"/>
              <a:gd name="connsiteX5" fmla="*/ 2676525 w 3810000"/>
              <a:gd name="connsiteY5" fmla="*/ 1447800 h 1905000"/>
              <a:gd name="connsiteX6" fmla="*/ 2676525 w 3810000"/>
              <a:gd name="connsiteY6" fmla="*/ 781050 h 1905000"/>
              <a:gd name="connsiteX7" fmla="*/ 2838450 w 3810000"/>
              <a:gd name="connsiteY7" fmla="*/ 676275 h 1905000"/>
              <a:gd name="connsiteX8" fmla="*/ 2828925 w 3810000"/>
              <a:gd name="connsiteY8" fmla="*/ 28575 h 1905000"/>
              <a:gd name="connsiteX9" fmla="*/ 3810000 w 3810000"/>
              <a:gd name="connsiteY9" fmla="*/ 38100 h 1905000"/>
              <a:gd name="connsiteX10" fmla="*/ 3810000 w 3810000"/>
              <a:gd name="connsiteY10" fmla="*/ 409575 h 1905000"/>
              <a:gd name="connsiteX11" fmla="*/ 2971800 w 3810000"/>
              <a:gd name="connsiteY11" fmla="*/ 409575 h 1905000"/>
              <a:gd name="connsiteX12" fmla="*/ 2990850 w 3810000"/>
              <a:gd name="connsiteY12" fmla="*/ 1314450 h 1905000"/>
              <a:gd name="connsiteX13" fmla="*/ 3409950 w 3810000"/>
              <a:gd name="connsiteY13" fmla="*/ 1314450 h 1905000"/>
              <a:gd name="connsiteX14" fmla="*/ 3400425 w 3810000"/>
              <a:gd name="connsiteY14" fmla="*/ 1695450 h 1905000"/>
              <a:gd name="connsiteX15" fmla="*/ 3257550 w 3810000"/>
              <a:gd name="connsiteY15" fmla="*/ 1905000 h 1905000"/>
              <a:gd name="connsiteX16" fmla="*/ 571500 w 3810000"/>
              <a:gd name="connsiteY16" fmla="*/ 1905000 h 1905000"/>
              <a:gd name="connsiteX17" fmla="*/ 571500 w 3810000"/>
              <a:gd name="connsiteY17" fmla="*/ 1524000 h 1905000"/>
              <a:gd name="connsiteX18" fmla="*/ 9525 w 3810000"/>
              <a:gd name="connsiteY18" fmla="*/ 1533525 h 1905000"/>
              <a:gd name="connsiteX19" fmla="*/ 0 w 3810000"/>
              <a:gd name="connsiteY19" fmla="*/ 695325 h 1905000"/>
              <a:gd name="connsiteX20" fmla="*/ 561975 w 3810000"/>
              <a:gd name="connsiteY20" fmla="*/ 704850 h 1905000"/>
              <a:gd name="connsiteX21" fmla="*/ 552450 w 3810000"/>
              <a:gd name="connsiteY21" fmla="*/ 0 h 1905000"/>
              <a:gd name="connsiteX0" fmla="*/ 552450 w 3810000"/>
              <a:gd name="connsiteY0" fmla="*/ 0 h 1905000"/>
              <a:gd name="connsiteX1" fmla="*/ 1981200 w 3810000"/>
              <a:gd name="connsiteY1" fmla="*/ 9525 h 1905000"/>
              <a:gd name="connsiteX2" fmla="*/ 1971675 w 3810000"/>
              <a:gd name="connsiteY2" fmla="*/ 752475 h 1905000"/>
              <a:gd name="connsiteX3" fmla="*/ 2047875 w 3810000"/>
              <a:gd name="connsiteY3" fmla="*/ 790575 h 1905000"/>
              <a:gd name="connsiteX4" fmla="*/ 2047875 w 3810000"/>
              <a:gd name="connsiteY4" fmla="*/ 1438275 h 1905000"/>
              <a:gd name="connsiteX5" fmla="*/ 2676525 w 3810000"/>
              <a:gd name="connsiteY5" fmla="*/ 1447800 h 1905000"/>
              <a:gd name="connsiteX6" fmla="*/ 2676525 w 3810000"/>
              <a:gd name="connsiteY6" fmla="*/ 781050 h 1905000"/>
              <a:gd name="connsiteX7" fmla="*/ 2838450 w 3810000"/>
              <a:gd name="connsiteY7" fmla="*/ 676275 h 1905000"/>
              <a:gd name="connsiteX8" fmla="*/ 2847975 w 3810000"/>
              <a:gd name="connsiteY8" fmla="*/ 38100 h 1905000"/>
              <a:gd name="connsiteX9" fmla="*/ 3810000 w 3810000"/>
              <a:gd name="connsiteY9" fmla="*/ 38100 h 1905000"/>
              <a:gd name="connsiteX10" fmla="*/ 3810000 w 3810000"/>
              <a:gd name="connsiteY10" fmla="*/ 409575 h 1905000"/>
              <a:gd name="connsiteX11" fmla="*/ 2971800 w 3810000"/>
              <a:gd name="connsiteY11" fmla="*/ 409575 h 1905000"/>
              <a:gd name="connsiteX12" fmla="*/ 2990850 w 3810000"/>
              <a:gd name="connsiteY12" fmla="*/ 1314450 h 1905000"/>
              <a:gd name="connsiteX13" fmla="*/ 3409950 w 3810000"/>
              <a:gd name="connsiteY13" fmla="*/ 1314450 h 1905000"/>
              <a:gd name="connsiteX14" fmla="*/ 3400425 w 3810000"/>
              <a:gd name="connsiteY14" fmla="*/ 1695450 h 1905000"/>
              <a:gd name="connsiteX15" fmla="*/ 3257550 w 3810000"/>
              <a:gd name="connsiteY15" fmla="*/ 1905000 h 1905000"/>
              <a:gd name="connsiteX16" fmla="*/ 571500 w 3810000"/>
              <a:gd name="connsiteY16" fmla="*/ 1905000 h 1905000"/>
              <a:gd name="connsiteX17" fmla="*/ 571500 w 3810000"/>
              <a:gd name="connsiteY17" fmla="*/ 1524000 h 1905000"/>
              <a:gd name="connsiteX18" fmla="*/ 9525 w 3810000"/>
              <a:gd name="connsiteY18" fmla="*/ 1533525 h 1905000"/>
              <a:gd name="connsiteX19" fmla="*/ 0 w 3810000"/>
              <a:gd name="connsiteY19" fmla="*/ 695325 h 1905000"/>
              <a:gd name="connsiteX20" fmla="*/ 561975 w 3810000"/>
              <a:gd name="connsiteY20" fmla="*/ 704850 h 1905000"/>
              <a:gd name="connsiteX21" fmla="*/ 552450 w 3810000"/>
              <a:gd name="connsiteY21" fmla="*/ 0 h 1905000"/>
              <a:gd name="connsiteX0" fmla="*/ 571500 w 3829050"/>
              <a:gd name="connsiteY0" fmla="*/ 0 h 1905000"/>
              <a:gd name="connsiteX1" fmla="*/ 2000250 w 3829050"/>
              <a:gd name="connsiteY1" fmla="*/ 9525 h 1905000"/>
              <a:gd name="connsiteX2" fmla="*/ 1990725 w 3829050"/>
              <a:gd name="connsiteY2" fmla="*/ 752475 h 1905000"/>
              <a:gd name="connsiteX3" fmla="*/ 2066925 w 3829050"/>
              <a:gd name="connsiteY3" fmla="*/ 790575 h 1905000"/>
              <a:gd name="connsiteX4" fmla="*/ 2066925 w 3829050"/>
              <a:gd name="connsiteY4" fmla="*/ 1438275 h 1905000"/>
              <a:gd name="connsiteX5" fmla="*/ 2695575 w 3829050"/>
              <a:gd name="connsiteY5" fmla="*/ 1447800 h 1905000"/>
              <a:gd name="connsiteX6" fmla="*/ 2695575 w 3829050"/>
              <a:gd name="connsiteY6" fmla="*/ 781050 h 1905000"/>
              <a:gd name="connsiteX7" fmla="*/ 2857500 w 3829050"/>
              <a:gd name="connsiteY7" fmla="*/ 676275 h 1905000"/>
              <a:gd name="connsiteX8" fmla="*/ 2867025 w 3829050"/>
              <a:gd name="connsiteY8" fmla="*/ 38100 h 1905000"/>
              <a:gd name="connsiteX9" fmla="*/ 3829050 w 3829050"/>
              <a:gd name="connsiteY9" fmla="*/ 38100 h 1905000"/>
              <a:gd name="connsiteX10" fmla="*/ 3829050 w 3829050"/>
              <a:gd name="connsiteY10" fmla="*/ 409575 h 1905000"/>
              <a:gd name="connsiteX11" fmla="*/ 2990850 w 3829050"/>
              <a:gd name="connsiteY11" fmla="*/ 409575 h 1905000"/>
              <a:gd name="connsiteX12" fmla="*/ 3009900 w 3829050"/>
              <a:gd name="connsiteY12" fmla="*/ 1314450 h 1905000"/>
              <a:gd name="connsiteX13" fmla="*/ 3429000 w 3829050"/>
              <a:gd name="connsiteY13" fmla="*/ 1314450 h 1905000"/>
              <a:gd name="connsiteX14" fmla="*/ 3419475 w 3829050"/>
              <a:gd name="connsiteY14" fmla="*/ 1695450 h 1905000"/>
              <a:gd name="connsiteX15" fmla="*/ 3276600 w 3829050"/>
              <a:gd name="connsiteY15" fmla="*/ 1905000 h 1905000"/>
              <a:gd name="connsiteX16" fmla="*/ 590550 w 3829050"/>
              <a:gd name="connsiteY16" fmla="*/ 1905000 h 1905000"/>
              <a:gd name="connsiteX17" fmla="*/ 590550 w 3829050"/>
              <a:gd name="connsiteY17" fmla="*/ 1524000 h 1905000"/>
              <a:gd name="connsiteX18" fmla="*/ 0 w 3829050"/>
              <a:gd name="connsiteY18" fmla="*/ 1504950 h 1905000"/>
              <a:gd name="connsiteX19" fmla="*/ 19050 w 3829050"/>
              <a:gd name="connsiteY19" fmla="*/ 695325 h 1905000"/>
              <a:gd name="connsiteX20" fmla="*/ 581025 w 3829050"/>
              <a:gd name="connsiteY20" fmla="*/ 704850 h 1905000"/>
              <a:gd name="connsiteX21" fmla="*/ 571500 w 3829050"/>
              <a:gd name="connsiteY21" fmla="*/ 0 h 1905000"/>
              <a:gd name="connsiteX0" fmla="*/ 552450 w 3810000"/>
              <a:gd name="connsiteY0" fmla="*/ 0 h 1905000"/>
              <a:gd name="connsiteX1" fmla="*/ 1981200 w 3810000"/>
              <a:gd name="connsiteY1" fmla="*/ 9525 h 1905000"/>
              <a:gd name="connsiteX2" fmla="*/ 1971675 w 3810000"/>
              <a:gd name="connsiteY2" fmla="*/ 752475 h 1905000"/>
              <a:gd name="connsiteX3" fmla="*/ 2047875 w 3810000"/>
              <a:gd name="connsiteY3" fmla="*/ 790575 h 1905000"/>
              <a:gd name="connsiteX4" fmla="*/ 2047875 w 3810000"/>
              <a:gd name="connsiteY4" fmla="*/ 1438275 h 1905000"/>
              <a:gd name="connsiteX5" fmla="*/ 2676525 w 3810000"/>
              <a:gd name="connsiteY5" fmla="*/ 1447800 h 1905000"/>
              <a:gd name="connsiteX6" fmla="*/ 2676525 w 3810000"/>
              <a:gd name="connsiteY6" fmla="*/ 781050 h 1905000"/>
              <a:gd name="connsiteX7" fmla="*/ 2838450 w 3810000"/>
              <a:gd name="connsiteY7" fmla="*/ 676275 h 1905000"/>
              <a:gd name="connsiteX8" fmla="*/ 2847975 w 3810000"/>
              <a:gd name="connsiteY8" fmla="*/ 38100 h 1905000"/>
              <a:gd name="connsiteX9" fmla="*/ 3810000 w 3810000"/>
              <a:gd name="connsiteY9" fmla="*/ 38100 h 1905000"/>
              <a:gd name="connsiteX10" fmla="*/ 3810000 w 3810000"/>
              <a:gd name="connsiteY10" fmla="*/ 409575 h 1905000"/>
              <a:gd name="connsiteX11" fmla="*/ 2971800 w 3810000"/>
              <a:gd name="connsiteY11" fmla="*/ 409575 h 1905000"/>
              <a:gd name="connsiteX12" fmla="*/ 2990850 w 3810000"/>
              <a:gd name="connsiteY12" fmla="*/ 1314450 h 1905000"/>
              <a:gd name="connsiteX13" fmla="*/ 3409950 w 3810000"/>
              <a:gd name="connsiteY13" fmla="*/ 1314450 h 1905000"/>
              <a:gd name="connsiteX14" fmla="*/ 3400425 w 3810000"/>
              <a:gd name="connsiteY14" fmla="*/ 1695450 h 1905000"/>
              <a:gd name="connsiteX15" fmla="*/ 3257550 w 3810000"/>
              <a:gd name="connsiteY15" fmla="*/ 1905000 h 1905000"/>
              <a:gd name="connsiteX16" fmla="*/ 571500 w 3810000"/>
              <a:gd name="connsiteY16" fmla="*/ 1905000 h 1905000"/>
              <a:gd name="connsiteX17" fmla="*/ 571500 w 3810000"/>
              <a:gd name="connsiteY17" fmla="*/ 1524000 h 1905000"/>
              <a:gd name="connsiteX18" fmla="*/ 9525 w 3810000"/>
              <a:gd name="connsiteY18" fmla="*/ 1514475 h 1905000"/>
              <a:gd name="connsiteX19" fmla="*/ 0 w 3810000"/>
              <a:gd name="connsiteY19" fmla="*/ 695325 h 1905000"/>
              <a:gd name="connsiteX20" fmla="*/ 561975 w 3810000"/>
              <a:gd name="connsiteY20" fmla="*/ 704850 h 1905000"/>
              <a:gd name="connsiteX21" fmla="*/ 552450 w 3810000"/>
              <a:gd name="connsiteY21" fmla="*/ 0 h 1905000"/>
              <a:gd name="connsiteX0" fmla="*/ 571500 w 3829050"/>
              <a:gd name="connsiteY0" fmla="*/ 0 h 1905000"/>
              <a:gd name="connsiteX1" fmla="*/ 2000250 w 3829050"/>
              <a:gd name="connsiteY1" fmla="*/ 9525 h 1905000"/>
              <a:gd name="connsiteX2" fmla="*/ 1990725 w 3829050"/>
              <a:gd name="connsiteY2" fmla="*/ 752475 h 1905000"/>
              <a:gd name="connsiteX3" fmla="*/ 2066925 w 3829050"/>
              <a:gd name="connsiteY3" fmla="*/ 790575 h 1905000"/>
              <a:gd name="connsiteX4" fmla="*/ 2066925 w 3829050"/>
              <a:gd name="connsiteY4" fmla="*/ 1438275 h 1905000"/>
              <a:gd name="connsiteX5" fmla="*/ 2695575 w 3829050"/>
              <a:gd name="connsiteY5" fmla="*/ 1447800 h 1905000"/>
              <a:gd name="connsiteX6" fmla="*/ 2695575 w 3829050"/>
              <a:gd name="connsiteY6" fmla="*/ 781050 h 1905000"/>
              <a:gd name="connsiteX7" fmla="*/ 2857500 w 3829050"/>
              <a:gd name="connsiteY7" fmla="*/ 676275 h 1905000"/>
              <a:gd name="connsiteX8" fmla="*/ 2867025 w 3829050"/>
              <a:gd name="connsiteY8" fmla="*/ 38100 h 1905000"/>
              <a:gd name="connsiteX9" fmla="*/ 3829050 w 3829050"/>
              <a:gd name="connsiteY9" fmla="*/ 38100 h 1905000"/>
              <a:gd name="connsiteX10" fmla="*/ 3829050 w 3829050"/>
              <a:gd name="connsiteY10" fmla="*/ 409575 h 1905000"/>
              <a:gd name="connsiteX11" fmla="*/ 2990850 w 3829050"/>
              <a:gd name="connsiteY11" fmla="*/ 409575 h 1905000"/>
              <a:gd name="connsiteX12" fmla="*/ 3009900 w 3829050"/>
              <a:gd name="connsiteY12" fmla="*/ 1314450 h 1905000"/>
              <a:gd name="connsiteX13" fmla="*/ 3429000 w 3829050"/>
              <a:gd name="connsiteY13" fmla="*/ 1314450 h 1905000"/>
              <a:gd name="connsiteX14" fmla="*/ 3419475 w 3829050"/>
              <a:gd name="connsiteY14" fmla="*/ 1695450 h 1905000"/>
              <a:gd name="connsiteX15" fmla="*/ 3276600 w 3829050"/>
              <a:gd name="connsiteY15" fmla="*/ 1905000 h 1905000"/>
              <a:gd name="connsiteX16" fmla="*/ 590550 w 3829050"/>
              <a:gd name="connsiteY16" fmla="*/ 1905000 h 1905000"/>
              <a:gd name="connsiteX17" fmla="*/ 590550 w 3829050"/>
              <a:gd name="connsiteY17" fmla="*/ 1524000 h 1905000"/>
              <a:gd name="connsiteX18" fmla="*/ 0 w 3829050"/>
              <a:gd name="connsiteY18" fmla="*/ 1524000 h 1905000"/>
              <a:gd name="connsiteX19" fmla="*/ 19050 w 3829050"/>
              <a:gd name="connsiteY19" fmla="*/ 695325 h 1905000"/>
              <a:gd name="connsiteX20" fmla="*/ 581025 w 3829050"/>
              <a:gd name="connsiteY20" fmla="*/ 704850 h 1905000"/>
              <a:gd name="connsiteX21" fmla="*/ 571500 w 3829050"/>
              <a:gd name="connsiteY21" fmla="*/ 0 h 1905000"/>
              <a:gd name="connsiteX0" fmla="*/ 552450 w 3810000"/>
              <a:gd name="connsiteY0" fmla="*/ 0 h 1905000"/>
              <a:gd name="connsiteX1" fmla="*/ 1981200 w 3810000"/>
              <a:gd name="connsiteY1" fmla="*/ 9525 h 1905000"/>
              <a:gd name="connsiteX2" fmla="*/ 1971675 w 3810000"/>
              <a:gd name="connsiteY2" fmla="*/ 752475 h 1905000"/>
              <a:gd name="connsiteX3" fmla="*/ 2047875 w 3810000"/>
              <a:gd name="connsiteY3" fmla="*/ 790575 h 1905000"/>
              <a:gd name="connsiteX4" fmla="*/ 2047875 w 3810000"/>
              <a:gd name="connsiteY4" fmla="*/ 1438275 h 1905000"/>
              <a:gd name="connsiteX5" fmla="*/ 2676525 w 3810000"/>
              <a:gd name="connsiteY5" fmla="*/ 1447800 h 1905000"/>
              <a:gd name="connsiteX6" fmla="*/ 2676525 w 3810000"/>
              <a:gd name="connsiteY6" fmla="*/ 781050 h 1905000"/>
              <a:gd name="connsiteX7" fmla="*/ 2838450 w 3810000"/>
              <a:gd name="connsiteY7" fmla="*/ 676275 h 1905000"/>
              <a:gd name="connsiteX8" fmla="*/ 2847975 w 3810000"/>
              <a:gd name="connsiteY8" fmla="*/ 38100 h 1905000"/>
              <a:gd name="connsiteX9" fmla="*/ 3810000 w 3810000"/>
              <a:gd name="connsiteY9" fmla="*/ 38100 h 1905000"/>
              <a:gd name="connsiteX10" fmla="*/ 3810000 w 3810000"/>
              <a:gd name="connsiteY10" fmla="*/ 409575 h 1905000"/>
              <a:gd name="connsiteX11" fmla="*/ 2971800 w 3810000"/>
              <a:gd name="connsiteY11" fmla="*/ 409575 h 1905000"/>
              <a:gd name="connsiteX12" fmla="*/ 2990850 w 3810000"/>
              <a:gd name="connsiteY12" fmla="*/ 1314450 h 1905000"/>
              <a:gd name="connsiteX13" fmla="*/ 3409950 w 3810000"/>
              <a:gd name="connsiteY13" fmla="*/ 1314450 h 1905000"/>
              <a:gd name="connsiteX14" fmla="*/ 3400425 w 3810000"/>
              <a:gd name="connsiteY14" fmla="*/ 1695450 h 1905000"/>
              <a:gd name="connsiteX15" fmla="*/ 3257550 w 3810000"/>
              <a:gd name="connsiteY15" fmla="*/ 1905000 h 1905000"/>
              <a:gd name="connsiteX16" fmla="*/ 571500 w 3810000"/>
              <a:gd name="connsiteY16" fmla="*/ 1905000 h 1905000"/>
              <a:gd name="connsiteX17" fmla="*/ 571500 w 3810000"/>
              <a:gd name="connsiteY17" fmla="*/ 1524000 h 1905000"/>
              <a:gd name="connsiteX18" fmla="*/ 0 w 3810000"/>
              <a:gd name="connsiteY18" fmla="*/ 1495425 h 1905000"/>
              <a:gd name="connsiteX19" fmla="*/ 0 w 3810000"/>
              <a:gd name="connsiteY19" fmla="*/ 695325 h 1905000"/>
              <a:gd name="connsiteX20" fmla="*/ 561975 w 3810000"/>
              <a:gd name="connsiteY20" fmla="*/ 704850 h 1905000"/>
              <a:gd name="connsiteX21" fmla="*/ 552450 w 3810000"/>
              <a:gd name="connsiteY21" fmla="*/ 0 h 1905000"/>
              <a:gd name="connsiteX0" fmla="*/ 561975 w 3819525"/>
              <a:gd name="connsiteY0" fmla="*/ 0 h 1905000"/>
              <a:gd name="connsiteX1" fmla="*/ 1990725 w 3819525"/>
              <a:gd name="connsiteY1" fmla="*/ 9525 h 1905000"/>
              <a:gd name="connsiteX2" fmla="*/ 1981200 w 3819525"/>
              <a:gd name="connsiteY2" fmla="*/ 752475 h 1905000"/>
              <a:gd name="connsiteX3" fmla="*/ 2057400 w 3819525"/>
              <a:gd name="connsiteY3" fmla="*/ 790575 h 1905000"/>
              <a:gd name="connsiteX4" fmla="*/ 2057400 w 3819525"/>
              <a:gd name="connsiteY4" fmla="*/ 1438275 h 1905000"/>
              <a:gd name="connsiteX5" fmla="*/ 2686050 w 3819525"/>
              <a:gd name="connsiteY5" fmla="*/ 1447800 h 1905000"/>
              <a:gd name="connsiteX6" fmla="*/ 2686050 w 3819525"/>
              <a:gd name="connsiteY6" fmla="*/ 781050 h 1905000"/>
              <a:gd name="connsiteX7" fmla="*/ 2847975 w 3819525"/>
              <a:gd name="connsiteY7" fmla="*/ 676275 h 1905000"/>
              <a:gd name="connsiteX8" fmla="*/ 2857500 w 3819525"/>
              <a:gd name="connsiteY8" fmla="*/ 38100 h 1905000"/>
              <a:gd name="connsiteX9" fmla="*/ 3819525 w 3819525"/>
              <a:gd name="connsiteY9" fmla="*/ 38100 h 1905000"/>
              <a:gd name="connsiteX10" fmla="*/ 3819525 w 3819525"/>
              <a:gd name="connsiteY10" fmla="*/ 409575 h 1905000"/>
              <a:gd name="connsiteX11" fmla="*/ 2981325 w 3819525"/>
              <a:gd name="connsiteY11" fmla="*/ 409575 h 1905000"/>
              <a:gd name="connsiteX12" fmla="*/ 3000375 w 3819525"/>
              <a:gd name="connsiteY12" fmla="*/ 1314450 h 1905000"/>
              <a:gd name="connsiteX13" fmla="*/ 3419475 w 3819525"/>
              <a:gd name="connsiteY13" fmla="*/ 1314450 h 1905000"/>
              <a:gd name="connsiteX14" fmla="*/ 3409950 w 3819525"/>
              <a:gd name="connsiteY14" fmla="*/ 1695450 h 1905000"/>
              <a:gd name="connsiteX15" fmla="*/ 3267075 w 3819525"/>
              <a:gd name="connsiteY15" fmla="*/ 1905000 h 1905000"/>
              <a:gd name="connsiteX16" fmla="*/ 581025 w 3819525"/>
              <a:gd name="connsiteY16" fmla="*/ 1905000 h 1905000"/>
              <a:gd name="connsiteX17" fmla="*/ 581025 w 3819525"/>
              <a:gd name="connsiteY17" fmla="*/ 1524000 h 1905000"/>
              <a:gd name="connsiteX18" fmla="*/ 0 w 3819525"/>
              <a:gd name="connsiteY18" fmla="*/ 1533525 h 1905000"/>
              <a:gd name="connsiteX19" fmla="*/ 9525 w 3819525"/>
              <a:gd name="connsiteY19" fmla="*/ 695325 h 1905000"/>
              <a:gd name="connsiteX20" fmla="*/ 571500 w 3819525"/>
              <a:gd name="connsiteY20" fmla="*/ 704850 h 1905000"/>
              <a:gd name="connsiteX21" fmla="*/ 561975 w 3819525"/>
              <a:gd name="connsiteY21" fmla="*/ 0 h 1905000"/>
              <a:gd name="connsiteX0" fmla="*/ 561975 w 3819525"/>
              <a:gd name="connsiteY0" fmla="*/ 0 h 1905000"/>
              <a:gd name="connsiteX1" fmla="*/ 1990725 w 3819525"/>
              <a:gd name="connsiteY1" fmla="*/ 9525 h 1905000"/>
              <a:gd name="connsiteX2" fmla="*/ 1981200 w 3819525"/>
              <a:gd name="connsiteY2" fmla="*/ 752475 h 1905000"/>
              <a:gd name="connsiteX3" fmla="*/ 2057400 w 3819525"/>
              <a:gd name="connsiteY3" fmla="*/ 790575 h 1905000"/>
              <a:gd name="connsiteX4" fmla="*/ 2057400 w 3819525"/>
              <a:gd name="connsiteY4" fmla="*/ 1438275 h 1905000"/>
              <a:gd name="connsiteX5" fmla="*/ 2686050 w 3819525"/>
              <a:gd name="connsiteY5" fmla="*/ 1447800 h 1905000"/>
              <a:gd name="connsiteX6" fmla="*/ 2686050 w 3819525"/>
              <a:gd name="connsiteY6" fmla="*/ 781050 h 1905000"/>
              <a:gd name="connsiteX7" fmla="*/ 2847975 w 3819525"/>
              <a:gd name="connsiteY7" fmla="*/ 676275 h 1905000"/>
              <a:gd name="connsiteX8" fmla="*/ 2857500 w 3819525"/>
              <a:gd name="connsiteY8" fmla="*/ 38100 h 1905000"/>
              <a:gd name="connsiteX9" fmla="*/ 3819525 w 3819525"/>
              <a:gd name="connsiteY9" fmla="*/ 38100 h 1905000"/>
              <a:gd name="connsiteX10" fmla="*/ 3819525 w 3819525"/>
              <a:gd name="connsiteY10" fmla="*/ 409575 h 1905000"/>
              <a:gd name="connsiteX11" fmla="*/ 2981325 w 3819525"/>
              <a:gd name="connsiteY11" fmla="*/ 409575 h 1905000"/>
              <a:gd name="connsiteX12" fmla="*/ 3000375 w 3819525"/>
              <a:gd name="connsiteY12" fmla="*/ 1314450 h 1905000"/>
              <a:gd name="connsiteX13" fmla="*/ 3419475 w 3819525"/>
              <a:gd name="connsiteY13" fmla="*/ 1314450 h 1905000"/>
              <a:gd name="connsiteX14" fmla="*/ 3409950 w 3819525"/>
              <a:gd name="connsiteY14" fmla="*/ 1695450 h 1905000"/>
              <a:gd name="connsiteX15" fmla="*/ 3267075 w 3819525"/>
              <a:gd name="connsiteY15" fmla="*/ 1905000 h 1905000"/>
              <a:gd name="connsiteX16" fmla="*/ 581025 w 3819525"/>
              <a:gd name="connsiteY16" fmla="*/ 1905000 h 1905000"/>
              <a:gd name="connsiteX17" fmla="*/ 581025 w 3819525"/>
              <a:gd name="connsiteY17" fmla="*/ 1524000 h 1905000"/>
              <a:gd name="connsiteX18" fmla="*/ 0 w 3819525"/>
              <a:gd name="connsiteY18" fmla="*/ 1495425 h 1905000"/>
              <a:gd name="connsiteX19" fmla="*/ 9525 w 3819525"/>
              <a:gd name="connsiteY19" fmla="*/ 695325 h 1905000"/>
              <a:gd name="connsiteX20" fmla="*/ 571500 w 3819525"/>
              <a:gd name="connsiteY20" fmla="*/ 704850 h 1905000"/>
              <a:gd name="connsiteX21" fmla="*/ 561975 w 3819525"/>
              <a:gd name="connsiteY21" fmla="*/ 0 h 1905000"/>
              <a:gd name="connsiteX0" fmla="*/ 561975 w 3819525"/>
              <a:gd name="connsiteY0" fmla="*/ 0 h 1905000"/>
              <a:gd name="connsiteX1" fmla="*/ 1990725 w 3819525"/>
              <a:gd name="connsiteY1" fmla="*/ 9525 h 1905000"/>
              <a:gd name="connsiteX2" fmla="*/ 1981200 w 3819525"/>
              <a:gd name="connsiteY2" fmla="*/ 752475 h 1905000"/>
              <a:gd name="connsiteX3" fmla="*/ 2057400 w 3819525"/>
              <a:gd name="connsiteY3" fmla="*/ 790575 h 1905000"/>
              <a:gd name="connsiteX4" fmla="*/ 2057400 w 3819525"/>
              <a:gd name="connsiteY4" fmla="*/ 1438275 h 1905000"/>
              <a:gd name="connsiteX5" fmla="*/ 2686050 w 3819525"/>
              <a:gd name="connsiteY5" fmla="*/ 1447800 h 1905000"/>
              <a:gd name="connsiteX6" fmla="*/ 2686050 w 3819525"/>
              <a:gd name="connsiteY6" fmla="*/ 781050 h 1905000"/>
              <a:gd name="connsiteX7" fmla="*/ 2847975 w 3819525"/>
              <a:gd name="connsiteY7" fmla="*/ 676275 h 1905000"/>
              <a:gd name="connsiteX8" fmla="*/ 2857500 w 3819525"/>
              <a:gd name="connsiteY8" fmla="*/ 38100 h 1905000"/>
              <a:gd name="connsiteX9" fmla="*/ 3819525 w 3819525"/>
              <a:gd name="connsiteY9" fmla="*/ 38100 h 1905000"/>
              <a:gd name="connsiteX10" fmla="*/ 3819525 w 3819525"/>
              <a:gd name="connsiteY10" fmla="*/ 409575 h 1905000"/>
              <a:gd name="connsiteX11" fmla="*/ 2981325 w 3819525"/>
              <a:gd name="connsiteY11" fmla="*/ 409575 h 1905000"/>
              <a:gd name="connsiteX12" fmla="*/ 3000375 w 3819525"/>
              <a:gd name="connsiteY12" fmla="*/ 1314450 h 1905000"/>
              <a:gd name="connsiteX13" fmla="*/ 3419475 w 3819525"/>
              <a:gd name="connsiteY13" fmla="*/ 1314450 h 1905000"/>
              <a:gd name="connsiteX14" fmla="*/ 3409950 w 3819525"/>
              <a:gd name="connsiteY14" fmla="*/ 1695450 h 1905000"/>
              <a:gd name="connsiteX15" fmla="*/ 3267075 w 3819525"/>
              <a:gd name="connsiteY15" fmla="*/ 1905000 h 1905000"/>
              <a:gd name="connsiteX16" fmla="*/ 581025 w 3819525"/>
              <a:gd name="connsiteY16" fmla="*/ 1905000 h 1905000"/>
              <a:gd name="connsiteX17" fmla="*/ 590550 w 3819525"/>
              <a:gd name="connsiteY17" fmla="*/ 1495425 h 1905000"/>
              <a:gd name="connsiteX18" fmla="*/ 0 w 3819525"/>
              <a:gd name="connsiteY18" fmla="*/ 1495425 h 1905000"/>
              <a:gd name="connsiteX19" fmla="*/ 9525 w 3819525"/>
              <a:gd name="connsiteY19" fmla="*/ 695325 h 1905000"/>
              <a:gd name="connsiteX20" fmla="*/ 571500 w 3819525"/>
              <a:gd name="connsiteY20" fmla="*/ 704850 h 1905000"/>
              <a:gd name="connsiteX21" fmla="*/ 561975 w 3819525"/>
              <a:gd name="connsiteY21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19525" h="1905000">
                <a:moveTo>
                  <a:pt x="561975" y="0"/>
                </a:moveTo>
                <a:lnTo>
                  <a:pt x="1990725" y="9525"/>
                </a:lnTo>
                <a:lnTo>
                  <a:pt x="1981200" y="752475"/>
                </a:lnTo>
                <a:lnTo>
                  <a:pt x="2057400" y="790575"/>
                </a:lnTo>
                <a:lnTo>
                  <a:pt x="2057400" y="1438275"/>
                </a:lnTo>
                <a:lnTo>
                  <a:pt x="2686050" y="1447800"/>
                </a:lnTo>
                <a:lnTo>
                  <a:pt x="2686050" y="781050"/>
                </a:lnTo>
                <a:lnTo>
                  <a:pt x="2847975" y="676275"/>
                </a:lnTo>
                <a:lnTo>
                  <a:pt x="2857500" y="38100"/>
                </a:lnTo>
                <a:lnTo>
                  <a:pt x="3819525" y="38100"/>
                </a:lnTo>
                <a:lnTo>
                  <a:pt x="3819525" y="409575"/>
                </a:lnTo>
                <a:lnTo>
                  <a:pt x="2981325" y="409575"/>
                </a:lnTo>
                <a:lnTo>
                  <a:pt x="3000375" y="1314450"/>
                </a:lnTo>
                <a:lnTo>
                  <a:pt x="3419475" y="1314450"/>
                </a:lnTo>
                <a:lnTo>
                  <a:pt x="3409950" y="1695450"/>
                </a:lnTo>
                <a:lnTo>
                  <a:pt x="3267075" y="1905000"/>
                </a:lnTo>
                <a:lnTo>
                  <a:pt x="581025" y="1905000"/>
                </a:lnTo>
                <a:lnTo>
                  <a:pt x="590550" y="1495425"/>
                </a:lnTo>
                <a:lnTo>
                  <a:pt x="0" y="1495425"/>
                </a:lnTo>
                <a:lnTo>
                  <a:pt x="9525" y="695325"/>
                </a:lnTo>
                <a:lnTo>
                  <a:pt x="571500" y="704850"/>
                </a:lnTo>
                <a:lnTo>
                  <a:pt x="56197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5" name="フリーフォーム 18">
            <a:extLst>
              <a:ext uri="{FF2B5EF4-FFF2-40B4-BE49-F238E27FC236}">
                <a16:creationId xmlns:a16="http://schemas.microsoft.com/office/drawing/2014/main" xmlns="" id="{00000000-0008-0000-1600-000012000000}"/>
              </a:ext>
            </a:extLst>
          </p:cNvPr>
          <p:cNvSpPr/>
          <p:nvPr/>
        </p:nvSpPr>
        <p:spPr bwMode="auto">
          <a:xfrm rot="10800000" flipV="1">
            <a:off x="2674624" y="3639027"/>
            <a:ext cx="2664296" cy="743675"/>
          </a:xfrm>
          <a:custGeom>
            <a:avLst/>
            <a:gdLst>
              <a:gd name="connsiteX0" fmla="*/ 552450 w 3810000"/>
              <a:gd name="connsiteY0" fmla="*/ 0 h 1943100"/>
              <a:gd name="connsiteX1" fmla="*/ 2000250 w 3810000"/>
              <a:gd name="connsiteY1" fmla="*/ 19050 h 1943100"/>
              <a:gd name="connsiteX2" fmla="*/ 1971675 w 3810000"/>
              <a:gd name="connsiteY2" fmla="*/ 752475 h 1943100"/>
              <a:gd name="connsiteX3" fmla="*/ 2047875 w 3810000"/>
              <a:gd name="connsiteY3" fmla="*/ 790575 h 1943100"/>
              <a:gd name="connsiteX4" fmla="*/ 2047875 w 3810000"/>
              <a:gd name="connsiteY4" fmla="*/ 1438275 h 1943100"/>
              <a:gd name="connsiteX5" fmla="*/ 2676525 w 3810000"/>
              <a:gd name="connsiteY5" fmla="*/ 1419225 h 1943100"/>
              <a:gd name="connsiteX6" fmla="*/ 2676525 w 3810000"/>
              <a:gd name="connsiteY6" fmla="*/ 781050 h 1943100"/>
              <a:gd name="connsiteX7" fmla="*/ 2838450 w 3810000"/>
              <a:gd name="connsiteY7" fmla="*/ 676275 h 1943100"/>
              <a:gd name="connsiteX8" fmla="*/ 2828925 w 3810000"/>
              <a:gd name="connsiteY8" fmla="*/ 38100 h 1943100"/>
              <a:gd name="connsiteX9" fmla="*/ 3810000 w 3810000"/>
              <a:gd name="connsiteY9" fmla="*/ 66675 h 1943100"/>
              <a:gd name="connsiteX10" fmla="*/ 3810000 w 3810000"/>
              <a:gd name="connsiteY10" fmla="*/ 409575 h 1943100"/>
              <a:gd name="connsiteX11" fmla="*/ 2971800 w 3810000"/>
              <a:gd name="connsiteY11" fmla="*/ 409575 h 1943100"/>
              <a:gd name="connsiteX12" fmla="*/ 2990850 w 3810000"/>
              <a:gd name="connsiteY12" fmla="*/ 1314450 h 1943100"/>
              <a:gd name="connsiteX13" fmla="*/ 3409950 w 3810000"/>
              <a:gd name="connsiteY13" fmla="*/ 1314450 h 1943100"/>
              <a:gd name="connsiteX14" fmla="*/ 3400425 w 3810000"/>
              <a:gd name="connsiteY14" fmla="*/ 1695450 h 1943100"/>
              <a:gd name="connsiteX15" fmla="*/ 3257550 w 3810000"/>
              <a:gd name="connsiteY15" fmla="*/ 1905000 h 1943100"/>
              <a:gd name="connsiteX16" fmla="*/ 561975 w 3810000"/>
              <a:gd name="connsiteY16" fmla="*/ 1943100 h 1943100"/>
              <a:gd name="connsiteX17" fmla="*/ 571500 w 3810000"/>
              <a:gd name="connsiteY17" fmla="*/ 1552575 h 1943100"/>
              <a:gd name="connsiteX18" fmla="*/ 9525 w 3810000"/>
              <a:gd name="connsiteY18" fmla="*/ 1533525 h 1943100"/>
              <a:gd name="connsiteX19" fmla="*/ 0 w 3810000"/>
              <a:gd name="connsiteY19" fmla="*/ 695325 h 1943100"/>
              <a:gd name="connsiteX20" fmla="*/ 552450 w 3810000"/>
              <a:gd name="connsiteY20" fmla="*/ 676275 h 1943100"/>
              <a:gd name="connsiteX21" fmla="*/ 552450 w 3810000"/>
              <a:gd name="connsiteY21" fmla="*/ 0 h 1943100"/>
              <a:gd name="connsiteX0" fmla="*/ 552450 w 3810000"/>
              <a:gd name="connsiteY0" fmla="*/ 0 h 1943100"/>
              <a:gd name="connsiteX1" fmla="*/ 1952625 w 3810000"/>
              <a:gd name="connsiteY1" fmla="*/ 0 h 1943100"/>
              <a:gd name="connsiteX2" fmla="*/ 1971675 w 3810000"/>
              <a:gd name="connsiteY2" fmla="*/ 752475 h 1943100"/>
              <a:gd name="connsiteX3" fmla="*/ 2047875 w 3810000"/>
              <a:gd name="connsiteY3" fmla="*/ 790575 h 1943100"/>
              <a:gd name="connsiteX4" fmla="*/ 2047875 w 3810000"/>
              <a:gd name="connsiteY4" fmla="*/ 1438275 h 1943100"/>
              <a:gd name="connsiteX5" fmla="*/ 2676525 w 3810000"/>
              <a:gd name="connsiteY5" fmla="*/ 1419225 h 1943100"/>
              <a:gd name="connsiteX6" fmla="*/ 2676525 w 3810000"/>
              <a:gd name="connsiteY6" fmla="*/ 781050 h 1943100"/>
              <a:gd name="connsiteX7" fmla="*/ 2838450 w 3810000"/>
              <a:gd name="connsiteY7" fmla="*/ 676275 h 1943100"/>
              <a:gd name="connsiteX8" fmla="*/ 2828925 w 3810000"/>
              <a:gd name="connsiteY8" fmla="*/ 38100 h 1943100"/>
              <a:gd name="connsiteX9" fmla="*/ 3810000 w 3810000"/>
              <a:gd name="connsiteY9" fmla="*/ 66675 h 1943100"/>
              <a:gd name="connsiteX10" fmla="*/ 3810000 w 3810000"/>
              <a:gd name="connsiteY10" fmla="*/ 409575 h 1943100"/>
              <a:gd name="connsiteX11" fmla="*/ 2971800 w 3810000"/>
              <a:gd name="connsiteY11" fmla="*/ 409575 h 1943100"/>
              <a:gd name="connsiteX12" fmla="*/ 2990850 w 3810000"/>
              <a:gd name="connsiteY12" fmla="*/ 1314450 h 1943100"/>
              <a:gd name="connsiteX13" fmla="*/ 3409950 w 3810000"/>
              <a:gd name="connsiteY13" fmla="*/ 1314450 h 1943100"/>
              <a:gd name="connsiteX14" fmla="*/ 3400425 w 3810000"/>
              <a:gd name="connsiteY14" fmla="*/ 1695450 h 1943100"/>
              <a:gd name="connsiteX15" fmla="*/ 3257550 w 3810000"/>
              <a:gd name="connsiteY15" fmla="*/ 1905000 h 1943100"/>
              <a:gd name="connsiteX16" fmla="*/ 561975 w 3810000"/>
              <a:gd name="connsiteY16" fmla="*/ 1943100 h 1943100"/>
              <a:gd name="connsiteX17" fmla="*/ 571500 w 3810000"/>
              <a:gd name="connsiteY17" fmla="*/ 1552575 h 1943100"/>
              <a:gd name="connsiteX18" fmla="*/ 9525 w 3810000"/>
              <a:gd name="connsiteY18" fmla="*/ 1533525 h 1943100"/>
              <a:gd name="connsiteX19" fmla="*/ 0 w 3810000"/>
              <a:gd name="connsiteY19" fmla="*/ 695325 h 1943100"/>
              <a:gd name="connsiteX20" fmla="*/ 552450 w 3810000"/>
              <a:gd name="connsiteY20" fmla="*/ 676275 h 1943100"/>
              <a:gd name="connsiteX21" fmla="*/ 552450 w 3810000"/>
              <a:gd name="connsiteY21" fmla="*/ 0 h 1943100"/>
              <a:gd name="connsiteX0" fmla="*/ 552450 w 3810000"/>
              <a:gd name="connsiteY0" fmla="*/ 0 h 1943100"/>
              <a:gd name="connsiteX1" fmla="*/ 1981200 w 3810000"/>
              <a:gd name="connsiteY1" fmla="*/ 9525 h 1943100"/>
              <a:gd name="connsiteX2" fmla="*/ 1971675 w 3810000"/>
              <a:gd name="connsiteY2" fmla="*/ 752475 h 1943100"/>
              <a:gd name="connsiteX3" fmla="*/ 2047875 w 3810000"/>
              <a:gd name="connsiteY3" fmla="*/ 790575 h 1943100"/>
              <a:gd name="connsiteX4" fmla="*/ 2047875 w 3810000"/>
              <a:gd name="connsiteY4" fmla="*/ 1438275 h 1943100"/>
              <a:gd name="connsiteX5" fmla="*/ 2676525 w 3810000"/>
              <a:gd name="connsiteY5" fmla="*/ 1419225 h 1943100"/>
              <a:gd name="connsiteX6" fmla="*/ 2676525 w 3810000"/>
              <a:gd name="connsiteY6" fmla="*/ 781050 h 1943100"/>
              <a:gd name="connsiteX7" fmla="*/ 2838450 w 3810000"/>
              <a:gd name="connsiteY7" fmla="*/ 676275 h 1943100"/>
              <a:gd name="connsiteX8" fmla="*/ 2828925 w 3810000"/>
              <a:gd name="connsiteY8" fmla="*/ 38100 h 1943100"/>
              <a:gd name="connsiteX9" fmla="*/ 3810000 w 3810000"/>
              <a:gd name="connsiteY9" fmla="*/ 66675 h 1943100"/>
              <a:gd name="connsiteX10" fmla="*/ 3810000 w 3810000"/>
              <a:gd name="connsiteY10" fmla="*/ 409575 h 1943100"/>
              <a:gd name="connsiteX11" fmla="*/ 2971800 w 3810000"/>
              <a:gd name="connsiteY11" fmla="*/ 409575 h 1943100"/>
              <a:gd name="connsiteX12" fmla="*/ 2990850 w 3810000"/>
              <a:gd name="connsiteY12" fmla="*/ 1314450 h 1943100"/>
              <a:gd name="connsiteX13" fmla="*/ 3409950 w 3810000"/>
              <a:gd name="connsiteY13" fmla="*/ 1314450 h 1943100"/>
              <a:gd name="connsiteX14" fmla="*/ 3400425 w 3810000"/>
              <a:gd name="connsiteY14" fmla="*/ 1695450 h 1943100"/>
              <a:gd name="connsiteX15" fmla="*/ 3257550 w 3810000"/>
              <a:gd name="connsiteY15" fmla="*/ 1905000 h 1943100"/>
              <a:gd name="connsiteX16" fmla="*/ 561975 w 3810000"/>
              <a:gd name="connsiteY16" fmla="*/ 1943100 h 1943100"/>
              <a:gd name="connsiteX17" fmla="*/ 571500 w 3810000"/>
              <a:gd name="connsiteY17" fmla="*/ 1552575 h 1943100"/>
              <a:gd name="connsiteX18" fmla="*/ 9525 w 3810000"/>
              <a:gd name="connsiteY18" fmla="*/ 1533525 h 1943100"/>
              <a:gd name="connsiteX19" fmla="*/ 0 w 3810000"/>
              <a:gd name="connsiteY19" fmla="*/ 695325 h 1943100"/>
              <a:gd name="connsiteX20" fmla="*/ 552450 w 3810000"/>
              <a:gd name="connsiteY20" fmla="*/ 676275 h 1943100"/>
              <a:gd name="connsiteX21" fmla="*/ 552450 w 3810000"/>
              <a:gd name="connsiteY21" fmla="*/ 0 h 1943100"/>
              <a:gd name="connsiteX0" fmla="*/ 552450 w 3810000"/>
              <a:gd name="connsiteY0" fmla="*/ 0 h 1943100"/>
              <a:gd name="connsiteX1" fmla="*/ 1981200 w 3810000"/>
              <a:gd name="connsiteY1" fmla="*/ 9525 h 1943100"/>
              <a:gd name="connsiteX2" fmla="*/ 1971675 w 3810000"/>
              <a:gd name="connsiteY2" fmla="*/ 752475 h 1943100"/>
              <a:gd name="connsiteX3" fmla="*/ 2047875 w 3810000"/>
              <a:gd name="connsiteY3" fmla="*/ 790575 h 1943100"/>
              <a:gd name="connsiteX4" fmla="*/ 2047875 w 3810000"/>
              <a:gd name="connsiteY4" fmla="*/ 1438275 h 1943100"/>
              <a:gd name="connsiteX5" fmla="*/ 2676525 w 3810000"/>
              <a:gd name="connsiteY5" fmla="*/ 1447800 h 1943100"/>
              <a:gd name="connsiteX6" fmla="*/ 2676525 w 3810000"/>
              <a:gd name="connsiteY6" fmla="*/ 781050 h 1943100"/>
              <a:gd name="connsiteX7" fmla="*/ 2838450 w 3810000"/>
              <a:gd name="connsiteY7" fmla="*/ 676275 h 1943100"/>
              <a:gd name="connsiteX8" fmla="*/ 2828925 w 3810000"/>
              <a:gd name="connsiteY8" fmla="*/ 38100 h 1943100"/>
              <a:gd name="connsiteX9" fmla="*/ 3810000 w 3810000"/>
              <a:gd name="connsiteY9" fmla="*/ 66675 h 1943100"/>
              <a:gd name="connsiteX10" fmla="*/ 3810000 w 3810000"/>
              <a:gd name="connsiteY10" fmla="*/ 409575 h 1943100"/>
              <a:gd name="connsiteX11" fmla="*/ 2971800 w 3810000"/>
              <a:gd name="connsiteY11" fmla="*/ 409575 h 1943100"/>
              <a:gd name="connsiteX12" fmla="*/ 2990850 w 3810000"/>
              <a:gd name="connsiteY12" fmla="*/ 1314450 h 1943100"/>
              <a:gd name="connsiteX13" fmla="*/ 3409950 w 3810000"/>
              <a:gd name="connsiteY13" fmla="*/ 1314450 h 1943100"/>
              <a:gd name="connsiteX14" fmla="*/ 3400425 w 3810000"/>
              <a:gd name="connsiteY14" fmla="*/ 1695450 h 1943100"/>
              <a:gd name="connsiteX15" fmla="*/ 3257550 w 3810000"/>
              <a:gd name="connsiteY15" fmla="*/ 1905000 h 1943100"/>
              <a:gd name="connsiteX16" fmla="*/ 561975 w 3810000"/>
              <a:gd name="connsiteY16" fmla="*/ 1943100 h 1943100"/>
              <a:gd name="connsiteX17" fmla="*/ 571500 w 3810000"/>
              <a:gd name="connsiteY17" fmla="*/ 1552575 h 1943100"/>
              <a:gd name="connsiteX18" fmla="*/ 9525 w 3810000"/>
              <a:gd name="connsiteY18" fmla="*/ 1533525 h 1943100"/>
              <a:gd name="connsiteX19" fmla="*/ 0 w 3810000"/>
              <a:gd name="connsiteY19" fmla="*/ 695325 h 1943100"/>
              <a:gd name="connsiteX20" fmla="*/ 552450 w 3810000"/>
              <a:gd name="connsiteY20" fmla="*/ 676275 h 1943100"/>
              <a:gd name="connsiteX21" fmla="*/ 552450 w 3810000"/>
              <a:gd name="connsiteY21" fmla="*/ 0 h 1943100"/>
              <a:gd name="connsiteX0" fmla="*/ 552450 w 3810000"/>
              <a:gd name="connsiteY0" fmla="*/ 0 h 1943100"/>
              <a:gd name="connsiteX1" fmla="*/ 1981200 w 3810000"/>
              <a:gd name="connsiteY1" fmla="*/ 9525 h 1943100"/>
              <a:gd name="connsiteX2" fmla="*/ 1971675 w 3810000"/>
              <a:gd name="connsiteY2" fmla="*/ 752475 h 1943100"/>
              <a:gd name="connsiteX3" fmla="*/ 2047875 w 3810000"/>
              <a:gd name="connsiteY3" fmla="*/ 790575 h 1943100"/>
              <a:gd name="connsiteX4" fmla="*/ 2047875 w 3810000"/>
              <a:gd name="connsiteY4" fmla="*/ 1438275 h 1943100"/>
              <a:gd name="connsiteX5" fmla="*/ 2676525 w 3810000"/>
              <a:gd name="connsiteY5" fmla="*/ 1447800 h 1943100"/>
              <a:gd name="connsiteX6" fmla="*/ 2676525 w 3810000"/>
              <a:gd name="connsiteY6" fmla="*/ 781050 h 1943100"/>
              <a:gd name="connsiteX7" fmla="*/ 2838450 w 3810000"/>
              <a:gd name="connsiteY7" fmla="*/ 676275 h 1943100"/>
              <a:gd name="connsiteX8" fmla="*/ 2828925 w 3810000"/>
              <a:gd name="connsiteY8" fmla="*/ 38100 h 1943100"/>
              <a:gd name="connsiteX9" fmla="*/ 3810000 w 3810000"/>
              <a:gd name="connsiteY9" fmla="*/ 38100 h 1943100"/>
              <a:gd name="connsiteX10" fmla="*/ 3810000 w 3810000"/>
              <a:gd name="connsiteY10" fmla="*/ 409575 h 1943100"/>
              <a:gd name="connsiteX11" fmla="*/ 2971800 w 3810000"/>
              <a:gd name="connsiteY11" fmla="*/ 409575 h 1943100"/>
              <a:gd name="connsiteX12" fmla="*/ 2990850 w 3810000"/>
              <a:gd name="connsiteY12" fmla="*/ 1314450 h 1943100"/>
              <a:gd name="connsiteX13" fmla="*/ 3409950 w 3810000"/>
              <a:gd name="connsiteY13" fmla="*/ 1314450 h 1943100"/>
              <a:gd name="connsiteX14" fmla="*/ 3400425 w 3810000"/>
              <a:gd name="connsiteY14" fmla="*/ 1695450 h 1943100"/>
              <a:gd name="connsiteX15" fmla="*/ 3257550 w 3810000"/>
              <a:gd name="connsiteY15" fmla="*/ 1905000 h 1943100"/>
              <a:gd name="connsiteX16" fmla="*/ 561975 w 3810000"/>
              <a:gd name="connsiteY16" fmla="*/ 1943100 h 1943100"/>
              <a:gd name="connsiteX17" fmla="*/ 571500 w 3810000"/>
              <a:gd name="connsiteY17" fmla="*/ 1552575 h 1943100"/>
              <a:gd name="connsiteX18" fmla="*/ 9525 w 3810000"/>
              <a:gd name="connsiteY18" fmla="*/ 1533525 h 1943100"/>
              <a:gd name="connsiteX19" fmla="*/ 0 w 3810000"/>
              <a:gd name="connsiteY19" fmla="*/ 695325 h 1943100"/>
              <a:gd name="connsiteX20" fmla="*/ 552450 w 3810000"/>
              <a:gd name="connsiteY20" fmla="*/ 676275 h 1943100"/>
              <a:gd name="connsiteX21" fmla="*/ 552450 w 3810000"/>
              <a:gd name="connsiteY21" fmla="*/ 0 h 1943100"/>
              <a:gd name="connsiteX0" fmla="*/ 552450 w 3810000"/>
              <a:gd name="connsiteY0" fmla="*/ 0 h 1905000"/>
              <a:gd name="connsiteX1" fmla="*/ 1981200 w 3810000"/>
              <a:gd name="connsiteY1" fmla="*/ 9525 h 1905000"/>
              <a:gd name="connsiteX2" fmla="*/ 1971675 w 3810000"/>
              <a:gd name="connsiteY2" fmla="*/ 752475 h 1905000"/>
              <a:gd name="connsiteX3" fmla="*/ 2047875 w 3810000"/>
              <a:gd name="connsiteY3" fmla="*/ 790575 h 1905000"/>
              <a:gd name="connsiteX4" fmla="*/ 2047875 w 3810000"/>
              <a:gd name="connsiteY4" fmla="*/ 1438275 h 1905000"/>
              <a:gd name="connsiteX5" fmla="*/ 2676525 w 3810000"/>
              <a:gd name="connsiteY5" fmla="*/ 1447800 h 1905000"/>
              <a:gd name="connsiteX6" fmla="*/ 2676525 w 3810000"/>
              <a:gd name="connsiteY6" fmla="*/ 781050 h 1905000"/>
              <a:gd name="connsiteX7" fmla="*/ 2838450 w 3810000"/>
              <a:gd name="connsiteY7" fmla="*/ 676275 h 1905000"/>
              <a:gd name="connsiteX8" fmla="*/ 2828925 w 3810000"/>
              <a:gd name="connsiteY8" fmla="*/ 38100 h 1905000"/>
              <a:gd name="connsiteX9" fmla="*/ 3810000 w 3810000"/>
              <a:gd name="connsiteY9" fmla="*/ 38100 h 1905000"/>
              <a:gd name="connsiteX10" fmla="*/ 3810000 w 3810000"/>
              <a:gd name="connsiteY10" fmla="*/ 409575 h 1905000"/>
              <a:gd name="connsiteX11" fmla="*/ 2971800 w 3810000"/>
              <a:gd name="connsiteY11" fmla="*/ 409575 h 1905000"/>
              <a:gd name="connsiteX12" fmla="*/ 2990850 w 3810000"/>
              <a:gd name="connsiteY12" fmla="*/ 1314450 h 1905000"/>
              <a:gd name="connsiteX13" fmla="*/ 3409950 w 3810000"/>
              <a:gd name="connsiteY13" fmla="*/ 1314450 h 1905000"/>
              <a:gd name="connsiteX14" fmla="*/ 3400425 w 3810000"/>
              <a:gd name="connsiteY14" fmla="*/ 1695450 h 1905000"/>
              <a:gd name="connsiteX15" fmla="*/ 3257550 w 3810000"/>
              <a:gd name="connsiteY15" fmla="*/ 1905000 h 1905000"/>
              <a:gd name="connsiteX16" fmla="*/ 571500 w 3810000"/>
              <a:gd name="connsiteY16" fmla="*/ 1905000 h 1905000"/>
              <a:gd name="connsiteX17" fmla="*/ 571500 w 3810000"/>
              <a:gd name="connsiteY17" fmla="*/ 1552575 h 1905000"/>
              <a:gd name="connsiteX18" fmla="*/ 9525 w 3810000"/>
              <a:gd name="connsiteY18" fmla="*/ 1533525 h 1905000"/>
              <a:gd name="connsiteX19" fmla="*/ 0 w 3810000"/>
              <a:gd name="connsiteY19" fmla="*/ 695325 h 1905000"/>
              <a:gd name="connsiteX20" fmla="*/ 552450 w 3810000"/>
              <a:gd name="connsiteY20" fmla="*/ 676275 h 1905000"/>
              <a:gd name="connsiteX21" fmla="*/ 552450 w 3810000"/>
              <a:gd name="connsiteY21" fmla="*/ 0 h 1905000"/>
              <a:gd name="connsiteX0" fmla="*/ 552450 w 3810000"/>
              <a:gd name="connsiteY0" fmla="*/ 0 h 1905000"/>
              <a:gd name="connsiteX1" fmla="*/ 1981200 w 3810000"/>
              <a:gd name="connsiteY1" fmla="*/ 9525 h 1905000"/>
              <a:gd name="connsiteX2" fmla="*/ 1971675 w 3810000"/>
              <a:gd name="connsiteY2" fmla="*/ 752475 h 1905000"/>
              <a:gd name="connsiteX3" fmla="*/ 2047875 w 3810000"/>
              <a:gd name="connsiteY3" fmla="*/ 790575 h 1905000"/>
              <a:gd name="connsiteX4" fmla="*/ 2047875 w 3810000"/>
              <a:gd name="connsiteY4" fmla="*/ 1438275 h 1905000"/>
              <a:gd name="connsiteX5" fmla="*/ 2676525 w 3810000"/>
              <a:gd name="connsiteY5" fmla="*/ 1447800 h 1905000"/>
              <a:gd name="connsiteX6" fmla="*/ 2676525 w 3810000"/>
              <a:gd name="connsiteY6" fmla="*/ 781050 h 1905000"/>
              <a:gd name="connsiteX7" fmla="*/ 2838450 w 3810000"/>
              <a:gd name="connsiteY7" fmla="*/ 676275 h 1905000"/>
              <a:gd name="connsiteX8" fmla="*/ 2828925 w 3810000"/>
              <a:gd name="connsiteY8" fmla="*/ 38100 h 1905000"/>
              <a:gd name="connsiteX9" fmla="*/ 3810000 w 3810000"/>
              <a:gd name="connsiteY9" fmla="*/ 38100 h 1905000"/>
              <a:gd name="connsiteX10" fmla="*/ 3810000 w 3810000"/>
              <a:gd name="connsiteY10" fmla="*/ 409575 h 1905000"/>
              <a:gd name="connsiteX11" fmla="*/ 2971800 w 3810000"/>
              <a:gd name="connsiteY11" fmla="*/ 409575 h 1905000"/>
              <a:gd name="connsiteX12" fmla="*/ 2990850 w 3810000"/>
              <a:gd name="connsiteY12" fmla="*/ 1314450 h 1905000"/>
              <a:gd name="connsiteX13" fmla="*/ 3409950 w 3810000"/>
              <a:gd name="connsiteY13" fmla="*/ 1314450 h 1905000"/>
              <a:gd name="connsiteX14" fmla="*/ 3400425 w 3810000"/>
              <a:gd name="connsiteY14" fmla="*/ 1695450 h 1905000"/>
              <a:gd name="connsiteX15" fmla="*/ 3257550 w 3810000"/>
              <a:gd name="connsiteY15" fmla="*/ 1905000 h 1905000"/>
              <a:gd name="connsiteX16" fmla="*/ 571500 w 3810000"/>
              <a:gd name="connsiteY16" fmla="*/ 1905000 h 1905000"/>
              <a:gd name="connsiteX17" fmla="*/ 571500 w 3810000"/>
              <a:gd name="connsiteY17" fmla="*/ 1524000 h 1905000"/>
              <a:gd name="connsiteX18" fmla="*/ 9525 w 3810000"/>
              <a:gd name="connsiteY18" fmla="*/ 1533525 h 1905000"/>
              <a:gd name="connsiteX19" fmla="*/ 0 w 3810000"/>
              <a:gd name="connsiteY19" fmla="*/ 695325 h 1905000"/>
              <a:gd name="connsiteX20" fmla="*/ 552450 w 3810000"/>
              <a:gd name="connsiteY20" fmla="*/ 676275 h 1905000"/>
              <a:gd name="connsiteX21" fmla="*/ 552450 w 3810000"/>
              <a:gd name="connsiteY21" fmla="*/ 0 h 1905000"/>
              <a:gd name="connsiteX0" fmla="*/ 552450 w 3810000"/>
              <a:gd name="connsiteY0" fmla="*/ 0 h 1905000"/>
              <a:gd name="connsiteX1" fmla="*/ 1981200 w 3810000"/>
              <a:gd name="connsiteY1" fmla="*/ 9525 h 1905000"/>
              <a:gd name="connsiteX2" fmla="*/ 1971675 w 3810000"/>
              <a:gd name="connsiteY2" fmla="*/ 752475 h 1905000"/>
              <a:gd name="connsiteX3" fmla="*/ 2047875 w 3810000"/>
              <a:gd name="connsiteY3" fmla="*/ 790575 h 1905000"/>
              <a:gd name="connsiteX4" fmla="*/ 2047875 w 3810000"/>
              <a:gd name="connsiteY4" fmla="*/ 1438275 h 1905000"/>
              <a:gd name="connsiteX5" fmla="*/ 2676525 w 3810000"/>
              <a:gd name="connsiteY5" fmla="*/ 1447800 h 1905000"/>
              <a:gd name="connsiteX6" fmla="*/ 2676525 w 3810000"/>
              <a:gd name="connsiteY6" fmla="*/ 781050 h 1905000"/>
              <a:gd name="connsiteX7" fmla="*/ 2838450 w 3810000"/>
              <a:gd name="connsiteY7" fmla="*/ 676275 h 1905000"/>
              <a:gd name="connsiteX8" fmla="*/ 2828925 w 3810000"/>
              <a:gd name="connsiteY8" fmla="*/ 38100 h 1905000"/>
              <a:gd name="connsiteX9" fmla="*/ 3810000 w 3810000"/>
              <a:gd name="connsiteY9" fmla="*/ 38100 h 1905000"/>
              <a:gd name="connsiteX10" fmla="*/ 3810000 w 3810000"/>
              <a:gd name="connsiteY10" fmla="*/ 409575 h 1905000"/>
              <a:gd name="connsiteX11" fmla="*/ 2971800 w 3810000"/>
              <a:gd name="connsiteY11" fmla="*/ 409575 h 1905000"/>
              <a:gd name="connsiteX12" fmla="*/ 2990850 w 3810000"/>
              <a:gd name="connsiteY12" fmla="*/ 1314450 h 1905000"/>
              <a:gd name="connsiteX13" fmla="*/ 3409950 w 3810000"/>
              <a:gd name="connsiteY13" fmla="*/ 1314450 h 1905000"/>
              <a:gd name="connsiteX14" fmla="*/ 3400425 w 3810000"/>
              <a:gd name="connsiteY14" fmla="*/ 1695450 h 1905000"/>
              <a:gd name="connsiteX15" fmla="*/ 3257550 w 3810000"/>
              <a:gd name="connsiteY15" fmla="*/ 1905000 h 1905000"/>
              <a:gd name="connsiteX16" fmla="*/ 571500 w 3810000"/>
              <a:gd name="connsiteY16" fmla="*/ 1905000 h 1905000"/>
              <a:gd name="connsiteX17" fmla="*/ 571500 w 3810000"/>
              <a:gd name="connsiteY17" fmla="*/ 1524000 h 1905000"/>
              <a:gd name="connsiteX18" fmla="*/ 9525 w 3810000"/>
              <a:gd name="connsiteY18" fmla="*/ 1533525 h 1905000"/>
              <a:gd name="connsiteX19" fmla="*/ 0 w 3810000"/>
              <a:gd name="connsiteY19" fmla="*/ 695325 h 1905000"/>
              <a:gd name="connsiteX20" fmla="*/ 561975 w 3810000"/>
              <a:gd name="connsiteY20" fmla="*/ 704850 h 1905000"/>
              <a:gd name="connsiteX21" fmla="*/ 552450 w 3810000"/>
              <a:gd name="connsiteY21" fmla="*/ 0 h 1905000"/>
              <a:gd name="connsiteX0" fmla="*/ 552450 w 3810000"/>
              <a:gd name="connsiteY0" fmla="*/ 0 h 1905000"/>
              <a:gd name="connsiteX1" fmla="*/ 1981200 w 3810000"/>
              <a:gd name="connsiteY1" fmla="*/ 9525 h 1905000"/>
              <a:gd name="connsiteX2" fmla="*/ 1971675 w 3810000"/>
              <a:gd name="connsiteY2" fmla="*/ 752475 h 1905000"/>
              <a:gd name="connsiteX3" fmla="*/ 2047875 w 3810000"/>
              <a:gd name="connsiteY3" fmla="*/ 790575 h 1905000"/>
              <a:gd name="connsiteX4" fmla="*/ 2047875 w 3810000"/>
              <a:gd name="connsiteY4" fmla="*/ 1438275 h 1905000"/>
              <a:gd name="connsiteX5" fmla="*/ 2676525 w 3810000"/>
              <a:gd name="connsiteY5" fmla="*/ 1447800 h 1905000"/>
              <a:gd name="connsiteX6" fmla="*/ 2676525 w 3810000"/>
              <a:gd name="connsiteY6" fmla="*/ 781050 h 1905000"/>
              <a:gd name="connsiteX7" fmla="*/ 2838450 w 3810000"/>
              <a:gd name="connsiteY7" fmla="*/ 676275 h 1905000"/>
              <a:gd name="connsiteX8" fmla="*/ 2867025 w 3810000"/>
              <a:gd name="connsiteY8" fmla="*/ 28575 h 1905000"/>
              <a:gd name="connsiteX9" fmla="*/ 3810000 w 3810000"/>
              <a:gd name="connsiteY9" fmla="*/ 38100 h 1905000"/>
              <a:gd name="connsiteX10" fmla="*/ 3810000 w 3810000"/>
              <a:gd name="connsiteY10" fmla="*/ 409575 h 1905000"/>
              <a:gd name="connsiteX11" fmla="*/ 2971800 w 3810000"/>
              <a:gd name="connsiteY11" fmla="*/ 409575 h 1905000"/>
              <a:gd name="connsiteX12" fmla="*/ 2990850 w 3810000"/>
              <a:gd name="connsiteY12" fmla="*/ 1314450 h 1905000"/>
              <a:gd name="connsiteX13" fmla="*/ 3409950 w 3810000"/>
              <a:gd name="connsiteY13" fmla="*/ 1314450 h 1905000"/>
              <a:gd name="connsiteX14" fmla="*/ 3400425 w 3810000"/>
              <a:gd name="connsiteY14" fmla="*/ 1695450 h 1905000"/>
              <a:gd name="connsiteX15" fmla="*/ 3257550 w 3810000"/>
              <a:gd name="connsiteY15" fmla="*/ 1905000 h 1905000"/>
              <a:gd name="connsiteX16" fmla="*/ 571500 w 3810000"/>
              <a:gd name="connsiteY16" fmla="*/ 1905000 h 1905000"/>
              <a:gd name="connsiteX17" fmla="*/ 571500 w 3810000"/>
              <a:gd name="connsiteY17" fmla="*/ 1524000 h 1905000"/>
              <a:gd name="connsiteX18" fmla="*/ 9525 w 3810000"/>
              <a:gd name="connsiteY18" fmla="*/ 1533525 h 1905000"/>
              <a:gd name="connsiteX19" fmla="*/ 0 w 3810000"/>
              <a:gd name="connsiteY19" fmla="*/ 695325 h 1905000"/>
              <a:gd name="connsiteX20" fmla="*/ 561975 w 3810000"/>
              <a:gd name="connsiteY20" fmla="*/ 704850 h 1905000"/>
              <a:gd name="connsiteX21" fmla="*/ 552450 w 3810000"/>
              <a:gd name="connsiteY21" fmla="*/ 0 h 1905000"/>
              <a:gd name="connsiteX0" fmla="*/ 552450 w 3810000"/>
              <a:gd name="connsiteY0" fmla="*/ 0 h 1905000"/>
              <a:gd name="connsiteX1" fmla="*/ 1981200 w 3810000"/>
              <a:gd name="connsiteY1" fmla="*/ 9525 h 1905000"/>
              <a:gd name="connsiteX2" fmla="*/ 1971675 w 3810000"/>
              <a:gd name="connsiteY2" fmla="*/ 752475 h 1905000"/>
              <a:gd name="connsiteX3" fmla="*/ 2047875 w 3810000"/>
              <a:gd name="connsiteY3" fmla="*/ 790575 h 1905000"/>
              <a:gd name="connsiteX4" fmla="*/ 2047875 w 3810000"/>
              <a:gd name="connsiteY4" fmla="*/ 1438275 h 1905000"/>
              <a:gd name="connsiteX5" fmla="*/ 2676525 w 3810000"/>
              <a:gd name="connsiteY5" fmla="*/ 1447800 h 1905000"/>
              <a:gd name="connsiteX6" fmla="*/ 2676525 w 3810000"/>
              <a:gd name="connsiteY6" fmla="*/ 781050 h 1905000"/>
              <a:gd name="connsiteX7" fmla="*/ 2838450 w 3810000"/>
              <a:gd name="connsiteY7" fmla="*/ 676275 h 1905000"/>
              <a:gd name="connsiteX8" fmla="*/ 2828925 w 3810000"/>
              <a:gd name="connsiteY8" fmla="*/ 28575 h 1905000"/>
              <a:gd name="connsiteX9" fmla="*/ 3810000 w 3810000"/>
              <a:gd name="connsiteY9" fmla="*/ 38100 h 1905000"/>
              <a:gd name="connsiteX10" fmla="*/ 3810000 w 3810000"/>
              <a:gd name="connsiteY10" fmla="*/ 409575 h 1905000"/>
              <a:gd name="connsiteX11" fmla="*/ 2971800 w 3810000"/>
              <a:gd name="connsiteY11" fmla="*/ 409575 h 1905000"/>
              <a:gd name="connsiteX12" fmla="*/ 2990850 w 3810000"/>
              <a:gd name="connsiteY12" fmla="*/ 1314450 h 1905000"/>
              <a:gd name="connsiteX13" fmla="*/ 3409950 w 3810000"/>
              <a:gd name="connsiteY13" fmla="*/ 1314450 h 1905000"/>
              <a:gd name="connsiteX14" fmla="*/ 3400425 w 3810000"/>
              <a:gd name="connsiteY14" fmla="*/ 1695450 h 1905000"/>
              <a:gd name="connsiteX15" fmla="*/ 3257550 w 3810000"/>
              <a:gd name="connsiteY15" fmla="*/ 1905000 h 1905000"/>
              <a:gd name="connsiteX16" fmla="*/ 571500 w 3810000"/>
              <a:gd name="connsiteY16" fmla="*/ 1905000 h 1905000"/>
              <a:gd name="connsiteX17" fmla="*/ 571500 w 3810000"/>
              <a:gd name="connsiteY17" fmla="*/ 1524000 h 1905000"/>
              <a:gd name="connsiteX18" fmla="*/ 9525 w 3810000"/>
              <a:gd name="connsiteY18" fmla="*/ 1533525 h 1905000"/>
              <a:gd name="connsiteX19" fmla="*/ 0 w 3810000"/>
              <a:gd name="connsiteY19" fmla="*/ 695325 h 1905000"/>
              <a:gd name="connsiteX20" fmla="*/ 561975 w 3810000"/>
              <a:gd name="connsiteY20" fmla="*/ 704850 h 1905000"/>
              <a:gd name="connsiteX21" fmla="*/ 552450 w 3810000"/>
              <a:gd name="connsiteY21" fmla="*/ 0 h 1905000"/>
              <a:gd name="connsiteX0" fmla="*/ 552450 w 3810000"/>
              <a:gd name="connsiteY0" fmla="*/ 0 h 1905000"/>
              <a:gd name="connsiteX1" fmla="*/ 1981200 w 3810000"/>
              <a:gd name="connsiteY1" fmla="*/ 9525 h 1905000"/>
              <a:gd name="connsiteX2" fmla="*/ 1971675 w 3810000"/>
              <a:gd name="connsiteY2" fmla="*/ 752475 h 1905000"/>
              <a:gd name="connsiteX3" fmla="*/ 2047875 w 3810000"/>
              <a:gd name="connsiteY3" fmla="*/ 790575 h 1905000"/>
              <a:gd name="connsiteX4" fmla="*/ 2047875 w 3810000"/>
              <a:gd name="connsiteY4" fmla="*/ 1438275 h 1905000"/>
              <a:gd name="connsiteX5" fmla="*/ 2676525 w 3810000"/>
              <a:gd name="connsiteY5" fmla="*/ 1447800 h 1905000"/>
              <a:gd name="connsiteX6" fmla="*/ 2676525 w 3810000"/>
              <a:gd name="connsiteY6" fmla="*/ 781050 h 1905000"/>
              <a:gd name="connsiteX7" fmla="*/ 2838450 w 3810000"/>
              <a:gd name="connsiteY7" fmla="*/ 676275 h 1905000"/>
              <a:gd name="connsiteX8" fmla="*/ 2847975 w 3810000"/>
              <a:gd name="connsiteY8" fmla="*/ 38100 h 1905000"/>
              <a:gd name="connsiteX9" fmla="*/ 3810000 w 3810000"/>
              <a:gd name="connsiteY9" fmla="*/ 38100 h 1905000"/>
              <a:gd name="connsiteX10" fmla="*/ 3810000 w 3810000"/>
              <a:gd name="connsiteY10" fmla="*/ 409575 h 1905000"/>
              <a:gd name="connsiteX11" fmla="*/ 2971800 w 3810000"/>
              <a:gd name="connsiteY11" fmla="*/ 409575 h 1905000"/>
              <a:gd name="connsiteX12" fmla="*/ 2990850 w 3810000"/>
              <a:gd name="connsiteY12" fmla="*/ 1314450 h 1905000"/>
              <a:gd name="connsiteX13" fmla="*/ 3409950 w 3810000"/>
              <a:gd name="connsiteY13" fmla="*/ 1314450 h 1905000"/>
              <a:gd name="connsiteX14" fmla="*/ 3400425 w 3810000"/>
              <a:gd name="connsiteY14" fmla="*/ 1695450 h 1905000"/>
              <a:gd name="connsiteX15" fmla="*/ 3257550 w 3810000"/>
              <a:gd name="connsiteY15" fmla="*/ 1905000 h 1905000"/>
              <a:gd name="connsiteX16" fmla="*/ 571500 w 3810000"/>
              <a:gd name="connsiteY16" fmla="*/ 1905000 h 1905000"/>
              <a:gd name="connsiteX17" fmla="*/ 571500 w 3810000"/>
              <a:gd name="connsiteY17" fmla="*/ 1524000 h 1905000"/>
              <a:gd name="connsiteX18" fmla="*/ 9525 w 3810000"/>
              <a:gd name="connsiteY18" fmla="*/ 1533525 h 1905000"/>
              <a:gd name="connsiteX19" fmla="*/ 0 w 3810000"/>
              <a:gd name="connsiteY19" fmla="*/ 695325 h 1905000"/>
              <a:gd name="connsiteX20" fmla="*/ 561975 w 3810000"/>
              <a:gd name="connsiteY20" fmla="*/ 704850 h 1905000"/>
              <a:gd name="connsiteX21" fmla="*/ 552450 w 3810000"/>
              <a:gd name="connsiteY21" fmla="*/ 0 h 1905000"/>
              <a:gd name="connsiteX0" fmla="*/ 571500 w 3829050"/>
              <a:gd name="connsiteY0" fmla="*/ 0 h 1905000"/>
              <a:gd name="connsiteX1" fmla="*/ 2000250 w 3829050"/>
              <a:gd name="connsiteY1" fmla="*/ 9525 h 1905000"/>
              <a:gd name="connsiteX2" fmla="*/ 1990725 w 3829050"/>
              <a:gd name="connsiteY2" fmla="*/ 752475 h 1905000"/>
              <a:gd name="connsiteX3" fmla="*/ 2066925 w 3829050"/>
              <a:gd name="connsiteY3" fmla="*/ 790575 h 1905000"/>
              <a:gd name="connsiteX4" fmla="*/ 2066925 w 3829050"/>
              <a:gd name="connsiteY4" fmla="*/ 1438275 h 1905000"/>
              <a:gd name="connsiteX5" fmla="*/ 2695575 w 3829050"/>
              <a:gd name="connsiteY5" fmla="*/ 1447800 h 1905000"/>
              <a:gd name="connsiteX6" fmla="*/ 2695575 w 3829050"/>
              <a:gd name="connsiteY6" fmla="*/ 781050 h 1905000"/>
              <a:gd name="connsiteX7" fmla="*/ 2857500 w 3829050"/>
              <a:gd name="connsiteY7" fmla="*/ 676275 h 1905000"/>
              <a:gd name="connsiteX8" fmla="*/ 2867025 w 3829050"/>
              <a:gd name="connsiteY8" fmla="*/ 38100 h 1905000"/>
              <a:gd name="connsiteX9" fmla="*/ 3829050 w 3829050"/>
              <a:gd name="connsiteY9" fmla="*/ 38100 h 1905000"/>
              <a:gd name="connsiteX10" fmla="*/ 3829050 w 3829050"/>
              <a:gd name="connsiteY10" fmla="*/ 409575 h 1905000"/>
              <a:gd name="connsiteX11" fmla="*/ 2990850 w 3829050"/>
              <a:gd name="connsiteY11" fmla="*/ 409575 h 1905000"/>
              <a:gd name="connsiteX12" fmla="*/ 3009900 w 3829050"/>
              <a:gd name="connsiteY12" fmla="*/ 1314450 h 1905000"/>
              <a:gd name="connsiteX13" fmla="*/ 3429000 w 3829050"/>
              <a:gd name="connsiteY13" fmla="*/ 1314450 h 1905000"/>
              <a:gd name="connsiteX14" fmla="*/ 3419475 w 3829050"/>
              <a:gd name="connsiteY14" fmla="*/ 1695450 h 1905000"/>
              <a:gd name="connsiteX15" fmla="*/ 3276600 w 3829050"/>
              <a:gd name="connsiteY15" fmla="*/ 1905000 h 1905000"/>
              <a:gd name="connsiteX16" fmla="*/ 590550 w 3829050"/>
              <a:gd name="connsiteY16" fmla="*/ 1905000 h 1905000"/>
              <a:gd name="connsiteX17" fmla="*/ 590550 w 3829050"/>
              <a:gd name="connsiteY17" fmla="*/ 1524000 h 1905000"/>
              <a:gd name="connsiteX18" fmla="*/ 0 w 3829050"/>
              <a:gd name="connsiteY18" fmla="*/ 1504950 h 1905000"/>
              <a:gd name="connsiteX19" fmla="*/ 19050 w 3829050"/>
              <a:gd name="connsiteY19" fmla="*/ 695325 h 1905000"/>
              <a:gd name="connsiteX20" fmla="*/ 581025 w 3829050"/>
              <a:gd name="connsiteY20" fmla="*/ 704850 h 1905000"/>
              <a:gd name="connsiteX21" fmla="*/ 571500 w 3829050"/>
              <a:gd name="connsiteY21" fmla="*/ 0 h 1905000"/>
              <a:gd name="connsiteX0" fmla="*/ 552450 w 3810000"/>
              <a:gd name="connsiteY0" fmla="*/ 0 h 1905000"/>
              <a:gd name="connsiteX1" fmla="*/ 1981200 w 3810000"/>
              <a:gd name="connsiteY1" fmla="*/ 9525 h 1905000"/>
              <a:gd name="connsiteX2" fmla="*/ 1971675 w 3810000"/>
              <a:gd name="connsiteY2" fmla="*/ 752475 h 1905000"/>
              <a:gd name="connsiteX3" fmla="*/ 2047875 w 3810000"/>
              <a:gd name="connsiteY3" fmla="*/ 790575 h 1905000"/>
              <a:gd name="connsiteX4" fmla="*/ 2047875 w 3810000"/>
              <a:gd name="connsiteY4" fmla="*/ 1438275 h 1905000"/>
              <a:gd name="connsiteX5" fmla="*/ 2676525 w 3810000"/>
              <a:gd name="connsiteY5" fmla="*/ 1447800 h 1905000"/>
              <a:gd name="connsiteX6" fmla="*/ 2676525 w 3810000"/>
              <a:gd name="connsiteY6" fmla="*/ 781050 h 1905000"/>
              <a:gd name="connsiteX7" fmla="*/ 2838450 w 3810000"/>
              <a:gd name="connsiteY7" fmla="*/ 676275 h 1905000"/>
              <a:gd name="connsiteX8" fmla="*/ 2847975 w 3810000"/>
              <a:gd name="connsiteY8" fmla="*/ 38100 h 1905000"/>
              <a:gd name="connsiteX9" fmla="*/ 3810000 w 3810000"/>
              <a:gd name="connsiteY9" fmla="*/ 38100 h 1905000"/>
              <a:gd name="connsiteX10" fmla="*/ 3810000 w 3810000"/>
              <a:gd name="connsiteY10" fmla="*/ 409575 h 1905000"/>
              <a:gd name="connsiteX11" fmla="*/ 2971800 w 3810000"/>
              <a:gd name="connsiteY11" fmla="*/ 409575 h 1905000"/>
              <a:gd name="connsiteX12" fmla="*/ 2990850 w 3810000"/>
              <a:gd name="connsiteY12" fmla="*/ 1314450 h 1905000"/>
              <a:gd name="connsiteX13" fmla="*/ 3409950 w 3810000"/>
              <a:gd name="connsiteY13" fmla="*/ 1314450 h 1905000"/>
              <a:gd name="connsiteX14" fmla="*/ 3400425 w 3810000"/>
              <a:gd name="connsiteY14" fmla="*/ 1695450 h 1905000"/>
              <a:gd name="connsiteX15" fmla="*/ 3257550 w 3810000"/>
              <a:gd name="connsiteY15" fmla="*/ 1905000 h 1905000"/>
              <a:gd name="connsiteX16" fmla="*/ 571500 w 3810000"/>
              <a:gd name="connsiteY16" fmla="*/ 1905000 h 1905000"/>
              <a:gd name="connsiteX17" fmla="*/ 571500 w 3810000"/>
              <a:gd name="connsiteY17" fmla="*/ 1524000 h 1905000"/>
              <a:gd name="connsiteX18" fmla="*/ 9525 w 3810000"/>
              <a:gd name="connsiteY18" fmla="*/ 1514475 h 1905000"/>
              <a:gd name="connsiteX19" fmla="*/ 0 w 3810000"/>
              <a:gd name="connsiteY19" fmla="*/ 695325 h 1905000"/>
              <a:gd name="connsiteX20" fmla="*/ 561975 w 3810000"/>
              <a:gd name="connsiteY20" fmla="*/ 704850 h 1905000"/>
              <a:gd name="connsiteX21" fmla="*/ 552450 w 3810000"/>
              <a:gd name="connsiteY21" fmla="*/ 0 h 1905000"/>
              <a:gd name="connsiteX0" fmla="*/ 571500 w 3829050"/>
              <a:gd name="connsiteY0" fmla="*/ 0 h 1905000"/>
              <a:gd name="connsiteX1" fmla="*/ 2000250 w 3829050"/>
              <a:gd name="connsiteY1" fmla="*/ 9525 h 1905000"/>
              <a:gd name="connsiteX2" fmla="*/ 1990725 w 3829050"/>
              <a:gd name="connsiteY2" fmla="*/ 752475 h 1905000"/>
              <a:gd name="connsiteX3" fmla="*/ 2066925 w 3829050"/>
              <a:gd name="connsiteY3" fmla="*/ 790575 h 1905000"/>
              <a:gd name="connsiteX4" fmla="*/ 2066925 w 3829050"/>
              <a:gd name="connsiteY4" fmla="*/ 1438275 h 1905000"/>
              <a:gd name="connsiteX5" fmla="*/ 2695575 w 3829050"/>
              <a:gd name="connsiteY5" fmla="*/ 1447800 h 1905000"/>
              <a:gd name="connsiteX6" fmla="*/ 2695575 w 3829050"/>
              <a:gd name="connsiteY6" fmla="*/ 781050 h 1905000"/>
              <a:gd name="connsiteX7" fmla="*/ 2857500 w 3829050"/>
              <a:gd name="connsiteY7" fmla="*/ 676275 h 1905000"/>
              <a:gd name="connsiteX8" fmla="*/ 2867025 w 3829050"/>
              <a:gd name="connsiteY8" fmla="*/ 38100 h 1905000"/>
              <a:gd name="connsiteX9" fmla="*/ 3829050 w 3829050"/>
              <a:gd name="connsiteY9" fmla="*/ 38100 h 1905000"/>
              <a:gd name="connsiteX10" fmla="*/ 3829050 w 3829050"/>
              <a:gd name="connsiteY10" fmla="*/ 409575 h 1905000"/>
              <a:gd name="connsiteX11" fmla="*/ 2990850 w 3829050"/>
              <a:gd name="connsiteY11" fmla="*/ 409575 h 1905000"/>
              <a:gd name="connsiteX12" fmla="*/ 3009900 w 3829050"/>
              <a:gd name="connsiteY12" fmla="*/ 1314450 h 1905000"/>
              <a:gd name="connsiteX13" fmla="*/ 3429000 w 3829050"/>
              <a:gd name="connsiteY13" fmla="*/ 1314450 h 1905000"/>
              <a:gd name="connsiteX14" fmla="*/ 3419475 w 3829050"/>
              <a:gd name="connsiteY14" fmla="*/ 1695450 h 1905000"/>
              <a:gd name="connsiteX15" fmla="*/ 3276600 w 3829050"/>
              <a:gd name="connsiteY15" fmla="*/ 1905000 h 1905000"/>
              <a:gd name="connsiteX16" fmla="*/ 590550 w 3829050"/>
              <a:gd name="connsiteY16" fmla="*/ 1905000 h 1905000"/>
              <a:gd name="connsiteX17" fmla="*/ 590550 w 3829050"/>
              <a:gd name="connsiteY17" fmla="*/ 1524000 h 1905000"/>
              <a:gd name="connsiteX18" fmla="*/ 0 w 3829050"/>
              <a:gd name="connsiteY18" fmla="*/ 1524000 h 1905000"/>
              <a:gd name="connsiteX19" fmla="*/ 19050 w 3829050"/>
              <a:gd name="connsiteY19" fmla="*/ 695325 h 1905000"/>
              <a:gd name="connsiteX20" fmla="*/ 581025 w 3829050"/>
              <a:gd name="connsiteY20" fmla="*/ 704850 h 1905000"/>
              <a:gd name="connsiteX21" fmla="*/ 571500 w 3829050"/>
              <a:gd name="connsiteY21" fmla="*/ 0 h 1905000"/>
              <a:gd name="connsiteX0" fmla="*/ 552450 w 3810000"/>
              <a:gd name="connsiteY0" fmla="*/ 0 h 1905000"/>
              <a:gd name="connsiteX1" fmla="*/ 1981200 w 3810000"/>
              <a:gd name="connsiteY1" fmla="*/ 9525 h 1905000"/>
              <a:gd name="connsiteX2" fmla="*/ 1971675 w 3810000"/>
              <a:gd name="connsiteY2" fmla="*/ 752475 h 1905000"/>
              <a:gd name="connsiteX3" fmla="*/ 2047875 w 3810000"/>
              <a:gd name="connsiteY3" fmla="*/ 790575 h 1905000"/>
              <a:gd name="connsiteX4" fmla="*/ 2047875 w 3810000"/>
              <a:gd name="connsiteY4" fmla="*/ 1438275 h 1905000"/>
              <a:gd name="connsiteX5" fmla="*/ 2676525 w 3810000"/>
              <a:gd name="connsiteY5" fmla="*/ 1447800 h 1905000"/>
              <a:gd name="connsiteX6" fmla="*/ 2676525 w 3810000"/>
              <a:gd name="connsiteY6" fmla="*/ 781050 h 1905000"/>
              <a:gd name="connsiteX7" fmla="*/ 2838450 w 3810000"/>
              <a:gd name="connsiteY7" fmla="*/ 676275 h 1905000"/>
              <a:gd name="connsiteX8" fmla="*/ 2847975 w 3810000"/>
              <a:gd name="connsiteY8" fmla="*/ 38100 h 1905000"/>
              <a:gd name="connsiteX9" fmla="*/ 3810000 w 3810000"/>
              <a:gd name="connsiteY9" fmla="*/ 38100 h 1905000"/>
              <a:gd name="connsiteX10" fmla="*/ 3810000 w 3810000"/>
              <a:gd name="connsiteY10" fmla="*/ 409575 h 1905000"/>
              <a:gd name="connsiteX11" fmla="*/ 2971800 w 3810000"/>
              <a:gd name="connsiteY11" fmla="*/ 409575 h 1905000"/>
              <a:gd name="connsiteX12" fmla="*/ 2990850 w 3810000"/>
              <a:gd name="connsiteY12" fmla="*/ 1314450 h 1905000"/>
              <a:gd name="connsiteX13" fmla="*/ 3409950 w 3810000"/>
              <a:gd name="connsiteY13" fmla="*/ 1314450 h 1905000"/>
              <a:gd name="connsiteX14" fmla="*/ 3400425 w 3810000"/>
              <a:gd name="connsiteY14" fmla="*/ 1695450 h 1905000"/>
              <a:gd name="connsiteX15" fmla="*/ 3257550 w 3810000"/>
              <a:gd name="connsiteY15" fmla="*/ 1905000 h 1905000"/>
              <a:gd name="connsiteX16" fmla="*/ 571500 w 3810000"/>
              <a:gd name="connsiteY16" fmla="*/ 1905000 h 1905000"/>
              <a:gd name="connsiteX17" fmla="*/ 571500 w 3810000"/>
              <a:gd name="connsiteY17" fmla="*/ 1524000 h 1905000"/>
              <a:gd name="connsiteX18" fmla="*/ 0 w 3810000"/>
              <a:gd name="connsiteY18" fmla="*/ 1495425 h 1905000"/>
              <a:gd name="connsiteX19" fmla="*/ 0 w 3810000"/>
              <a:gd name="connsiteY19" fmla="*/ 695325 h 1905000"/>
              <a:gd name="connsiteX20" fmla="*/ 561975 w 3810000"/>
              <a:gd name="connsiteY20" fmla="*/ 704850 h 1905000"/>
              <a:gd name="connsiteX21" fmla="*/ 552450 w 3810000"/>
              <a:gd name="connsiteY21" fmla="*/ 0 h 1905000"/>
              <a:gd name="connsiteX0" fmla="*/ 561975 w 3819525"/>
              <a:gd name="connsiteY0" fmla="*/ 0 h 1905000"/>
              <a:gd name="connsiteX1" fmla="*/ 1990725 w 3819525"/>
              <a:gd name="connsiteY1" fmla="*/ 9525 h 1905000"/>
              <a:gd name="connsiteX2" fmla="*/ 1981200 w 3819525"/>
              <a:gd name="connsiteY2" fmla="*/ 752475 h 1905000"/>
              <a:gd name="connsiteX3" fmla="*/ 2057400 w 3819525"/>
              <a:gd name="connsiteY3" fmla="*/ 790575 h 1905000"/>
              <a:gd name="connsiteX4" fmla="*/ 2057400 w 3819525"/>
              <a:gd name="connsiteY4" fmla="*/ 1438275 h 1905000"/>
              <a:gd name="connsiteX5" fmla="*/ 2686050 w 3819525"/>
              <a:gd name="connsiteY5" fmla="*/ 1447800 h 1905000"/>
              <a:gd name="connsiteX6" fmla="*/ 2686050 w 3819525"/>
              <a:gd name="connsiteY6" fmla="*/ 781050 h 1905000"/>
              <a:gd name="connsiteX7" fmla="*/ 2847975 w 3819525"/>
              <a:gd name="connsiteY7" fmla="*/ 676275 h 1905000"/>
              <a:gd name="connsiteX8" fmla="*/ 2857500 w 3819525"/>
              <a:gd name="connsiteY8" fmla="*/ 38100 h 1905000"/>
              <a:gd name="connsiteX9" fmla="*/ 3819525 w 3819525"/>
              <a:gd name="connsiteY9" fmla="*/ 38100 h 1905000"/>
              <a:gd name="connsiteX10" fmla="*/ 3819525 w 3819525"/>
              <a:gd name="connsiteY10" fmla="*/ 409575 h 1905000"/>
              <a:gd name="connsiteX11" fmla="*/ 2981325 w 3819525"/>
              <a:gd name="connsiteY11" fmla="*/ 409575 h 1905000"/>
              <a:gd name="connsiteX12" fmla="*/ 3000375 w 3819525"/>
              <a:gd name="connsiteY12" fmla="*/ 1314450 h 1905000"/>
              <a:gd name="connsiteX13" fmla="*/ 3419475 w 3819525"/>
              <a:gd name="connsiteY13" fmla="*/ 1314450 h 1905000"/>
              <a:gd name="connsiteX14" fmla="*/ 3409950 w 3819525"/>
              <a:gd name="connsiteY14" fmla="*/ 1695450 h 1905000"/>
              <a:gd name="connsiteX15" fmla="*/ 3267075 w 3819525"/>
              <a:gd name="connsiteY15" fmla="*/ 1905000 h 1905000"/>
              <a:gd name="connsiteX16" fmla="*/ 581025 w 3819525"/>
              <a:gd name="connsiteY16" fmla="*/ 1905000 h 1905000"/>
              <a:gd name="connsiteX17" fmla="*/ 581025 w 3819525"/>
              <a:gd name="connsiteY17" fmla="*/ 1524000 h 1905000"/>
              <a:gd name="connsiteX18" fmla="*/ 0 w 3819525"/>
              <a:gd name="connsiteY18" fmla="*/ 1533525 h 1905000"/>
              <a:gd name="connsiteX19" fmla="*/ 9525 w 3819525"/>
              <a:gd name="connsiteY19" fmla="*/ 695325 h 1905000"/>
              <a:gd name="connsiteX20" fmla="*/ 571500 w 3819525"/>
              <a:gd name="connsiteY20" fmla="*/ 704850 h 1905000"/>
              <a:gd name="connsiteX21" fmla="*/ 561975 w 3819525"/>
              <a:gd name="connsiteY21" fmla="*/ 0 h 1905000"/>
              <a:gd name="connsiteX0" fmla="*/ 561975 w 3819525"/>
              <a:gd name="connsiteY0" fmla="*/ 0 h 1905000"/>
              <a:gd name="connsiteX1" fmla="*/ 1990725 w 3819525"/>
              <a:gd name="connsiteY1" fmla="*/ 9525 h 1905000"/>
              <a:gd name="connsiteX2" fmla="*/ 1981200 w 3819525"/>
              <a:gd name="connsiteY2" fmla="*/ 752475 h 1905000"/>
              <a:gd name="connsiteX3" fmla="*/ 2057400 w 3819525"/>
              <a:gd name="connsiteY3" fmla="*/ 790575 h 1905000"/>
              <a:gd name="connsiteX4" fmla="*/ 2057400 w 3819525"/>
              <a:gd name="connsiteY4" fmla="*/ 1438275 h 1905000"/>
              <a:gd name="connsiteX5" fmla="*/ 2686050 w 3819525"/>
              <a:gd name="connsiteY5" fmla="*/ 1447800 h 1905000"/>
              <a:gd name="connsiteX6" fmla="*/ 2686050 w 3819525"/>
              <a:gd name="connsiteY6" fmla="*/ 781050 h 1905000"/>
              <a:gd name="connsiteX7" fmla="*/ 2847975 w 3819525"/>
              <a:gd name="connsiteY7" fmla="*/ 676275 h 1905000"/>
              <a:gd name="connsiteX8" fmla="*/ 2857500 w 3819525"/>
              <a:gd name="connsiteY8" fmla="*/ 38100 h 1905000"/>
              <a:gd name="connsiteX9" fmla="*/ 3819525 w 3819525"/>
              <a:gd name="connsiteY9" fmla="*/ 38100 h 1905000"/>
              <a:gd name="connsiteX10" fmla="*/ 3819525 w 3819525"/>
              <a:gd name="connsiteY10" fmla="*/ 409575 h 1905000"/>
              <a:gd name="connsiteX11" fmla="*/ 2981325 w 3819525"/>
              <a:gd name="connsiteY11" fmla="*/ 409575 h 1905000"/>
              <a:gd name="connsiteX12" fmla="*/ 3000375 w 3819525"/>
              <a:gd name="connsiteY12" fmla="*/ 1314450 h 1905000"/>
              <a:gd name="connsiteX13" fmla="*/ 3419475 w 3819525"/>
              <a:gd name="connsiteY13" fmla="*/ 1314450 h 1905000"/>
              <a:gd name="connsiteX14" fmla="*/ 3409950 w 3819525"/>
              <a:gd name="connsiteY14" fmla="*/ 1695450 h 1905000"/>
              <a:gd name="connsiteX15" fmla="*/ 3267075 w 3819525"/>
              <a:gd name="connsiteY15" fmla="*/ 1905000 h 1905000"/>
              <a:gd name="connsiteX16" fmla="*/ 581025 w 3819525"/>
              <a:gd name="connsiteY16" fmla="*/ 1905000 h 1905000"/>
              <a:gd name="connsiteX17" fmla="*/ 581025 w 3819525"/>
              <a:gd name="connsiteY17" fmla="*/ 1524000 h 1905000"/>
              <a:gd name="connsiteX18" fmla="*/ 0 w 3819525"/>
              <a:gd name="connsiteY18" fmla="*/ 1495425 h 1905000"/>
              <a:gd name="connsiteX19" fmla="*/ 9525 w 3819525"/>
              <a:gd name="connsiteY19" fmla="*/ 695325 h 1905000"/>
              <a:gd name="connsiteX20" fmla="*/ 571500 w 3819525"/>
              <a:gd name="connsiteY20" fmla="*/ 704850 h 1905000"/>
              <a:gd name="connsiteX21" fmla="*/ 561975 w 3819525"/>
              <a:gd name="connsiteY21" fmla="*/ 0 h 1905000"/>
              <a:gd name="connsiteX0" fmla="*/ 561975 w 3819525"/>
              <a:gd name="connsiteY0" fmla="*/ 0 h 1905000"/>
              <a:gd name="connsiteX1" fmla="*/ 1990725 w 3819525"/>
              <a:gd name="connsiteY1" fmla="*/ 9525 h 1905000"/>
              <a:gd name="connsiteX2" fmla="*/ 1981200 w 3819525"/>
              <a:gd name="connsiteY2" fmla="*/ 752475 h 1905000"/>
              <a:gd name="connsiteX3" fmla="*/ 2057400 w 3819525"/>
              <a:gd name="connsiteY3" fmla="*/ 790575 h 1905000"/>
              <a:gd name="connsiteX4" fmla="*/ 2057400 w 3819525"/>
              <a:gd name="connsiteY4" fmla="*/ 1438275 h 1905000"/>
              <a:gd name="connsiteX5" fmla="*/ 2686050 w 3819525"/>
              <a:gd name="connsiteY5" fmla="*/ 1447800 h 1905000"/>
              <a:gd name="connsiteX6" fmla="*/ 2686050 w 3819525"/>
              <a:gd name="connsiteY6" fmla="*/ 781050 h 1905000"/>
              <a:gd name="connsiteX7" fmla="*/ 2847975 w 3819525"/>
              <a:gd name="connsiteY7" fmla="*/ 676275 h 1905000"/>
              <a:gd name="connsiteX8" fmla="*/ 2857500 w 3819525"/>
              <a:gd name="connsiteY8" fmla="*/ 38100 h 1905000"/>
              <a:gd name="connsiteX9" fmla="*/ 3819525 w 3819525"/>
              <a:gd name="connsiteY9" fmla="*/ 38100 h 1905000"/>
              <a:gd name="connsiteX10" fmla="*/ 3819525 w 3819525"/>
              <a:gd name="connsiteY10" fmla="*/ 409575 h 1905000"/>
              <a:gd name="connsiteX11" fmla="*/ 2981325 w 3819525"/>
              <a:gd name="connsiteY11" fmla="*/ 409575 h 1905000"/>
              <a:gd name="connsiteX12" fmla="*/ 3000375 w 3819525"/>
              <a:gd name="connsiteY12" fmla="*/ 1314450 h 1905000"/>
              <a:gd name="connsiteX13" fmla="*/ 3419475 w 3819525"/>
              <a:gd name="connsiteY13" fmla="*/ 1314450 h 1905000"/>
              <a:gd name="connsiteX14" fmla="*/ 3409950 w 3819525"/>
              <a:gd name="connsiteY14" fmla="*/ 1695450 h 1905000"/>
              <a:gd name="connsiteX15" fmla="*/ 3267075 w 3819525"/>
              <a:gd name="connsiteY15" fmla="*/ 1905000 h 1905000"/>
              <a:gd name="connsiteX16" fmla="*/ 581025 w 3819525"/>
              <a:gd name="connsiteY16" fmla="*/ 1905000 h 1905000"/>
              <a:gd name="connsiteX17" fmla="*/ 590550 w 3819525"/>
              <a:gd name="connsiteY17" fmla="*/ 1495425 h 1905000"/>
              <a:gd name="connsiteX18" fmla="*/ 0 w 3819525"/>
              <a:gd name="connsiteY18" fmla="*/ 1495425 h 1905000"/>
              <a:gd name="connsiteX19" fmla="*/ 9525 w 3819525"/>
              <a:gd name="connsiteY19" fmla="*/ 695325 h 1905000"/>
              <a:gd name="connsiteX20" fmla="*/ 571500 w 3819525"/>
              <a:gd name="connsiteY20" fmla="*/ 704850 h 1905000"/>
              <a:gd name="connsiteX21" fmla="*/ 561975 w 3819525"/>
              <a:gd name="connsiteY21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19525" h="1905000">
                <a:moveTo>
                  <a:pt x="561975" y="0"/>
                </a:moveTo>
                <a:lnTo>
                  <a:pt x="1990725" y="9525"/>
                </a:lnTo>
                <a:lnTo>
                  <a:pt x="1981200" y="752475"/>
                </a:lnTo>
                <a:lnTo>
                  <a:pt x="2057400" y="790575"/>
                </a:lnTo>
                <a:lnTo>
                  <a:pt x="2057400" y="1438275"/>
                </a:lnTo>
                <a:lnTo>
                  <a:pt x="2686050" y="1447800"/>
                </a:lnTo>
                <a:lnTo>
                  <a:pt x="2686050" y="781050"/>
                </a:lnTo>
                <a:lnTo>
                  <a:pt x="2847975" y="676275"/>
                </a:lnTo>
                <a:lnTo>
                  <a:pt x="2857500" y="38100"/>
                </a:lnTo>
                <a:lnTo>
                  <a:pt x="3819525" y="38100"/>
                </a:lnTo>
                <a:lnTo>
                  <a:pt x="3819525" y="409575"/>
                </a:lnTo>
                <a:lnTo>
                  <a:pt x="2981325" y="409575"/>
                </a:lnTo>
                <a:lnTo>
                  <a:pt x="3000375" y="1314450"/>
                </a:lnTo>
                <a:lnTo>
                  <a:pt x="3419475" y="1314450"/>
                </a:lnTo>
                <a:lnTo>
                  <a:pt x="3409950" y="1695450"/>
                </a:lnTo>
                <a:lnTo>
                  <a:pt x="3267075" y="1905000"/>
                </a:lnTo>
                <a:lnTo>
                  <a:pt x="581025" y="1905000"/>
                </a:lnTo>
                <a:lnTo>
                  <a:pt x="590550" y="1495425"/>
                </a:lnTo>
                <a:lnTo>
                  <a:pt x="0" y="1495425"/>
                </a:lnTo>
                <a:lnTo>
                  <a:pt x="9525" y="695325"/>
                </a:lnTo>
                <a:lnTo>
                  <a:pt x="571500" y="704850"/>
                </a:lnTo>
                <a:lnTo>
                  <a:pt x="56197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cxnSp>
        <p:nvCxnSpPr>
          <p:cNvPr id="36" name="直線矢印コネクタ 20">
            <a:extLst>
              <a:ext uri="{FF2B5EF4-FFF2-40B4-BE49-F238E27FC236}">
                <a16:creationId xmlns:a16="http://schemas.microsoft.com/office/drawing/2014/main" xmlns="" id="{00000000-0008-0000-1600-000014000000}"/>
              </a:ext>
            </a:extLst>
          </p:cNvPr>
          <p:cNvCxnSpPr/>
          <p:nvPr/>
        </p:nvCxnSpPr>
        <p:spPr bwMode="auto">
          <a:xfrm>
            <a:off x="3730034" y="3580611"/>
            <a:ext cx="9005" cy="509558"/>
          </a:xfrm>
          <a:prstGeom prst="straightConnector1">
            <a:avLst/>
          </a:prstGeom>
          <a:ln w="127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20">
            <a:extLst>
              <a:ext uri="{FF2B5EF4-FFF2-40B4-BE49-F238E27FC236}">
                <a16:creationId xmlns:a16="http://schemas.microsoft.com/office/drawing/2014/main" xmlns="" id="{00000000-0008-0000-1600-000014000000}"/>
              </a:ext>
            </a:extLst>
          </p:cNvPr>
          <p:cNvCxnSpPr/>
          <p:nvPr/>
        </p:nvCxnSpPr>
        <p:spPr bwMode="auto">
          <a:xfrm>
            <a:off x="3826752" y="3861049"/>
            <a:ext cx="2868" cy="259147"/>
          </a:xfrm>
          <a:prstGeom prst="straightConnector1">
            <a:avLst/>
          </a:prstGeom>
          <a:ln w="127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>
            <a:off x="3394705" y="3573016"/>
            <a:ext cx="2" cy="28803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>
            <a:off x="3898761" y="3573016"/>
            <a:ext cx="0" cy="28803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/>
          <p:cNvCxnSpPr/>
          <p:nvPr/>
        </p:nvCxnSpPr>
        <p:spPr bwMode="auto">
          <a:xfrm flipH="1">
            <a:off x="3826752" y="3861049"/>
            <a:ext cx="7200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>
            <a:off x="3394705" y="3861049"/>
            <a:ext cx="14401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線矢印コネクタ 20">
            <a:extLst>
              <a:ext uri="{FF2B5EF4-FFF2-40B4-BE49-F238E27FC236}">
                <a16:creationId xmlns:a16="http://schemas.microsoft.com/office/drawing/2014/main" xmlns="" id="{00000000-0008-0000-1600-000014000000}"/>
              </a:ext>
            </a:extLst>
          </p:cNvPr>
          <p:cNvCxnSpPr/>
          <p:nvPr/>
        </p:nvCxnSpPr>
        <p:spPr bwMode="auto">
          <a:xfrm rot="10800000" flipH="1">
            <a:off x="3535473" y="3861049"/>
            <a:ext cx="3248" cy="293680"/>
          </a:xfrm>
          <a:prstGeom prst="straightConnector1">
            <a:avLst/>
          </a:prstGeom>
          <a:ln w="127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20">
            <a:extLst>
              <a:ext uri="{FF2B5EF4-FFF2-40B4-BE49-F238E27FC236}">
                <a16:creationId xmlns:a16="http://schemas.microsoft.com/office/drawing/2014/main" xmlns="" id="{00000000-0008-0000-1600-000014000000}"/>
              </a:ext>
            </a:extLst>
          </p:cNvPr>
          <p:cNvCxnSpPr/>
          <p:nvPr/>
        </p:nvCxnSpPr>
        <p:spPr bwMode="auto">
          <a:xfrm flipH="1" flipV="1">
            <a:off x="3545674" y="4149080"/>
            <a:ext cx="288033" cy="2"/>
          </a:xfrm>
          <a:prstGeom prst="straightConnector1">
            <a:avLst/>
          </a:prstGeom>
          <a:ln w="127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20">
            <a:extLst>
              <a:ext uri="{FF2B5EF4-FFF2-40B4-BE49-F238E27FC236}">
                <a16:creationId xmlns:a16="http://schemas.microsoft.com/office/drawing/2014/main" xmlns="" id="{00000000-0008-0000-1600-000014000000}"/>
              </a:ext>
            </a:extLst>
          </p:cNvPr>
          <p:cNvCxnSpPr/>
          <p:nvPr/>
        </p:nvCxnSpPr>
        <p:spPr bwMode="auto">
          <a:xfrm>
            <a:off x="3610728" y="3580611"/>
            <a:ext cx="9005" cy="509558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Chart 40"/>
          <p:cNvGraphicFramePr/>
          <p:nvPr/>
        </p:nvGraphicFramePr>
        <p:xfrm>
          <a:off x="5508104" y="3573016"/>
          <a:ext cx="3635896" cy="2229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45" name="Oval Callout 44"/>
          <p:cNvSpPr/>
          <p:nvPr/>
        </p:nvSpPr>
        <p:spPr>
          <a:xfrm>
            <a:off x="1907704" y="4365104"/>
            <a:ext cx="2304256" cy="1080120"/>
          </a:xfrm>
          <a:prstGeom prst="wedgeEllipseCallout">
            <a:avLst>
              <a:gd name="adj1" fmla="val 25617"/>
              <a:gd name="adj2" fmla="val -801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IMPROVEMENT IN TOOL PATH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99992" y="141277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b="1" dirty="0">
                <a:latin typeface="Calibri"/>
              </a:rPr>
              <a:t>SPEC: ≤  12.5</a:t>
            </a:r>
          </a:p>
        </p:txBody>
      </p: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37312"/>
            <a:ext cx="9144000" cy="648072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IS SELECTED BY CONSIDERING THE GEOMETRY , THE CHIP BREAKING  ABILITY AND  ADVICE FROM THE ADVISOR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35497" y="0"/>
            <a:ext cx="910850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INSERT SELECTION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1089264"/>
            <a:ext cx="3168352" cy="3895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CURRENT CHIP BREAKER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148064" y="945248"/>
            <a:ext cx="3330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sz="2000" dirty="0">
                <a:solidFill>
                  <a:srgbClr val="000000"/>
                </a:solidFill>
                <a:latin typeface="Calibri"/>
              </a:rPr>
              <a:t>A4G0405M04U04 GMN</a:t>
            </a:r>
          </a:p>
        </p:txBody>
      </p:sp>
      <p:pic>
        <p:nvPicPr>
          <p:cNvPr id="8" name="Picture 7" descr="GMN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3347864" y="873240"/>
            <a:ext cx="1526430" cy="847105"/>
          </a:xfrm>
          <a:prstGeom prst="rect">
            <a:avLst/>
          </a:prstGeom>
        </p:spPr>
      </p:pic>
      <p:pic>
        <p:nvPicPr>
          <p:cNvPr id="250881" name="Picture 1" descr="C:\Users\kaizenblr\Desktop\MIQC-2018\DTE MOULD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3347864" y="2703152"/>
            <a:ext cx="1512167" cy="810089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 rot="16200000">
            <a:off x="-450295" y="3430704"/>
            <a:ext cx="3491865" cy="6480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ALTERNATE CHIP BREAKERS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76056" y="1939640"/>
            <a:ext cx="33309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sz="2000" dirty="0">
                <a:solidFill>
                  <a:srgbClr val="000000"/>
                </a:solidFill>
                <a:latin typeface="Calibri"/>
              </a:rPr>
              <a:t>A4G0405M04U04 </a:t>
            </a:r>
            <a:r>
              <a:rPr lang="en-US" sz="3200" dirty="0">
                <a:solidFill>
                  <a:srgbClr val="FF0000"/>
                </a:solidFill>
                <a:latin typeface="Calibri"/>
              </a:rPr>
              <a:t>GUP</a:t>
            </a:r>
            <a:endParaRPr lang="en-US" sz="2000" dirty="0">
              <a:solidFill>
                <a:srgbClr val="FF0000"/>
              </a:solidFill>
              <a:latin typeface="Calibri"/>
            </a:endParaRPr>
          </a:p>
        </p:txBody>
      </p:sp>
      <p:pic>
        <p:nvPicPr>
          <p:cNvPr id="250882" name="Picture 2" descr="C:\Users\kaizenblr\Desktop\MIQC-2018\DTE400.jp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3347864" y="3639256"/>
            <a:ext cx="1584176" cy="720080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5076056" y="3711264"/>
            <a:ext cx="3330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sz="2000" dirty="0">
                <a:solidFill>
                  <a:srgbClr val="000000"/>
                </a:solidFill>
                <a:latin typeface="Calibri"/>
              </a:rPr>
              <a:t>DTE400-040 -MOULDED </a:t>
            </a:r>
            <a:endParaRPr lang="en-US" sz="2000" dirty="0">
              <a:solidFill>
                <a:srgbClr val="FF0000"/>
              </a:solidFill>
              <a:latin typeface="Calibri"/>
            </a:endParaRPr>
          </a:p>
        </p:txBody>
      </p:sp>
      <p:pic>
        <p:nvPicPr>
          <p:cNvPr id="250883" name="Picture 3" descr="C:\Users\kaizenblr\Desktop\MIQC-2018\GY2M.jpg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3347864" y="4474208"/>
            <a:ext cx="1584175" cy="726081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5004048" y="4618224"/>
            <a:ext cx="3330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sz="2000" dirty="0">
                <a:solidFill>
                  <a:srgbClr val="000000"/>
                </a:solidFill>
                <a:latin typeface="Calibri"/>
              </a:rPr>
              <a:t>GY2M0400G040N-MM</a:t>
            </a:r>
            <a:endParaRPr lang="en-US" sz="20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76056" y="2919176"/>
            <a:ext cx="3330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sz="2000" dirty="0">
                <a:solidFill>
                  <a:srgbClr val="000000"/>
                </a:solidFill>
                <a:latin typeface="Calibri"/>
              </a:rPr>
              <a:t>DTE400-040 -GROUND </a:t>
            </a:r>
            <a:endParaRPr lang="en-US" sz="2000" dirty="0">
              <a:solidFill>
                <a:srgbClr val="FF0000"/>
              </a:solidFill>
              <a:latin typeface="Calibri"/>
            </a:endParaRPr>
          </a:p>
        </p:txBody>
      </p:sp>
      <p:pic>
        <p:nvPicPr>
          <p:cNvPr id="250884" name="Picture 4" descr="C:\Users\kaizenblr\Desktop\MIQC-2018\gdm.jpg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3347864" y="5353633"/>
            <a:ext cx="1584176" cy="826527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4960616" y="5632672"/>
            <a:ext cx="33309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sz="2000" dirty="0">
                <a:solidFill>
                  <a:srgbClr val="000000"/>
                </a:solidFill>
                <a:latin typeface="Calibri"/>
              </a:rPr>
              <a:t>GDM4020N-040 GM</a:t>
            </a:r>
            <a:endParaRPr lang="en-US" sz="2000" dirty="0">
              <a:solidFill>
                <a:srgbClr val="FF0000"/>
              </a:solidFill>
              <a:latin typeface="Calibri"/>
            </a:endParaRPr>
          </a:p>
        </p:txBody>
      </p:sp>
      <p:pic>
        <p:nvPicPr>
          <p:cNvPr id="250885" name="Picture 5" descr="C:\Users\kaizenblr\Desktop\MIQC-2018\GUP.jpg"/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3347864" y="1787104"/>
            <a:ext cx="1512168" cy="819091"/>
          </a:xfrm>
          <a:prstGeom prst="rect">
            <a:avLst/>
          </a:prstGeom>
          <a:noFill/>
        </p:spPr>
      </p:pic>
      <p:sp>
        <p:nvSpPr>
          <p:cNvPr id="25" name="Rounded Rectangle 41">
            <a:extLst>
              <a:ext uri="{FF2B5EF4-FFF2-40B4-BE49-F238E27FC236}">
                <a16:creationId xmlns:a16="http://schemas.microsoft.com/office/drawing/2014/main" xmlns="" id="{35D9E386-89E1-4042-A9A2-F8D8319DF2C1}"/>
              </a:ext>
            </a:extLst>
          </p:cNvPr>
          <p:cNvSpPr/>
          <p:nvPr/>
        </p:nvSpPr>
        <p:spPr>
          <a:xfrm>
            <a:off x="2771800" y="1758528"/>
            <a:ext cx="5616624" cy="864096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733800" y="1219200"/>
            <a:ext cx="10668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ja-JP">
              <a:solidFill>
                <a:schemeClr val="tx1"/>
              </a:solidFill>
            </a:endParaRPr>
          </a:p>
        </p:txBody>
      </p:sp>
      <p:pic>
        <p:nvPicPr>
          <p:cNvPr id="11267" name="Picture 6" descr="I:\yatender\gears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33423">
            <a:off x="3714750" y="1865438"/>
            <a:ext cx="944563" cy="138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7" descr="I:\yatender\gearsss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6313" y="2139702"/>
            <a:ext cx="817562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9" descr="I:\yatender\download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3688" y="2502024"/>
            <a:ext cx="18049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10" descr="I:\yatender\assembly2_large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3438" y="988144"/>
            <a:ext cx="1857375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2" name="Picture 1" descr="I:\yatender\bike 1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75" y="1068140"/>
            <a:ext cx="2767013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3" name="Picture 3" descr="I:\yatender\conrod2_large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-3730335">
            <a:off x="5378450" y="2493194"/>
            <a:ext cx="1449387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4" name="Picture 4" descr="I:\yatender\cam,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0225" y="1029296"/>
            <a:ext cx="1287463" cy="67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83" name="Picture 5" descr="I:\yatender\gearsssss.jp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8938" y="2139255"/>
            <a:ext cx="857250" cy="100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87" name="Picture 26" descr="3"/>
          <p:cNvPicPr>
            <a:picLocks noChangeAspect="1" noChangeArrowheads="1"/>
          </p:cNvPicPr>
          <p:nvPr/>
        </p:nvPicPr>
        <p:blipFill>
          <a:blip r:embed="rId10" cstate="email">
            <a:lum bright="20000"/>
          </a:blip>
          <a:srcRect/>
          <a:stretch>
            <a:fillRect/>
          </a:stretch>
        </p:blipFill>
        <p:spPr bwMode="auto">
          <a:xfrm>
            <a:off x="6815138" y="836712"/>
            <a:ext cx="2328862" cy="164623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179512" y="3717600"/>
            <a:ext cx="8820472" cy="2808312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altLang="ja-JP" sz="1100" b="1" dirty="0">
              <a:solidFill>
                <a:srgbClr val="0000FF"/>
              </a:solidFill>
              <a:latin typeface="Arial Narrow" pitchFamily="34" charset="0"/>
              <a:ea typeface="MS PGothic" pitchFamily="34" charset="-128"/>
            </a:endParaRPr>
          </a:p>
          <a:p>
            <a:pPr>
              <a:spcBef>
                <a:spcPct val="50000"/>
              </a:spcBef>
              <a:defRPr/>
            </a:pPr>
            <a:r>
              <a:rPr lang="en-US" altLang="ja-JP" sz="2400" b="1" dirty="0">
                <a:solidFill>
                  <a:srgbClr val="0000FF"/>
                </a:solidFill>
                <a:latin typeface="Arial Narrow" pitchFamily="34" charset="0"/>
                <a:ea typeface="MS PGothic" pitchFamily="34" charset="-128"/>
              </a:rPr>
              <a:t>OUR MAJOR CUSTOMERS ARE HONDA, EXEDY AND TVS.</a:t>
            </a:r>
          </a:p>
          <a:p>
            <a:pPr>
              <a:spcBef>
                <a:spcPct val="50000"/>
              </a:spcBef>
              <a:defRPr/>
            </a:pPr>
            <a:r>
              <a:rPr lang="en-US" altLang="ja-JP" sz="2400" b="1" dirty="0">
                <a:solidFill>
                  <a:srgbClr val="0000FF"/>
                </a:solidFill>
                <a:latin typeface="Arial Narrow" pitchFamily="34" charset="0"/>
                <a:ea typeface="MS PGothic" pitchFamily="34" charset="-128"/>
              </a:rPr>
              <a:t>WE MANUFACTURING :</a:t>
            </a:r>
          </a:p>
          <a:p>
            <a:pPr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ja-JP" sz="2400" b="1" dirty="0">
                <a:solidFill>
                  <a:srgbClr val="0000FF"/>
                </a:solidFill>
                <a:latin typeface="Arial Narrow" pitchFamily="34" charset="0"/>
                <a:ea typeface="MS PGothic" pitchFamily="34" charset="-128"/>
              </a:rPr>
              <a:t>TRANSMISSION SHAFT, </a:t>
            </a:r>
          </a:p>
          <a:p>
            <a:pPr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ja-JP" sz="2400" b="1" dirty="0">
                <a:solidFill>
                  <a:srgbClr val="0000FF"/>
                </a:solidFill>
                <a:latin typeface="Arial Narrow" pitchFamily="34" charset="0"/>
                <a:ea typeface="MS PGothic" pitchFamily="34" charset="-128"/>
              </a:rPr>
              <a:t>TRANSMISSION GEAR, </a:t>
            </a:r>
          </a:p>
          <a:p>
            <a:pPr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altLang="ja-JP" sz="2400" b="1" dirty="0">
                <a:solidFill>
                  <a:srgbClr val="0000FF"/>
                </a:solidFill>
                <a:latin typeface="Arial Narrow" pitchFamily="34" charset="0"/>
                <a:ea typeface="MS PGothic" pitchFamily="34" charset="-128"/>
              </a:rPr>
              <a:t>CON ROD &amp; CAM SHAFT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0" y="-42440"/>
            <a:ext cx="9143999" cy="647700"/>
          </a:xfrm>
          <a:prstGeom prst="round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sz="3200" b="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ABOUT OUR PLANT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107504" y="892240"/>
          <a:ext cx="5976664" cy="2389678"/>
        </p:xfrm>
        <a:graphic>
          <a:graphicData uri="http://schemas.openxmlformats.org/drawingml/2006/table">
            <a:tbl>
              <a:tblPr/>
              <a:tblGrid>
                <a:gridCol w="17076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345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345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3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BEFORE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AFTER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8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CURRENT INSERT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A4G0405M04U04 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GMN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A4G0405M04U04 </a:t>
                      </a:r>
                      <a:r>
                        <a:rPr lang="en-US" sz="1800" b="0" i="0" u="none" strike="noStrike" dirty="0">
                          <a:solidFill>
                            <a:srgbClr val="00A84C"/>
                          </a:solidFill>
                          <a:latin typeface="Calibri"/>
                        </a:rPr>
                        <a:t>GUP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SET LIFE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ACTUAL LIFE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350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CUTTING SPEED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FEED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08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MAKE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KENNAMETAL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KENNAMETAL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5805264"/>
            <a:ext cx="9143999" cy="1052736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 LIFE IMPROVED .</a:t>
            </a:r>
          </a:p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BURR COMING IN BETWEEN  THE RUNS ?</a:t>
            </a:r>
          </a:p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TOOL PATH CORRECT ? . </a:t>
            </a: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LETS CHECK THE SAME.                              </a:t>
            </a: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           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35496" y="0"/>
            <a:ext cx="8542723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NEW CHIP BREAKER TRIALS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75656" y="5284728"/>
            <a:ext cx="1109964" cy="3843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AFTER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5284728"/>
            <a:ext cx="1008112" cy="3843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BEFORE</a:t>
            </a:r>
          </a:p>
        </p:txBody>
      </p:sp>
      <p:pic>
        <p:nvPicPr>
          <p:cNvPr id="30" name="Picture 29" descr="GUP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-242206" y="3690223"/>
            <a:ext cx="1635526" cy="1080120"/>
          </a:xfrm>
          <a:prstGeom prst="rect">
            <a:avLst/>
          </a:prstGeom>
        </p:spPr>
      </p:pic>
      <p:pic>
        <p:nvPicPr>
          <p:cNvPr id="31" name="Picture 30" descr="gup w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1179239" y="3700553"/>
            <a:ext cx="1656186" cy="1080120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35497" y="4708664"/>
            <a:ext cx="1080120" cy="36004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1467272" y="4708664"/>
            <a:ext cx="1080120" cy="36004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699792" y="3700552"/>
            <a:ext cx="1152128" cy="19442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INSERT CORNER WEAR OUT AFTER 500 NOS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2411760" y="4492640"/>
            <a:ext cx="504056" cy="2160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Chart 36"/>
          <p:cNvGraphicFramePr/>
          <p:nvPr/>
        </p:nvGraphicFramePr>
        <p:xfrm>
          <a:off x="6156176" y="892240"/>
          <a:ext cx="2771800" cy="2304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8" name="Picture 2" descr="Related image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312" y="2276872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2448" y="3844568"/>
            <a:ext cx="1049848" cy="1872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4283968" y="3412520"/>
            <a:ext cx="1296144" cy="3123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Cp &amp; Cpk</a:t>
            </a:r>
          </a:p>
        </p:txBody>
      </p:sp>
      <p:pic>
        <p:nvPicPr>
          <p:cNvPr id="23" name="図 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91672" y="3340512"/>
            <a:ext cx="2844824" cy="2376263"/>
          </a:xfrm>
          <a:prstGeom prst="rect">
            <a:avLst/>
          </a:prstGeom>
        </p:spPr>
      </p:pic>
      <p:sp>
        <p:nvSpPr>
          <p:cNvPr id="24" name="円/楕円 2"/>
          <p:cNvSpPr/>
          <p:nvPr/>
        </p:nvSpPr>
        <p:spPr bwMode="auto">
          <a:xfrm>
            <a:off x="7605589" y="4045844"/>
            <a:ext cx="657031" cy="43279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80975" marR="0" indent="-180975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ja-JP" altLang="en-US" sz="1400" b="1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MS UI Gothic" pitchFamily="50" charset="-128"/>
              <a:ea typeface="MS UI Gothic" pitchFamily="50" charset="-128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3991" y="3844568"/>
            <a:ext cx="1368152" cy="1872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2" name="Picture 2" descr="Image result for SAD smiley images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451" y="4780672"/>
            <a:ext cx="806448" cy="80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正方形/長方形 2"/>
          <p:cNvSpPr/>
          <p:nvPr/>
        </p:nvSpPr>
        <p:spPr>
          <a:xfrm>
            <a:off x="7124729" y="4857141"/>
            <a:ext cx="2019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/>
              <a:t>BURR IN GROOVE</a:t>
            </a:r>
            <a:endParaRPr lang="ja-JP" alt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4056496" y="5229200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CP1.42 &amp; CPK1.37</a:t>
            </a:r>
          </a:p>
        </p:txBody>
      </p: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1122870" y="5171363"/>
            <a:ext cx="1570573" cy="1580350"/>
          </a:xfrm>
          <a:prstGeom prst="rect">
            <a:avLst/>
          </a:prstGeom>
        </p:spPr>
      </p:pic>
      <p:sp>
        <p:nvSpPr>
          <p:cNvPr id="15" name="円/楕円 2"/>
          <p:cNvSpPr/>
          <p:nvPr/>
        </p:nvSpPr>
        <p:spPr bwMode="auto">
          <a:xfrm>
            <a:off x="1801548" y="5521435"/>
            <a:ext cx="651164" cy="47105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80975" marR="0" indent="-180975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ja-JP" altLang="en-US" sz="1400" b="1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MS UI Gothic" pitchFamily="50" charset="-128"/>
              <a:ea typeface="MS UI Gothic" pitchFamily="50" charset="-128"/>
            </a:endParaRPr>
          </a:p>
        </p:txBody>
      </p:sp>
      <p:sp>
        <p:nvSpPr>
          <p:cNvPr id="16" name="TextBox 14"/>
          <p:cNvSpPr txBox="1">
            <a:spLocks noChangeArrowheads="1"/>
          </p:cNvSpPr>
          <p:nvPr/>
        </p:nvSpPr>
        <p:spPr bwMode="auto">
          <a:xfrm>
            <a:off x="395536" y="836712"/>
            <a:ext cx="835292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6000" b="1" dirty="0">
                <a:solidFill>
                  <a:srgbClr val="002060"/>
                </a:solidFill>
                <a:latin typeface="Arial" panose="020B0604020202020204" pitchFamily="34" charset="0"/>
              </a:rPr>
              <a:t> SUSPECT NO-</a:t>
            </a:r>
            <a:r>
              <a:rPr lang="ja-JP" altLang="en-US" sz="6000" b="1" dirty="0">
                <a:solidFill>
                  <a:srgbClr val="002060"/>
                </a:solidFill>
                <a:latin typeface="Arial" panose="020B0604020202020204" pitchFamily="34" charset="0"/>
              </a:rPr>
              <a:t>３</a:t>
            </a:r>
            <a:r>
              <a:rPr lang="en-IN" altLang="en-US" sz="6000" b="1" dirty="0">
                <a:solidFill>
                  <a:srgbClr val="002060"/>
                </a:solidFill>
                <a:latin typeface="Arial" panose="020B0604020202020204" pitchFamily="34" charset="0"/>
              </a:rPr>
              <a:t>    </a:t>
            </a:r>
          </a:p>
        </p:txBody>
      </p:sp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497093"/>
              </p:ext>
            </p:extLst>
          </p:nvPr>
        </p:nvGraphicFramePr>
        <p:xfrm>
          <a:off x="1908157" y="2701370"/>
          <a:ext cx="5327685" cy="2333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6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759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No.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2400" b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SUSPECT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ja-JP" altLang="en-US" sz="1800" b="0" kern="12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800" b="0" kern="12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DISTORTION IN HT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kern="1200" dirty="0">
                          <a:solidFill>
                            <a:srgbClr val="00B0F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②</a:t>
                      </a:r>
                      <a:endParaRPr kumimoji="1" lang="en-US" altLang="ja-JP" sz="1800" kern="1200" dirty="0">
                        <a:solidFill>
                          <a:srgbClr val="00B0F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800" b="0" kern="12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TOOL LIFE</a:t>
                      </a:r>
                      <a:endParaRPr lang="ja-JP" altLang="en-US" sz="1800" b="0" kern="120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b="1" kern="1200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2000" b="1" kern="1200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TOOL PATH </a:t>
                      </a:r>
                      <a:endParaRPr lang="ja-JP" altLang="en-US" sz="2000" b="1" kern="12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7568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>
                          <a:solidFill>
                            <a:srgbClr val="00B0F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800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</a:rPr>
                        <a:t>TOOL OFFSET</a:t>
                      </a:r>
                      <a:endParaRPr kumimoji="1" lang="ja-JP" altLang="en-US" b="0" dirty="0">
                        <a:solidFill>
                          <a:srgbClr val="00B0F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>
                          <a:solidFill>
                            <a:srgbClr val="00B0F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800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</a:rPr>
                        <a:t>INSERT TOLERENCE</a:t>
                      </a:r>
                      <a:endParaRPr kumimoji="1" lang="ja-JP" altLang="en-US" b="0" dirty="0">
                        <a:solidFill>
                          <a:srgbClr val="00B0F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0" name="二等辺三角形 19"/>
          <p:cNvSpPr/>
          <p:nvPr/>
        </p:nvSpPr>
        <p:spPr>
          <a:xfrm rot="10800000">
            <a:off x="2591780" y="1988840"/>
            <a:ext cx="3960440" cy="576064"/>
          </a:xfrm>
          <a:prstGeom prst="triangle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940152" y="5131713"/>
            <a:ext cx="216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0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Chart 56"/>
          <p:cNvGraphicFramePr/>
          <p:nvPr/>
        </p:nvGraphicFramePr>
        <p:xfrm>
          <a:off x="4644008" y="4005064"/>
          <a:ext cx="4032448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/>
          <p:cNvSpPr/>
          <p:nvPr/>
        </p:nvSpPr>
        <p:spPr>
          <a:xfrm>
            <a:off x="1" y="6065912"/>
            <a:ext cx="9143999" cy="792088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t" anchorCtr="1"/>
          <a:lstStyle/>
          <a:p>
            <a:pPr>
              <a:buFont typeface="Wingdings" pitchFamily="2" charset="2"/>
              <a:buChar char="v"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TOOL PATH MODIFIED &amp; OBSERVED FOR A WEEK .</a:t>
            </a:r>
          </a:p>
          <a:p>
            <a:pPr>
              <a:buFont typeface="Wingdings" pitchFamily="2" charset="2"/>
              <a:buChar char="v"/>
            </a:pPr>
            <a:r>
              <a:rPr lang="en-IN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FORK TIGHT COMPONANT AGAIN COMING</a:t>
            </a:r>
          </a:p>
          <a:p>
            <a:pPr>
              <a:buFont typeface="Wingdings" pitchFamily="2" charset="2"/>
              <a:buChar char="v"/>
            </a:pP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FORK TIGHT COMING ? </a:t>
            </a:r>
            <a:r>
              <a:rPr lang="en-IN" sz="1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LETS ANALYSIS.                                                              </a:t>
            </a:r>
            <a:r>
              <a: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endParaRPr lang="en-IN" sz="1600" dirty="0">
              <a:solidFill>
                <a:schemeClr val="bg1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35497" y="0"/>
            <a:ext cx="910850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TOOL PATH MODIFICATION</a:t>
            </a:r>
          </a:p>
        </p:txBody>
      </p:sp>
      <p:sp>
        <p:nvSpPr>
          <p:cNvPr id="39" name="TextBox 14"/>
          <p:cNvSpPr txBox="1">
            <a:spLocks noChangeArrowheads="1"/>
          </p:cNvSpPr>
          <p:nvPr/>
        </p:nvSpPr>
        <p:spPr bwMode="auto">
          <a:xfrm>
            <a:off x="0" y="736696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1800" b="1" dirty="0">
                <a:solidFill>
                  <a:srgbClr val="002060"/>
                </a:solidFill>
                <a:latin typeface="Arial" panose="020B0604020202020204" pitchFamily="34" charset="0"/>
              </a:rPr>
              <a:t>CHECKED THE TOOL PATH  , CORRECTION NEEDS TO BE DONE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79712" y="1528784"/>
            <a:ext cx="2376264" cy="4755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RETURN FINISHING CUTTING PATH </a:t>
            </a:r>
          </a:p>
        </p:txBody>
      </p:sp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179512" y="1600792"/>
          <a:ext cx="1728192" cy="2203782"/>
        </p:xfrm>
        <a:graphic>
          <a:graphicData uri="http://schemas.openxmlformats.org/drawingml/2006/table">
            <a:tbl>
              <a:tblPr/>
              <a:tblGrid>
                <a:gridCol w="17281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28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G00 Z-21.15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46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G01 X22.8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F0.12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08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G00X35.0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08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G01 Z-20.03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46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G01 X22.8 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F0.12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08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G01Z-21.15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08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G01 X35.0F0.12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46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G00X50.0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49" name="Group 20"/>
          <p:cNvGrpSpPr/>
          <p:nvPr/>
        </p:nvGrpSpPr>
        <p:grpSpPr>
          <a:xfrm rot="10800000">
            <a:off x="2195736" y="2076381"/>
            <a:ext cx="2304256" cy="1656184"/>
            <a:chOff x="3174137" y="3818233"/>
            <a:chExt cx="2007936" cy="2485238"/>
          </a:xfrm>
        </p:grpSpPr>
        <p:sp>
          <p:nvSpPr>
            <p:cNvPr id="50" name="正方形/長方形 16">
              <a:extLst>
                <a:ext uri="{FF2B5EF4-FFF2-40B4-BE49-F238E27FC236}">
                  <a16:creationId xmlns:a16="http://schemas.microsoft.com/office/drawing/2014/main" xmlns="" id="{00000000-0008-0000-1600-000010000000}"/>
                </a:ext>
              </a:extLst>
            </p:cNvPr>
            <p:cNvSpPr/>
            <p:nvPr/>
          </p:nvSpPr>
          <p:spPr bwMode="auto">
            <a:xfrm>
              <a:off x="3489748" y="4561729"/>
              <a:ext cx="1492348" cy="9886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51" name="フリーフォーム 17">
              <a:extLst>
                <a:ext uri="{FF2B5EF4-FFF2-40B4-BE49-F238E27FC236}">
                  <a16:creationId xmlns:a16="http://schemas.microsoft.com/office/drawing/2014/main" xmlns="" id="{00000000-0008-0000-1600-000011000000}"/>
                </a:ext>
              </a:extLst>
            </p:cNvPr>
            <p:cNvSpPr/>
            <p:nvPr/>
          </p:nvSpPr>
          <p:spPr bwMode="auto">
            <a:xfrm>
              <a:off x="3174137" y="3818233"/>
              <a:ext cx="1988706" cy="846779"/>
            </a:xfrm>
            <a:custGeom>
              <a:avLst/>
              <a:gdLst>
                <a:gd name="connsiteX0" fmla="*/ 552450 w 3810000"/>
                <a:gd name="connsiteY0" fmla="*/ 0 h 1943100"/>
                <a:gd name="connsiteX1" fmla="*/ 2000250 w 3810000"/>
                <a:gd name="connsiteY1" fmla="*/ 1905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52625 w 3810000"/>
                <a:gd name="connsiteY1" fmla="*/ 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38100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52575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670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0495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1447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2400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0 w 3810000"/>
                <a:gd name="connsiteY18" fmla="*/ 14954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5335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90550 w 3819525"/>
                <a:gd name="connsiteY17" fmla="*/ 1495425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9525" h="1905000">
                  <a:moveTo>
                    <a:pt x="561975" y="0"/>
                  </a:moveTo>
                  <a:lnTo>
                    <a:pt x="1990725" y="9525"/>
                  </a:lnTo>
                  <a:lnTo>
                    <a:pt x="1981200" y="752475"/>
                  </a:lnTo>
                  <a:lnTo>
                    <a:pt x="2057400" y="790575"/>
                  </a:lnTo>
                  <a:lnTo>
                    <a:pt x="2057400" y="1438275"/>
                  </a:lnTo>
                  <a:lnTo>
                    <a:pt x="2686050" y="1447800"/>
                  </a:lnTo>
                  <a:lnTo>
                    <a:pt x="2686050" y="781050"/>
                  </a:lnTo>
                  <a:lnTo>
                    <a:pt x="2847975" y="676275"/>
                  </a:lnTo>
                  <a:lnTo>
                    <a:pt x="2857500" y="38100"/>
                  </a:lnTo>
                  <a:lnTo>
                    <a:pt x="3819525" y="38100"/>
                  </a:lnTo>
                  <a:lnTo>
                    <a:pt x="3819525" y="409575"/>
                  </a:lnTo>
                  <a:lnTo>
                    <a:pt x="2981325" y="409575"/>
                  </a:lnTo>
                  <a:lnTo>
                    <a:pt x="3000375" y="1314450"/>
                  </a:lnTo>
                  <a:lnTo>
                    <a:pt x="3419475" y="1314450"/>
                  </a:lnTo>
                  <a:lnTo>
                    <a:pt x="3409950" y="1695450"/>
                  </a:lnTo>
                  <a:lnTo>
                    <a:pt x="3267075" y="1905000"/>
                  </a:lnTo>
                  <a:lnTo>
                    <a:pt x="581025" y="1905000"/>
                  </a:lnTo>
                  <a:lnTo>
                    <a:pt x="590550" y="1495425"/>
                  </a:lnTo>
                  <a:lnTo>
                    <a:pt x="0" y="1495425"/>
                  </a:lnTo>
                  <a:lnTo>
                    <a:pt x="9525" y="695325"/>
                  </a:lnTo>
                  <a:lnTo>
                    <a:pt x="571500" y="704850"/>
                  </a:lnTo>
                  <a:lnTo>
                    <a:pt x="5619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52" name="フリーフォーム 18">
              <a:extLst>
                <a:ext uri="{FF2B5EF4-FFF2-40B4-BE49-F238E27FC236}">
                  <a16:creationId xmlns:a16="http://schemas.microsoft.com/office/drawing/2014/main" xmlns="" id="{00000000-0008-0000-1600-000012000000}"/>
                </a:ext>
              </a:extLst>
            </p:cNvPr>
            <p:cNvSpPr/>
            <p:nvPr/>
          </p:nvSpPr>
          <p:spPr bwMode="auto">
            <a:xfrm flipV="1">
              <a:off x="3174137" y="5456692"/>
              <a:ext cx="2007936" cy="846779"/>
            </a:xfrm>
            <a:custGeom>
              <a:avLst/>
              <a:gdLst>
                <a:gd name="connsiteX0" fmla="*/ 552450 w 3810000"/>
                <a:gd name="connsiteY0" fmla="*/ 0 h 1943100"/>
                <a:gd name="connsiteX1" fmla="*/ 2000250 w 3810000"/>
                <a:gd name="connsiteY1" fmla="*/ 1905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52625 w 3810000"/>
                <a:gd name="connsiteY1" fmla="*/ 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38100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52575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670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0495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1447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2400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0 w 3810000"/>
                <a:gd name="connsiteY18" fmla="*/ 14954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5335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90550 w 3819525"/>
                <a:gd name="connsiteY17" fmla="*/ 1495425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9525" h="1905000">
                  <a:moveTo>
                    <a:pt x="561975" y="0"/>
                  </a:moveTo>
                  <a:lnTo>
                    <a:pt x="1990725" y="9525"/>
                  </a:lnTo>
                  <a:lnTo>
                    <a:pt x="1981200" y="752475"/>
                  </a:lnTo>
                  <a:lnTo>
                    <a:pt x="2057400" y="790575"/>
                  </a:lnTo>
                  <a:lnTo>
                    <a:pt x="2057400" y="1438275"/>
                  </a:lnTo>
                  <a:lnTo>
                    <a:pt x="2686050" y="1447800"/>
                  </a:lnTo>
                  <a:lnTo>
                    <a:pt x="2686050" y="781050"/>
                  </a:lnTo>
                  <a:lnTo>
                    <a:pt x="2847975" y="676275"/>
                  </a:lnTo>
                  <a:lnTo>
                    <a:pt x="2857500" y="38100"/>
                  </a:lnTo>
                  <a:lnTo>
                    <a:pt x="3819525" y="38100"/>
                  </a:lnTo>
                  <a:lnTo>
                    <a:pt x="3819525" y="409575"/>
                  </a:lnTo>
                  <a:lnTo>
                    <a:pt x="2981325" y="409575"/>
                  </a:lnTo>
                  <a:lnTo>
                    <a:pt x="3000375" y="1314450"/>
                  </a:lnTo>
                  <a:lnTo>
                    <a:pt x="3419475" y="1314450"/>
                  </a:lnTo>
                  <a:lnTo>
                    <a:pt x="3409950" y="1695450"/>
                  </a:lnTo>
                  <a:lnTo>
                    <a:pt x="3267075" y="1905000"/>
                  </a:lnTo>
                  <a:lnTo>
                    <a:pt x="581025" y="1905000"/>
                  </a:lnTo>
                  <a:lnTo>
                    <a:pt x="590550" y="1495425"/>
                  </a:lnTo>
                  <a:lnTo>
                    <a:pt x="0" y="1495425"/>
                  </a:lnTo>
                  <a:lnTo>
                    <a:pt x="9525" y="695325"/>
                  </a:lnTo>
                  <a:lnTo>
                    <a:pt x="571500" y="704850"/>
                  </a:lnTo>
                  <a:lnTo>
                    <a:pt x="5619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cxnSp>
        <p:nvCxnSpPr>
          <p:cNvPr id="53" name="直線矢印コネクタ 20">
            <a:extLst>
              <a:ext uri="{FF2B5EF4-FFF2-40B4-BE49-F238E27FC236}">
                <a16:creationId xmlns:a16="http://schemas.microsoft.com/office/drawing/2014/main" xmlns="" id="{00000000-0008-0000-1600-000014000000}"/>
              </a:ext>
            </a:extLst>
          </p:cNvPr>
          <p:cNvCxnSpPr/>
          <p:nvPr/>
        </p:nvCxnSpPr>
        <p:spPr bwMode="auto">
          <a:xfrm flipV="1">
            <a:off x="2925242" y="2065831"/>
            <a:ext cx="0" cy="316499"/>
          </a:xfrm>
          <a:prstGeom prst="straightConnector1">
            <a:avLst/>
          </a:prstGeom>
          <a:ln w="381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20">
            <a:extLst>
              <a:ext uri="{FF2B5EF4-FFF2-40B4-BE49-F238E27FC236}">
                <a16:creationId xmlns:a16="http://schemas.microsoft.com/office/drawing/2014/main" xmlns="" id="{00000000-0008-0000-1600-000014000000}"/>
              </a:ext>
            </a:extLst>
          </p:cNvPr>
          <p:cNvCxnSpPr/>
          <p:nvPr/>
        </p:nvCxnSpPr>
        <p:spPr bwMode="auto">
          <a:xfrm>
            <a:off x="3203848" y="2068646"/>
            <a:ext cx="0" cy="331573"/>
          </a:xfrm>
          <a:prstGeom prst="straightConnector1">
            <a:avLst/>
          </a:prstGeom>
          <a:ln w="381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52" idx="6"/>
          </p:cNvCxnSpPr>
          <p:nvPr/>
        </p:nvCxnSpPr>
        <p:spPr>
          <a:xfrm flipV="1">
            <a:off x="1691680" y="2307744"/>
            <a:ext cx="1187862" cy="92076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4572000" y="1534257"/>
          <a:ext cx="1800200" cy="2190771"/>
        </p:xfrm>
        <a:graphic>
          <a:graphicData uri="http://schemas.openxmlformats.org/drawingml/2006/table">
            <a:tbl>
              <a:tblPr/>
              <a:tblGrid>
                <a:gridCol w="1800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28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G01 X22.8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F0.12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46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G00X35.0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08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G01 Z-20.03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08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G01 X22.8 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F0.12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46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G01Z-21.15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08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G00X35.O W0.3F0.12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08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G01</a:t>
                      </a:r>
                      <a:r>
                        <a:rPr lang="en-US" sz="1600" b="0" i="0" u="none" strike="noStrike" baseline="0" dirty="0">
                          <a:solidFill>
                            <a:schemeClr val="tx1"/>
                          </a:solidFill>
                          <a:latin typeface="Calibri"/>
                        </a:rPr>
                        <a:t> Z-21.15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846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G01</a:t>
                      </a:r>
                      <a:r>
                        <a:rPr lang="en-US" sz="1800" b="1" i="0" u="none" strike="noStrike" baseline="0" dirty="0">
                          <a:solidFill>
                            <a:srgbClr val="00B050"/>
                          </a:solidFill>
                          <a:latin typeface="Calibri"/>
                        </a:rPr>
                        <a:t> X22.8 F0.12</a:t>
                      </a:r>
                      <a:endParaRPr lang="en-US" sz="1800" b="1" i="0" u="none" strike="noStrike" dirty="0">
                        <a:solidFill>
                          <a:srgbClr val="00B05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25" name="Group 20"/>
          <p:cNvGrpSpPr/>
          <p:nvPr/>
        </p:nvGrpSpPr>
        <p:grpSpPr>
          <a:xfrm rot="10800000">
            <a:off x="6588224" y="2053420"/>
            <a:ext cx="2232248" cy="1908212"/>
            <a:chOff x="3174137" y="3818233"/>
            <a:chExt cx="2007936" cy="2485238"/>
          </a:xfrm>
        </p:grpSpPr>
        <p:sp>
          <p:nvSpPr>
            <p:cNvPr id="26" name="正方形/長方形 16">
              <a:extLst>
                <a:ext uri="{FF2B5EF4-FFF2-40B4-BE49-F238E27FC236}">
                  <a16:creationId xmlns:a16="http://schemas.microsoft.com/office/drawing/2014/main" xmlns="" id="{00000000-0008-0000-1600-000010000000}"/>
                </a:ext>
              </a:extLst>
            </p:cNvPr>
            <p:cNvSpPr/>
            <p:nvPr/>
          </p:nvSpPr>
          <p:spPr bwMode="auto">
            <a:xfrm>
              <a:off x="3489748" y="4561729"/>
              <a:ext cx="1492348" cy="9886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1" name="フリーフォーム 17">
              <a:extLst>
                <a:ext uri="{FF2B5EF4-FFF2-40B4-BE49-F238E27FC236}">
                  <a16:creationId xmlns:a16="http://schemas.microsoft.com/office/drawing/2014/main" xmlns="" id="{00000000-0008-0000-1600-000011000000}"/>
                </a:ext>
              </a:extLst>
            </p:cNvPr>
            <p:cNvSpPr/>
            <p:nvPr/>
          </p:nvSpPr>
          <p:spPr bwMode="auto">
            <a:xfrm>
              <a:off x="3174137" y="3818233"/>
              <a:ext cx="1988706" cy="846779"/>
            </a:xfrm>
            <a:custGeom>
              <a:avLst/>
              <a:gdLst>
                <a:gd name="connsiteX0" fmla="*/ 552450 w 3810000"/>
                <a:gd name="connsiteY0" fmla="*/ 0 h 1943100"/>
                <a:gd name="connsiteX1" fmla="*/ 2000250 w 3810000"/>
                <a:gd name="connsiteY1" fmla="*/ 1905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52625 w 3810000"/>
                <a:gd name="connsiteY1" fmla="*/ 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38100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52575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670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0495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1447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2400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0 w 3810000"/>
                <a:gd name="connsiteY18" fmla="*/ 14954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5335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90550 w 3819525"/>
                <a:gd name="connsiteY17" fmla="*/ 1495425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9525" h="1905000">
                  <a:moveTo>
                    <a:pt x="561975" y="0"/>
                  </a:moveTo>
                  <a:lnTo>
                    <a:pt x="1990725" y="9525"/>
                  </a:lnTo>
                  <a:lnTo>
                    <a:pt x="1981200" y="752475"/>
                  </a:lnTo>
                  <a:lnTo>
                    <a:pt x="2057400" y="790575"/>
                  </a:lnTo>
                  <a:lnTo>
                    <a:pt x="2057400" y="1438275"/>
                  </a:lnTo>
                  <a:lnTo>
                    <a:pt x="2686050" y="1447800"/>
                  </a:lnTo>
                  <a:lnTo>
                    <a:pt x="2686050" y="781050"/>
                  </a:lnTo>
                  <a:lnTo>
                    <a:pt x="2847975" y="676275"/>
                  </a:lnTo>
                  <a:lnTo>
                    <a:pt x="2857500" y="38100"/>
                  </a:lnTo>
                  <a:lnTo>
                    <a:pt x="3819525" y="38100"/>
                  </a:lnTo>
                  <a:lnTo>
                    <a:pt x="3819525" y="409575"/>
                  </a:lnTo>
                  <a:lnTo>
                    <a:pt x="2981325" y="409575"/>
                  </a:lnTo>
                  <a:lnTo>
                    <a:pt x="3000375" y="1314450"/>
                  </a:lnTo>
                  <a:lnTo>
                    <a:pt x="3419475" y="1314450"/>
                  </a:lnTo>
                  <a:lnTo>
                    <a:pt x="3409950" y="1695450"/>
                  </a:lnTo>
                  <a:lnTo>
                    <a:pt x="3267075" y="1905000"/>
                  </a:lnTo>
                  <a:lnTo>
                    <a:pt x="581025" y="1905000"/>
                  </a:lnTo>
                  <a:lnTo>
                    <a:pt x="590550" y="1495425"/>
                  </a:lnTo>
                  <a:lnTo>
                    <a:pt x="0" y="1495425"/>
                  </a:lnTo>
                  <a:lnTo>
                    <a:pt x="9525" y="695325"/>
                  </a:lnTo>
                  <a:lnTo>
                    <a:pt x="571500" y="704850"/>
                  </a:lnTo>
                  <a:lnTo>
                    <a:pt x="5619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32" name="フリーフォーム 18">
              <a:extLst>
                <a:ext uri="{FF2B5EF4-FFF2-40B4-BE49-F238E27FC236}">
                  <a16:creationId xmlns:a16="http://schemas.microsoft.com/office/drawing/2014/main" xmlns="" id="{00000000-0008-0000-1600-000012000000}"/>
                </a:ext>
              </a:extLst>
            </p:cNvPr>
            <p:cNvSpPr/>
            <p:nvPr/>
          </p:nvSpPr>
          <p:spPr bwMode="auto">
            <a:xfrm flipV="1">
              <a:off x="3174137" y="5456692"/>
              <a:ext cx="2007936" cy="846779"/>
            </a:xfrm>
            <a:custGeom>
              <a:avLst/>
              <a:gdLst>
                <a:gd name="connsiteX0" fmla="*/ 552450 w 3810000"/>
                <a:gd name="connsiteY0" fmla="*/ 0 h 1943100"/>
                <a:gd name="connsiteX1" fmla="*/ 2000250 w 3810000"/>
                <a:gd name="connsiteY1" fmla="*/ 1905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52625 w 3810000"/>
                <a:gd name="connsiteY1" fmla="*/ 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38100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52575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670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0495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1447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2400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0 w 3810000"/>
                <a:gd name="connsiteY18" fmla="*/ 14954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5335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90550 w 3819525"/>
                <a:gd name="connsiteY17" fmla="*/ 1495425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9525" h="1905000">
                  <a:moveTo>
                    <a:pt x="561975" y="0"/>
                  </a:moveTo>
                  <a:lnTo>
                    <a:pt x="1990725" y="9525"/>
                  </a:lnTo>
                  <a:lnTo>
                    <a:pt x="1981200" y="752475"/>
                  </a:lnTo>
                  <a:lnTo>
                    <a:pt x="2057400" y="790575"/>
                  </a:lnTo>
                  <a:lnTo>
                    <a:pt x="2057400" y="1438275"/>
                  </a:lnTo>
                  <a:lnTo>
                    <a:pt x="2686050" y="1447800"/>
                  </a:lnTo>
                  <a:lnTo>
                    <a:pt x="2686050" y="781050"/>
                  </a:lnTo>
                  <a:lnTo>
                    <a:pt x="2847975" y="676275"/>
                  </a:lnTo>
                  <a:lnTo>
                    <a:pt x="2857500" y="38100"/>
                  </a:lnTo>
                  <a:lnTo>
                    <a:pt x="3819525" y="38100"/>
                  </a:lnTo>
                  <a:lnTo>
                    <a:pt x="3819525" y="409575"/>
                  </a:lnTo>
                  <a:lnTo>
                    <a:pt x="2981325" y="409575"/>
                  </a:lnTo>
                  <a:lnTo>
                    <a:pt x="3000375" y="1314450"/>
                  </a:lnTo>
                  <a:lnTo>
                    <a:pt x="3419475" y="1314450"/>
                  </a:lnTo>
                  <a:lnTo>
                    <a:pt x="3409950" y="1695450"/>
                  </a:lnTo>
                  <a:lnTo>
                    <a:pt x="3267075" y="1905000"/>
                  </a:lnTo>
                  <a:lnTo>
                    <a:pt x="581025" y="1905000"/>
                  </a:lnTo>
                  <a:lnTo>
                    <a:pt x="590550" y="1495425"/>
                  </a:lnTo>
                  <a:lnTo>
                    <a:pt x="0" y="1495425"/>
                  </a:lnTo>
                  <a:lnTo>
                    <a:pt x="9525" y="695325"/>
                  </a:lnTo>
                  <a:lnTo>
                    <a:pt x="571500" y="704850"/>
                  </a:lnTo>
                  <a:lnTo>
                    <a:pt x="5619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cxnSp>
        <p:nvCxnSpPr>
          <p:cNvPr id="40" name="直線矢印コネクタ 20">
            <a:extLst>
              <a:ext uri="{FF2B5EF4-FFF2-40B4-BE49-F238E27FC236}">
                <a16:creationId xmlns:a16="http://schemas.microsoft.com/office/drawing/2014/main" xmlns="" id="{00000000-0008-0000-1600-000014000000}"/>
              </a:ext>
            </a:extLst>
          </p:cNvPr>
          <p:cNvCxnSpPr/>
          <p:nvPr/>
        </p:nvCxnSpPr>
        <p:spPr bwMode="auto">
          <a:xfrm>
            <a:off x="7548667" y="2231254"/>
            <a:ext cx="0" cy="288032"/>
          </a:xfrm>
          <a:prstGeom prst="straightConnector1">
            <a:avLst/>
          </a:prstGeom>
          <a:ln w="254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2" idx="6"/>
          </p:cNvCxnSpPr>
          <p:nvPr/>
        </p:nvCxnSpPr>
        <p:spPr>
          <a:xfrm flipV="1">
            <a:off x="6228184" y="2319991"/>
            <a:ext cx="1022477" cy="115300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20">
            <a:extLst>
              <a:ext uri="{FF2B5EF4-FFF2-40B4-BE49-F238E27FC236}">
                <a16:creationId xmlns:a16="http://schemas.microsoft.com/office/drawing/2014/main" xmlns="" id="{00000000-0008-0000-1600-000014000000}"/>
              </a:ext>
            </a:extLst>
          </p:cNvPr>
          <p:cNvCxnSpPr/>
          <p:nvPr/>
        </p:nvCxnSpPr>
        <p:spPr bwMode="auto">
          <a:xfrm>
            <a:off x="7332643" y="2231254"/>
            <a:ext cx="0" cy="288032"/>
          </a:xfrm>
          <a:prstGeom prst="straightConnector1">
            <a:avLst/>
          </a:prstGeom>
          <a:ln w="254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444776" y="1549764"/>
            <a:ext cx="2627784" cy="4754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1"/>
                </a:solidFill>
              </a:rPr>
              <a:t>FORWARD FINISHING CUTTING PATH 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786740" y="4660034"/>
            <a:ext cx="720080" cy="129614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C:\Users\LENOVO\Pictures\gif oo.gif"/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7198" y="4458980"/>
            <a:ext cx="792088" cy="74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7" name="直線矢印コネクタ 20">
            <a:extLst>
              <a:ext uri="{FF2B5EF4-FFF2-40B4-BE49-F238E27FC236}">
                <a16:creationId xmlns:a16="http://schemas.microsoft.com/office/drawing/2014/main" xmlns="" id="{00000000-0008-0000-1600-000014000000}"/>
              </a:ext>
            </a:extLst>
          </p:cNvPr>
          <p:cNvCxnSpPr/>
          <p:nvPr/>
        </p:nvCxnSpPr>
        <p:spPr bwMode="auto">
          <a:xfrm flipH="1">
            <a:off x="2928642" y="2426060"/>
            <a:ext cx="264467" cy="0"/>
          </a:xfrm>
          <a:prstGeom prst="straightConnector1">
            <a:avLst/>
          </a:prstGeom>
          <a:ln w="381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7188627" y="2231254"/>
            <a:ext cx="14401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188627" y="2015230"/>
            <a:ext cx="8384" cy="2244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548667" y="2231254"/>
            <a:ext cx="7200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620675" y="2015230"/>
            <a:ext cx="8384" cy="2244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39552" y="1082448"/>
            <a:ext cx="3096344" cy="389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BEFORE CUTTING CONDITION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20072" y="1082448"/>
            <a:ext cx="3096344" cy="389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AFTER CUTTING CONDITION</a:t>
            </a:r>
          </a:p>
        </p:txBody>
      </p:sp>
      <p:pic>
        <p:nvPicPr>
          <p:cNvPr id="37" name="図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7504" y="3977056"/>
            <a:ext cx="2088232" cy="1899453"/>
          </a:xfrm>
          <a:prstGeom prst="rect">
            <a:avLst/>
          </a:prstGeom>
        </p:spPr>
      </p:pic>
      <p:sp>
        <p:nvSpPr>
          <p:cNvPr id="44" name="円/楕円 2"/>
          <p:cNvSpPr/>
          <p:nvPr/>
        </p:nvSpPr>
        <p:spPr bwMode="auto">
          <a:xfrm>
            <a:off x="1043608" y="4553120"/>
            <a:ext cx="651164" cy="47105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80975" marR="0" indent="-180975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endParaRPr kumimoji="1" lang="ja-JP" altLang="en-US" sz="1400" b="1" i="0" u="none" strike="noStrike" cap="none" normalizeH="0" baseline="0">
              <a:ln>
                <a:noFill/>
              </a:ln>
              <a:solidFill>
                <a:srgbClr val="4D4D4D"/>
              </a:solidFill>
              <a:effectLst/>
              <a:latin typeface="MS UI Gothic" pitchFamily="50" charset="-128"/>
              <a:ea typeface="MS UI Gothic" pitchFamily="50" charset="-128"/>
            </a:endParaRPr>
          </a:p>
        </p:txBody>
      </p:sp>
      <p:sp>
        <p:nvSpPr>
          <p:cNvPr id="45" name="二等辺三角形 1"/>
          <p:cNvSpPr/>
          <p:nvPr/>
        </p:nvSpPr>
        <p:spPr>
          <a:xfrm rot="5400000">
            <a:off x="2015716" y="4877156"/>
            <a:ext cx="720080" cy="216024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2033" name="Picture 1"/>
          <p:cNvPicPr>
            <a:picLocks noChangeAspect="1" noChangeArrowheads="1"/>
          </p:cNvPicPr>
          <p:nvPr/>
        </p:nvPicPr>
        <p:blipFill>
          <a:blip r:embed="rId6" cstate="email">
            <a:lum bright="10000"/>
          </a:blip>
          <a:srcRect/>
          <a:stretch>
            <a:fillRect/>
          </a:stretch>
        </p:blipFill>
        <p:spPr bwMode="auto">
          <a:xfrm>
            <a:off x="2555776" y="3977056"/>
            <a:ext cx="201622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8" name="直線矢印コネクタ 20">
            <a:extLst>
              <a:ext uri="{FF2B5EF4-FFF2-40B4-BE49-F238E27FC236}">
                <a16:creationId xmlns:a16="http://schemas.microsoft.com/office/drawing/2014/main" xmlns="" id="{00000000-0008-0000-1600-000014000000}"/>
              </a:ext>
            </a:extLst>
          </p:cNvPr>
          <p:cNvCxnSpPr/>
          <p:nvPr/>
        </p:nvCxnSpPr>
        <p:spPr bwMode="auto">
          <a:xfrm flipH="1">
            <a:off x="7380312" y="2464888"/>
            <a:ext cx="129652" cy="0"/>
          </a:xfrm>
          <a:prstGeom prst="straightConnector1">
            <a:avLst/>
          </a:prstGeom>
          <a:ln w="254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85" name="Picture 1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6732239" y="2780928"/>
            <a:ext cx="2176605" cy="2520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3133904"/>
            <a:ext cx="91440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b="1" dirty="0">
                <a:solidFill>
                  <a:srgbClr val="002060"/>
                </a:solidFill>
              </a:rPr>
              <a:t> BUT FORK TIGHT ISSUE WAS NOT SOLVED  </a:t>
            </a:r>
          </a:p>
          <a:p>
            <a:pPr>
              <a:buFont typeface="Wingdings" pitchFamily="2" charset="2"/>
              <a:buChar char="v"/>
            </a:pPr>
            <a:r>
              <a:rPr lang="en-US" sz="2400" b="1" dirty="0">
                <a:solidFill>
                  <a:srgbClr val="002060"/>
                </a:solidFill>
              </a:rPr>
              <a:t> </a:t>
            </a:r>
            <a:r>
              <a:rPr lang="en-US" sz="2400" b="1" u="sng" dirty="0"/>
              <a:t>GROOVE WIDTH O/S PARTS FOUND</a:t>
            </a:r>
            <a:r>
              <a:rPr lang="en-US" sz="2400" b="1" u="sng" dirty="0">
                <a:solidFill>
                  <a:srgbClr val="002060"/>
                </a:solidFill>
              </a:rPr>
              <a:t> </a:t>
            </a:r>
          </a:p>
          <a:p>
            <a:pPr>
              <a:buFont typeface="Wingdings" pitchFamily="2" charset="2"/>
              <a:buChar char="v"/>
            </a:pPr>
            <a:endParaRPr lang="en-US" sz="2400" b="1" u="sng" dirty="0">
              <a:solidFill>
                <a:srgbClr val="002060"/>
              </a:solidFill>
            </a:endParaRPr>
          </a:p>
          <a:p>
            <a:r>
              <a:rPr lang="en-US" sz="2400" b="1" dirty="0">
                <a:solidFill>
                  <a:srgbClr val="002060"/>
                </a:solidFill>
              </a:rPr>
              <a:t>THEN WHO IS THE CULPRIT?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                          IS IT OFFSET ERROR?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                          IS IT THE INSERT TOLERENCE ?</a:t>
            </a:r>
          </a:p>
          <a:p>
            <a:endParaRPr lang="en-US" sz="2400" b="1" dirty="0">
              <a:solidFill>
                <a:srgbClr val="002060"/>
              </a:solidFill>
            </a:endParaRPr>
          </a:p>
          <a:p>
            <a:r>
              <a:rPr lang="en-US" sz="2400" b="1" dirty="0">
                <a:solidFill>
                  <a:srgbClr val="002060"/>
                </a:solidFill>
              </a:rPr>
              <a:t>LETS ANALYSE ONE BY ONE……………………….</a:t>
            </a:r>
            <a:endParaRPr lang="en-US" sz="1600" b="1" dirty="0">
              <a:solidFill>
                <a:srgbClr val="002060"/>
              </a:solidFill>
            </a:endParaRP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836712"/>
            <a:ext cx="4399664" cy="19733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4979" name="Picture 3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514248" y="836712"/>
            <a:ext cx="4499831" cy="1944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3240" y="2060848"/>
            <a:ext cx="251114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TOOL LIFE ACHIEVED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7624" y="2420888"/>
            <a:ext cx="210367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DISTORTION OK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48264" y="4077072"/>
            <a:ext cx="1806905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CP &amp; CPK OK</a:t>
            </a: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35497" y="0"/>
            <a:ext cx="910850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REASONING</a:t>
            </a:r>
          </a:p>
        </p:txBody>
      </p:sp>
    </p:spTree>
    <p:extLst>
      <p:ext uri="{BB962C8B-B14F-4D97-AF65-F5344CB8AC3E}">
        <p14:creationId xmlns:p14="http://schemas.microsoft.com/office/powerpoint/2010/main" val="185110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4"/>
          <p:cNvSpPr txBox="1">
            <a:spLocks noChangeArrowheads="1"/>
          </p:cNvSpPr>
          <p:nvPr/>
        </p:nvSpPr>
        <p:spPr bwMode="auto">
          <a:xfrm>
            <a:off x="395536" y="836712"/>
            <a:ext cx="835292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6000" b="1" dirty="0">
                <a:solidFill>
                  <a:srgbClr val="002060"/>
                </a:solidFill>
                <a:latin typeface="Arial" panose="020B0604020202020204" pitchFamily="34" charset="0"/>
              </a:rPr>
              <a:t> SUSPECT NO-</a:t>
            </a:r>
            <a:r>
              <a:rPr lang="ja-JP" altLang="en-US" sz="6000" b="1" dirty="0">
                <a:solidFill>
                  <a:srgbClr val="002060"/>
                </a:solidFill>
                <a:latin typeface="Arial" panose="020B0604020202020204" pitchFamily="34" charset="0"/>
              </a:rPr>
              <a:t>４</a:t>
            </a:r>
            <a:r>
              <a:rPr lang="en-IN" altLang="en-US" sz="6000" b="1" dirty="0">
                <a:solidFill>
                  <a:srgbClr val="002060"/>
                </a:solidFill>
                <a:latin typeface="Arial" panose="020B0604020202020204" pitchFamily="34" charset="0"/>
              </a:rPr>
              <a:t>    </a:t>
            </a:r>
          </a:p>
        </p:txBody>
      </p:sp>
      <p:graphicFrame>
        <p:nvGraphicFramePr>
          <p:cNvPr id="13" name="表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617169"/>
              </p:ext>
            </p:extLst>
          </p:nvPr>
        </p:nvGraphicFramePr>
        <p:xfrm>
          <a:off x="1908158" y="2701370"/>
          <a:ext cx="5327685" cy="233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6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759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No.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2400" b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SUSPECT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ja-JP" altLang="en-US" sz="1800" b="0" kern="12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800" b="0" kern="12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DISTORTION IN HT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kern="1200" dirty="0">
                          <a:solidFill>
                            <a:srgbClr val="00B0F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②</a:t>
                      </a:r>
                      <a:endParaRPr kumimoji="1" lang="en-US" altLang="ja-JP" sz="1800" kern="1200" dirty="0">
                        <a:solidFill>
                          <a:srgbClr val="00B0F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800" b="0" kern="12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TOOL LIFE</a:t>
                      </a:r>
                      <a:endParaRPr lang="ja-JP" altLang="en-US" sz="1800" b="0" kern="120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kern="1200" dirty="0">
                          <a:solidFill>
                            <a:srgbClr val="00B0F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800" b="0" kern="12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TOOL PATH </a:t>
                      </a:r>
                      <a:endParaRPr lang="ja-JP" altLang="en-US" sz="1800" b="0" kern="120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7568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b="1" kern="1200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altLang="en-US" sz="2000" b="1" kern="1200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TOOL OFFSET</a:t>
                      </a:r>
                      <a:endParaRPr lang="ja-JP" altLang="en-US" sz="2000" b="1" kern="12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>
                          <a:solidFill>
                            <a:srgbClr val="00B0F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1800" b="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</a:rPr>
                        <a:t>INSERT TOLERENCE</a:t>
                      </a:r>
                      <a:endParaRPr kumimoji="1" lang="ja-JP" altLang="en-US" b="0" dirty="0">
                        <a:solidFill>
                          <a:srgbClr val="00B0F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4" name="二等辺三角形 13"/>
          <p:cNvSpPr/>
          <p:nvPr/>
        </p:nvSpPr>
        <p:spPr>
          <a:xfrm rot="10800000">
            <a:off x="2591780" y="1988840"/>
            <a:ext cx="3960440" cy="576064"/>
          </a:xfrm>
          <a:prstGeom prst="triangle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4" descr="IMG_5386.JP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>
          <a:xfrm>
            <a:off x="887556" y="5231346"/>
            <a:ext cx="1840171" cy="1510022"/>
          </a:xfrm>
          <a:prstGeom prst="rect">
            <a:avLst/>
          </a:prstGeom>
        </p:spPr>
      </p:pic>
      <p:grpSp>
        <p:nvGrpSpPr>
          <p:cNvPr id="2" name="Group 14"/>
          <p:cNvGrpSpPr/>
          <p:nvPr/>
        </p:nvGrpSpPr>
        <p:grpSpPr>
          <a:xfrm>
            <a:off x="2223671" y="5833969"/>
            <a:ext cx="1556241" cy="219814"/>
            <a:chOff x="7020271" y="2204864"/>
            <a:chExt cx="936104" cy="216024"/>
          </a:xfrm>
        </p:grpSpPr>
        <p:cxnSp>
          <p:nvCxnSpPr>
            <p:cNvPr id="17" name="Straight Connector 7"/>
            <p:cNvCxnSpPr/>
            <p:nvPr/>
          </p:nvCxnSpPr>
          <p:spPr>
            <a:xfrm>
              <a:off x="7020271" y="2204864"/>
              <a:ext cx="936104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8"/>
            <p:cNvCxnSpPr/>
            <p:nvPr/>
          </p:nvCxnSpPr>
          <p:spPr>
            <a:xfrm>
              <a:off x="7020271" y="2420888"/>
              <a:ext cx="936104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0"/>
            <p:cNvCxnSpPr/>
            <p:nvPr/>
          </p:nvCxnSpPr>
          <p:spPr>
            <a:xfrm>
              <a:off x="7740351" y="2204864"/>
              <a:ext cx="0" cy="216024"/>
            </a:xfrm>
            <a:prstGeom prst="straightConnector1">
              <a:avLst/>
            </a:prstGeom>
            <a:ln w="254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4783" y="5121368"/>
            <a:ext cx="1862119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10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/>
          <p:cNvGraphicFramePr/>
          <p:nvPr/>
        </p:nvGraphicFramePr>
        <p:xfrm>
          <a:off x="6228184" y="2348880"/>
          <a:ext cx="2736304" cy="36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5949280"/>
            <a:ext cx="9143999" cy="908720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TOOL OFFSET CHANGED FROM `</a:t>
            </a:r>
            <a:r>
              <a:rPr lang="en-IN" u="sng" dirty="0">
                <a:solidFill>
                  <a:srgbClr val="FFFF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DOUBLE OFFSET</a:t>
            </a: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TO </a:t>
            </a:r>
            <a:r>
              <a:rPr lang="en-IN" u="sng" dirty="0">
                <a:solidFill>
                  <a:srgbClr val="FFFF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SINGLE OFFSET</a:t>
            </a: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CORRECTED</a:t>
            </a:r>
          </a:p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</a:t>
            </a: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STILL FORK TIGHT IS COMING. ? </a:t>
            </a: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LETS CHECK OTHER SUSPECTS</a:t>
            </a: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.      .</a:t>
            </a:r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35497" y="0"/>
            <a:ext cx="910850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TOOL OFFSET CHANGE </a:t>
            </a:r>
          </a:p>
        </p:txBody>
      </p:sp>
      <p:sp>
        <p:nvSpPr>
          <p:cNvPr id="39" name="TextBox 14"/>
          <p:cNvSpPr txBox="1">
            <a:spLocks noChangeArrowheads="1"/>
          </p:cNvSpPr>
          <p:nvPr/>
        </p:nvSpPr>
        <p:spPr bwMode="auto">
          <a:xfrm>
            <a:off x="1" y="1340768"/>
            <a:ext cx="91439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800" b="1" dirty="0">
                <a:latin typeface="Arial" panose="020B0604020202020204" pitchFamily="34" charset="0"/>
              </a:rPr>
              <a:t>LETS  ANALYSE THE CURRENT OFFSET CONDITION &amp; WILL CORRECT THE ISSUE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015448"/>
            <a:ext cx="216024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OFFSET FOR GROOVE WIDTH CORRECTION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97940" y="1916832"/>
            <a:ext cx="1470004" cy="3843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BEFORE</a:t>
            </a:r>
          </a:p>
        </p:txBody>
      </p:sp>
      <p:grpSp>
        <p:nvGrpSpPr>
          <p:cNvPr id="19" name="Group 20"/>
          <p:cNvGrpSpPr/>
          <p:nvPr/>
        </p:nvGrpSpPr>
        <p:grpSpPr>
          <a:xfrm rot="10800000">
            <a:off x="107504" y="2494030"/>
            <a:ext cx="2232247" cy="2448273"/>
            <a:chOff x="3174137" y="3818233"/>
            <a:chExt cx="2007936" cy="2485238"/>
          </a:xfrm>
        </p:grpSpPr>
        <p:sp>
          <p:nvSpPr>
            <p:cNvPr id="20" name="正方形/長方形 16">
              <a:extLst>
                <a:ext uri="{FF2B5EF4-FFF2-40B4-BE49-F238E27FC236}">
                  <a16:creationId xmlns:a16="http://schemas.microsoft.com/office/drawing/2014/main" xmlns="" id="{00000000-0008-0000-1600-000010000000}"/>
                </a:ext>
              </a:extLst>
            </p:cNvPr>
            <p:cNvSpPr/>
            <p:nvPr/>
          </p:nvSpPr>
          <p:spPr bwMode="auto">
            <a:xfrm>
              <a:off x="3489748" y="4561729"/>
              <a:ext cx="1492348" cy="9886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1" name="フリーフォーム 17">
              <a:extLst>
                <a:ext uri="{FF2B5EF4-FFF2-40B4-BE49-F238E27FC236}">
                  <a16:creationId xmlns:a16="http://schemas.microsoft.com/office/drawing/2014/main" xmlns="" id="{00000000-0008-0000-1600-000011000000}"/>
                </a:ext>
              </a:extLst>
            </p:cNvPr>
            <p:cNvSpPr/>
            <p:nvPr/>
          </p:nvSpPr>
          <p:spPr bwMode="auto">
            <a:xfrm>
              <a:off x="3174137" y="3818233"/>
              <a:ext cx="1988706" cy="846779"/>
            </a:xfrm>
            <a:custGeom>
              <a:avLst/>
              <a:gdLst>
                <a:gd name="connsiteX0" fmla="*/ 552450 w 3810000"/>
                <a:gd name="connsiteY0" fmla="*/ 0 h 1943100"/>
                <a:gd name="connsiteX1" fmla="*/ 2000250 w 3810000"/>
                <a:gd name="connsiteY1" fmla="*/ 1905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52625 w 3810000"/>
                <a:gd name="connsiteY1" fmla="*/ 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38100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52575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670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0495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1447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2400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0 w 3810000"/>
                <a:gd name="connsiteY18" fmla="*/ 14954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5335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90550 w 3819525"/>
                <a:gd name="connsiteY17" fmla="*/ 1495425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9525" h="1905000">
                  <a:moveTo>
                    <a:pt x="561975" y="0"/>
                  </a:moveTo>
                  <a:lnTo>
                    <a:pt x="1990725" y="9525"/>
                  </a:lnTo>
                  <a:lnTo>
                    <a:pt x="1981200" y="752475"/>
                  </a:lnTo>
                  <a:lnTo>
                    <a:pt x="2057400" y="790575"/>
                  </a:lnTo>
                  <a:lnTo>
                    <a:pt x="2057400" y="1438275"/>
                  </a:lnTo>
                  <a:lnTo>
                    <a:pt x="2686050" y="1447800"/>
                  </a:lnTo>
                  <a:lnTo>
                    <a:pt x="2686050" y="781050"/>
                  </a:lnTo>
                  <a:lnTo>
                    <a:pt x="2847975" y="676275"/>
                  </a:lnTo>
                  <a:lnTo>
                    <a:pt x="2857500" y="38100"/>
                  </a:lnTo>
                  <a:lnTo>
                    <a:pt x="3819525" y="38100"/>
                  </a:lnTo>
                  <a:lnTo>
                    <a:pt x="3819525" y="409575"/>
                  </a:lnTo>
                  <a:lnTo>
                    <a:pt x="2981325" y="409575"/>
                  </a:lnTo>
                  <a:lnTo>
                    <a:pt x="3000375" y="1314450"/>
                  </a:lnTo>
                  <a:lnTo>
                    <a:pt x="3419475" y="1314450"/>
                  </a:lnTo>
                  <a:lnTo>
                    <a:pt x="3409950" y="1695450"/>
                  </a:lnTo>
                  <a:lnTo>
                    <a:pt x="3267075" y="1905000"/>
                  </a:lnTo>
                  <a:lnTo>
                    <a:pt x="581025" y="1905000"/>
                  </a:lnTo>
                  <a:lnTo>
                    <a:pt x="590550" y="1495425"/>
                  </a:lnTo>
                  <a:lnTo>
                    <a:pt x="0" y="1495425"/>
                  </a:lnTo>
                  <a:lnTo>
                    <a:pt x="9525" y="695325"/>
                  </a:lnTo>
                  <a:lnTo>
                    <a:pt x="571500" y="704850"/>
                  </a:lnTo>
                  <a:lnTo>
                    <a:pt x="5619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22" name="フリーフォーム 18">
              <a:extLst>
                <a:ext uri="{FF2B5EF4-FFF2-40B4-BE49-F238E27FC236}">
                  <a16:creationId xmlns:a16="http://schemas.microsoft.com/office/drawing/2014/main" xmlns="" id="{00000000-0008-0000-1600-000012000000}"/>
                </a:ext>
              </a:extLst>
            </p:cNvPr>
            <p:cNvSpPr/>
            <p:nvPr/>
          </p:nvSpPr>
          <p:spPr bwMode="auto">
            <a:xfrm flipV="1">
              <a:off x="3174137" y="5456692"/>
              <a:ext cx="2007936" cy="846779"/>
            </a:xfrm>
            <a:custGeom>
              <a:avLst/>
              <a:gdLst>
                <a:gd name="connsiteX0" fmla="*/ 552450 w 3810000"/>
                <a:gd name="connsiteY0" fmla="*/ 0 h 1943100"/>
                <a:gd name="connsiteX1" fmla="*/ 2000250 w 3810000"/>
                <a:gd name="connsiteY1" fmla="*/ 1905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52625 w 3810000"/>
                <a:gd name="connsiteY1" fmla="*/ 0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19225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66675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43100"/>
                <a:gd name="connsiteX1" fmla="*/ 1981200 w 3810000"/>
                <a:gd name="connsiteY1" fmla="*/ 9525 h 1943100"/>
                <a:gd name="connsiteX2" fmla="*/ 1971675 w 3810000"/>
                <a:gd name="connsiteY2" fmla="*/ 752475 h 1943100"/>
                <a:gd name="connsiteX3" fmla="*/ 2047875 w 3810000"/>
                <a:gd name="connsiteY3" fmla="*/ 790575 h 1943100"/>
                <a:gd name="connsiteX4" fmla="*/ 2047875 w 3810000"/>
                <a:gd name="connsiteY4" fmla="*/ 1438275 h 1943100"/>
                <a:gd name="connsiteX5" fmla="*/ 2676525 w 3810000"/>
                <a:gd name="connsiteY5" fmla="*/ 1447800 h 1943100"/>
                <a:gd name="connsiteX6" fmla="*/ 2676525 w 3810000"/>
                <a:gd name="connsiteY6" fmla="*/ 781050 h 1943100"/>
                <a:gd name="connsiteX7" fmla="*/ 2838450 w 3810000"/>
                <a:gd name="connsiteY7" fmla="*/ 676275 h 1943100"/>
                <a:gd name="connsiteX8" fmla="*/ 2828925 w 3810000"/>
                <a:gd name="connsiteY8" fmla="*/ 38100 h 1943100"/>
                <a:gd name="connsiteX9" fmla="*/ 3810000 w 3810000"/>
                <a:gd name="connsiteY9" fmla="*/ 38100 h 1943100"/>
                <a:gd name="connsiteX10" fmla="*/ 3810000 w 3810000"/>
                <a:gd name="connsiteY10" fmla="*/ 409575 h 1943100"/>
                <a:gd name="connsiteX11" fmla="*/ 2971800 w 3810000"/>
                <a:gd name="connsiteY11" fmla="*/ 409575 h 1943100"/>
                <a:gd name="connsiteX12" fmla="*/ 2990850 w 3810000"/>
                <a:gd name="connsiteY12" fmla="*/ 1314450 h 1943100"/>
                <a:gd name="connsiteX13" fmla="*/ 3409950 w 3810000"/>
                <a:gd name="connsiteY13" fmla="*/ 1314450 h 1943100"/>
                <a:gd name="connsiteX14" fmla="*/ 3400425 w 3810000"/>
                <a:gd name="connsiteY14" fmla="*/ 1695450 h 1943100"/>
                <a:gd name="connsiteX15" fmla="*/ 3257550 w 3810000"/>
                <a:gd name="connsiteY15" fmla="*/ 1905000 h 1943100"/>
                <a:gd name="connsiteX16" fmla="*/ 561975 w 3810000"/>
                <a:gd name="connsiteY16" fmla="*/ 1943100 h 1943100"/>
                <a:gd name="connsiteX17" fmla="*/ 571500 w 3810000"/>
                <a:gd name="connsiteY17" fmla="*/ 1552575 h 1943100"/>
                <a:gd name="connsiteX18" fmla="*/ 9525 w 3810000"/>
                <a:gd name="connsiteY18" fmla="*/ 1533525 h 1943100"/>
                <a:gd name="connsiteX19" fmla="*/ 0 w 3810000"/>
                <a:gd name="connsiteY19" fmla="*/ 695325 h 1943100"/>
                <a:gd name="connsiteX20" fmla="*/ 552450 w 3810000"/>
                <a:gd name="connsiteY20" fmla="*/ 676275 h 1943100"/>
                <a:gd name="connsiteX21" fmla="*/ 552450 w 3810000"/>
                <a:gd name="connsiteY21" fmla="*/ 0 h 19431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52575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52450 w 3810000"/>
                <a:gd name="connsiteY20" fmla="*/ 676275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670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28925 w 3810000"/>
                <a:gd name="connsiteY8" fmla="*/ 28575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335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0495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9525 w 3810000"/>
                <a:gd name="connsiteY18" fmla="*/ 151447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71500 w 3829050"/>
                <a:gd name="connsiteY0" fmla="*/ 0 h 1905000"/>
                <a:gd name="connsiteX1" fmla="*/ 2000250 w 3829050"/>
                <a:gd name="connsiteY1" fmla="*/ 9525 h 1905000"/>
                <a:gd name="connsiteX2" fmla="*/ 1990725 w 3829050"/>
                <a:gd name="connsiteY2" fmla="*/ 752475 h 1905000"/>
                <a:gd name="connsiteX3" fmla="*/ 2066925 w 3829050"/>
                <a:gd name="connsiteY3" fmla="*/ 790575 h 1905000"/>
                <a:gd name="connsiteX4" fmla="*/ 2066925 w 3829050"/>
                <a:gd name="connsiteY4" fmla="*/ 1438275 h 1905000"/>
                <a:gd name="connsiteX5" fmla="*/ 2695575 w 3829050"/>
                <a:gd name="connsiteY5" fmla="*/ 1447800 h 1905000"/>
                <a:gd name="connsiteX6" fmla="*/ 2695575 w 3829050"/>
                <a:gd name="connsiteY6" fmla="*/ 781050 h 1905000"/>
                <a:gd name="connsiteX7" fmla="*/ 2857500 w 3829050"/>
                <a:gd name="connsiteY7" fmla="*/ 676275 h 1905000"/>
                <a:gd name="connsiteX8" fmla="*/ 2867025 w 3829050"/>
                <a:gd name="connsiteY8" fmla="*/ 38100 h 1905000"/>
                <a:gd name="connsiteX9" fmla="*/ 3829050 w 3829050"/>
                <a:gd name="connsiteY9" fmla="*/ 38100 h 1905000"/>
                <a:gd name="connsiteX10" fmla="*/ 3829050 w 3829050"/>
                <a:gd name="connsiteY10" fmla="*/ 409575 h 1905000"/>
                <a:gd name="connsiteX11" fmla="*/ 2990850 w 3829050"/>
                <a:gd name="connsiteY11" fmla="*/ 409575 h 1905000"/>
                <a:gd name="connsiteX12" fmla="*/ 3009900 w 3829050"/>
                <a:gd name="connsiteY12" fmla="*/ 1314450 h 1905000"/>
                <a:gd name="connsiteX13" fmla="*/ 3429000 w 3829050"/>
                <a:gd name="connsiteY13" fmla="*/ 1314450 h 1905000"/>
                <a:gd name="connsiteX14" fmla="*/ 3419475 w 3829050"/>
                <a:gd name="connsiteY14" fmla="*/ 1695450 h 1905000"/>
                <a:gd name="connsiteX15" fmla="*/ 3276600 w 3829050"/>
                <a:gd name="connsiteY15" fmla="*/ 1905000 h 1905000"/>
                <a:gd name="connsiteX16" fmla="*/ 590550 w 3829050"/>
                <a:gd name="connsiteY16" fmla="*/ 1905000 h 1905000"/>
                <a:gd name="connsiteX17" fmla="*/ 590550 w 3829050"/>
                <a:gd name="connsiteY17" fmla="*/ 1524000 h 1905000"/>
                <a:gd name="connsiteX18" fmla="*/ 0 w 3829050"/>
                <a:gd name="connsiteY18" fmla="*/ 1524000 h 1905000"/>
                <a:gd name="connsiteX19" fmla="*/ 19050 w 3829050"/>
                <a:gd name="connsiteY19" fmla="*/ 695325 h 1905000"/>
                <a:gd name="connsiteX20" fmla="*/ 581025 w 3829050"/>
                <a:gd name="connsiteY20" fmla="*/ 704850 h 1905000"/>
                <a:gd name="connsiteX21" fmla="*/ 571500 w 3829050"/>
                <a:gd name="connsiteY21" fmla="*/ 0 h 1905000"/>
                <a:gd name="connsiteX0" fmla="*/ 552450 w 3810000"/>
                <a:gd name="connsiteY0" fmla="*/ 0 h 1905000"/>
                <a:gd name="connsiteX1" fmla="*/ 1981200 w 3810000"/>
                <a:gd name="connsiteY1" fmla="*/ 9525 h 1905000"/>
                <a:gd name="connsiteX2" fmla="*/ 1971675 w 3810000"/>
                <a:gd name="connsiteY2" fmla="*/ 752475 h 1905000"/>
                <a:gd name="connsiteX3" fmla="*/ 2047875 w 3810000"/>
                <a:gd name="connsiteY3" fmla="*/ 790575 h 1905000"/>
                <a:gd name="connsiteX4" fmla="*/ 2047875 w 3810000"/>
                <a:gd name="connsiteY4" fmla="*/ 1438275 h 1905000"/>
                <a:gd name="connsiteX5" fmla="*/ 2676525 w 3810000"/>
                <a:gd name="connsiteY5" fmla="*/ 1447800 h 1905000"/>
                <a:gd name="connsiteX6" fmla="*/ 2676525 w 3810000"/>
                <a:gd name="connsiteY6" fmla="*/ 781050 h 1905000"/>
                <a:gd name="connsiteX7" fmla="*/ 2838450 w 3810000"/>
                <a:gd name="connsiteY7" fmla="*/ 676275 h 1905000"/>
                <a:gd name="connsiteX8" fmla="*/ 2847975 w 3810000"/>
                <a:gd name="connsiteY8" fmla="*/ 38100 h 1905000"/>
                <a:gd name="connsiteX9" fmla="*/ 3810000 w 3810000"/>
                <a:gd name="connsiteY9" fmla="*/ 38100 h 1905000"/>
                <a:gd name="connsiteX10" fmla="*/ 3810000 w 3810000"/>
                <a:gd name="connsiteY10" fmla="*/ 409575 h 1905000"/>
                <a:gd name="connsiteX11" fmla="*/ 2971800 w 3810000"/>
                <a:gd name="connsiteY11" fmla="*/ 409575 h 1905000"/>
                <a:gd name="connsiteX12" fmla="*/ 2990850 w 3810000"/>
                <a:gd name="connsiteY12" fmla="*/ 1314450 h 1905000"/>
                <a:gd name="connsiteX13" fmla="*/ 3409950 w 3810000"/>
                <a:gd name="connsiteY13" fmla="*/ 1314450 h 1905000"/>
                <a:gd name="connsiteX14" fmla="*/ 3400425 w 3810000"/>
                <a:gd name="connsiteY14" fmla="*/ 1695450 h 1905000"/>
                <a:gd name="connsiteX15" fmla="*/ 3257550 w 3810000"/>
                <a:gd name="connsiteY15" fmla="*/ 1905000 h 1905000"/>
                <a:gd name="connsiteX16" fmla="*/ 571500 w 3810000"/>
                <a:gd name="connsiteY16" fmla="*/ 1905000 h 1905000"/>
                <a:gd name="connsiteX17" fmla="*/ 571500 w 3810000"/>
                <a:gd name="connsiteY17" fmla="*/ 1524000 h 1905000"/>
                <a:gd name="connsiteX18" fmla="*/ 0 w 3810000"/>
                <a:gd name="connsiteY18" fmla="*/ 1495425 h 1905000"/>
                <a:gd name="connsiteX19" fmla="*/ 0 w 3810000"/>
                <a:gd name="connsiteY19" fmla="*/ 695325 h 1905000"/>
                <a:gd name="connsiteX20" fmla="*/ 561975 w 3810000"/>
                <a:gd name="connsiteY20" fmla="*/ 704850 h 1905000"/>
                <a:gd name="connsiteX21" fmla="*/ 552450 w 3810000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5335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81025 w 3819525"/>
                <a:gd name="connsiteY17" fmla="*/ 1524000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  <a:gd name="connsiteX0" fmla="*/ 561975 w 3819525"/>
                <a:gd name="connsiteY0" fmla="*/ 0 h 1905000"/>
                <a:gd name="connsiteX1" fmla="*/ 1990725 w 3819525"/>
                <a:gd name="connsiteY1" fmla="*/ 9525 h 1905000"/>
                <a:gd name="connsiteX2" fmla="*/ 1981200 w 3819525"/>
                <a:gd name="connsiteY2" fmla="*/ 752475 h 1905000"/>
                <a:gd name="connsiteX3" fmla="*/ 2057400 w 3819525"/>
                <a:gd name="connsiteY3" fmla="*/ 790575 h 1905000"/>
                <a:gd name="connsiteX4" fmla="*/ 2057400 w 3819525"/>
                <a:gd name="connsiteY4" fmla="*/ 1438275 h 1905000"/>
                <a:gd name="connsiteX5" fmla="*/ 2686050 w 3819525"/>
                <a:gd name="connsiteY5" fmla="*/ 1447800 h 1905000"/>
                <a:gd name="connsiteX6" fmla="*/ 2686050 w 3819525"/>
                <a:gd name="connsiteY6" fmla="*/ 781050 h 1905000"/>
                <a:gd name="connsiteX7" fmla="*/ 2847975 w 3819525"/>
                <a:gd name="connsiteY7" fmla="*/ 676275 h 1905000"/>
                <a:gd name="connsiteX8" fmla="*/ 2857500 w 3819525"/>
                <a:gd name="connsiteY8" fmla="*/ 38100 h 1905000"/>
                <a:gd name="connsiteX9" fmla="*/ 3819525 w 3819525"/>
                <a:gd name="connsiteY9" fmla="*/ 38100 h 1905000"/>
                <a:gd name="connsiteX10" fmla="*/ 3819525 w 3819525"/>
                <a:gd name="connsiteY10" fmla="*/ 409575 h 1905000"/>
                <a:gd name="connsiteX11" fmla="*/ 2981325 w 3819525"/>
                <a:gd name="connsiteY11" fmla="*/ 409575 h 1905000"/>
                <a:gd name="connsiteX12" fmla="*/ 3000375 w 3819525"/>
                <a:gd name="connsiteY12" fmla="*/ 1314450 h 1905000"/>
                <a:gd name="connsiteX13" fmla="*/ 3419475 w 3819525"/>
                <a:gd name="connsiteY13" fmla="*/ 1314450 h 1905000"/>
                <a:gd name="connsiteX14" fmla="*/ 3409950 w 3819525"/>
                <a:gd name="connsiteY14" fmla="*/ 1695450 h 1905000"/>
                <a:gd name="connsiteX15" fmla="*/ 3267075 w 3819525"/>
                <a:gd name="connsiteY15" fmla="*/ 1905000 h 1905000"/>
                <a:gd name="connsiteX16" fmla="*/ 581025 w 3819525"/>
                <a:gd name="connsiteY16" fmla="*/ 1905000 h 1905000"/>
                <a:gd name="connsiteX17" fmla="*/ 590550 w 3819525"/>
                <a:gd name="connsiteY17" fmla="*/ 1495425 h 1905000"/>
                <a:gd name="connsiteX18" fmla="*/ 0 w 3819525"/>
                <a:gd name="connsiteY18" fmla="*/ 1495425 h 1905000"/>
                <a:gd name="connsiteX19" fmla="*/ 9525 w 3819525"/>
                <a:gd name="connsiteY19" fmla="*/ 695325 h 1905000"/>
                <a:gd name="connsiteX20" fmla="*/ 571500 w 3819525"/>
                <a:gd name="connsiteY20" fmla="*/ 704850 h 1905000"/>
                <a:gd name="connsiteX21" fmla="*/ 561975 w 3819525"/>
                <a:gd name="connsiteY21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19525" h="1905000">
                  <a:moveTo>
                    <a:pt x="561975" y="0"/>
                  </a:moveTo>
                  <a:lnTo>
                    <a:pt x="1990725" y="9525"/>
                  </a:lnTo>
                  <a:lnTo>
                    <a:pt x="1981200" y="752475"/>
                  </a:lnTo>
                  <a:lnTo>
                    <a:pt x="2057400" y="790575"/>
                  </a:lnTo>
                  <a:lnTo>
                    <a:pt x="2057400" y="1438275"/>
                  </a:lnTo>
                  <a:lnTo>
                    <a:pt x="2686050" y="1447800"/>
                  </a:lnTo>
                  <a:lnTo>
                    <a:pt x="2686050" y="781050"/>
                  </a:lnTo>
                  <a:lnTo>
                    <a:pt x="2847975" y="676275"/>
                  </a:lnTo>
                  <a:lnTo>
                    <a:pt x="2857500" y="38100"/>
                  </a:lnTo>
                  <a:lnTo>
                    <a:pt x="3819525" y="38100"/>
                  </a:lnTo>
                  <a:lnTo>
                    <a:pt x="3819525" y="409575"/>
                  </a:lnTo>
                  <a:lnTo>
                    <a:pt x="2981325" y="409575"/>
                  </a:lnTo>
                  <a:lnTo>
                    <a:pt x="3000375" y="1314450"/>
                  </a:lnTo>
                  <a:lnTo>
                    <a:pt x="3419475" y="1314450"/>
                  </a:lnTo>
                  <a:lnTo>
                    <a:pt x="3409950" y="1695450"/>
                  </a:lnTo>
                  <a:lnTo>
                    <a:pt x="3267075" y="1905000"/>
                  </a:lnTo>
                  <a:lnTo>
                    <a:pt x="581025" y="1905000"/>
                  </a:lnTo>
                  <a:lnTo>
                    <a:pt x="590550" y="1495425"/>
                  </a:lnTo>
                  <a:lnTo>
                    <a:pt x="0" y="1495425"/>
                  </a:lnTo>
                  <a:lnTo>
                    <a:pt x="9525" y="695325"/>
                  </a:lnTo>
                  <a:lnTo>
                    <a:pt x="571500" y="704850"/>
                  </a:lnTo>
                  <a:lnTo>
                    <a:pt x="56197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cxnSp>
        <p:nvCxnSpPr>
          <p:cNvPr id="26" name="直線矢印コネクタ 20">
            <a:extLst>
              <a:ext uri="{FF2B5EF4-FFF2-40B4-BE49-F238E27FC236}">
                <a16:creationId xmlns:a16="http://schemas.microsoft.com/office/drawing/2014/main" xmlns="" id="{00000000-0008-0000-1600-000014000000}"/>
              </a:ext>
            </a:extLst>
          </p:cNvPr>
          <p:cNvCxnSpPr/>
          <p:nvPr/>
        </p:nvCxnSpPr>
        <p:spPr bwMode="auto">
          <a:xfrm>
            <a:off x="827584" y="2350016"/>
            <a:ext cx="0" cy="648072"/>
          </a:xfrm>
          <a:prstGeom prst="straightConnector1">
            <a:avLst/>
          </a:prstGeom>
          <a:ln w="381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20">
            <a:extLst>
              <a:ext uri="{FF2B5EF4-FFF2-40B4-BE49-F238E27FC236}">
                <a16:creationId xmlns:a16="http://schemas.microsoft.com/office/drawing/2014/main" xmlns="" id="{00000000-0008-0000-1600-000014000000}"/>
              </a:ext>
            </a:extLst>
          </p:cNvPr>
          <p:cNvCxnSpPr/>
          <p:nvPr/>
        </p:nvCxnSpPr>
        <p:spPr bwMode="auto">
          <a:xfrm>
            <a:off x="1043608" y="2350016"/>
            <a:ext cx="0" cy="648072"/>
          </a:xfrm>
          <a:prstGeom prst="straightConnector1">
            <a:avLst/>
          </a:prstGeom>
          <a:ln w="3810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36512" y="2104375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TO3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87624" y="2104375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</a:t>
            </a:r>
            <a:r>
              <a:rPr lang="en-US" sz="2400" b="1" dirty="0">
                <a:solidFill>
                  <a:srgbClr val="FF0000"/>
                </a:solidFill>
              </a:rPr>
              <a:t>T13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2483768" y="2492896"/>
          <a:ext cx="1728192" cy="2880320"/>
        </p:xfrm>
        <a:graphic>
          <a:graphicData uri="http://schemas.openxmlformats.org/drawingml/2006/table">
            <a:tbl>
              <a:tblPr/>
              <a:tblGrid>
                <a:gridCol w="17281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G99G97S2000</a:t>
                      </a:r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T303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G0X46.35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Z-21.15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G1X22.85F0.12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T13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G0X35.0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G1Z-20.11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G1X22.8F0.12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4355976" y="2492896"/>
          <a:ext cx="1800200" cy="2880320"/>
        </p:xfrm>
        <a:graphic>
          <a:graphicData uri="http://schemas.openxmlformats.org/drawingml/2006/table">
            <a:tbl>
              <a:tblPr/>
              <a:tblGrid>
                <a:gridCol w="1800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G99G97S2000</a:t>
                      </a:r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T303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G0X46.35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Z-21.15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G1X22.85F0.12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GOX35.0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G1Z-20.03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G1X22.8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G04X05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2" name="Rectangle 41"/>
          <p:cNvSpPr/>
          <p:nvPr/>
        </p:nvSpPr>
        <p:spPr>
          <a:xfrm>
            <a:off x="4499992" y="1916832"/>
            <a:ext cx="1470004" cy="3843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AFTER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11560" y="2133992"/>
            <a:ext cx="648072" cy="115212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100392" y="3645024"/>
            <a:ext cx="648072" cy="115212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C:\Users\LENOVO\Pictures\gif oo.gif"/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0392" y="2564904"/>
            <a:ext cx="792088" cy="74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TextBox 14"/>
          <p:cNvSpPr txBox="1">
            <a:spLocks noChangeArrowheads="1"/>
          </p:cNvSpPr>
          <p:nvPr/>
        </p:nvSpPr>
        <p:spPr bwMode="auto">
          <a:xfrm>
            <a:off x="1" y="836712"/>
            <a:ext cx="91439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800" b="1" dirty="0">
                <a:latin typeface="Arial" panose="020B0604020202020204" pitchFamily="34" charset="0"/>
              </a:rPr>
              <a:t>TOOL OFFSET WILL BE ONE OF THE REASON FOR GROOVE WIDTH O/S</a:t>
            </a:r>
          </a:p>
        </p:txBody>
      </p: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395536" y="836712"/>
            <a:ext cx="835292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6000" b="1" dirty="0">
                <a:solidFill>
                  <a:srgbClr val="002060"/>
                </a:solidFill>
                <a:latin typeface="Arial" panose="020B0604020202020204" pitchFamily="34" charset="0"/>
              </a:rPr>
              <a:t> SUSPECT NO-</a:t>
            </a:r>
            <a:r>
              <a:rPr lang="ja-JP" altLang="en-US" sz="6000" b="1" dirty="0">
                <a:solidFill>
                  <a:srgbClr val="002060"/>
                </a:solidFill>
                <a:latin typeface="Arial" panose="020B0604020202020204" pitchFamily="34" charset="0"/>
              </a:rPr>
              <a:t>５</a:t>
            </a:r>
            <a:r>
              <a:rPr lang="en-IN" altLang="en-US" sz="6000" b="1" dirty="0">
                <a:solidFill>
                  <a:srgbClr val="002060"/>
                </a:solidFill>
                <a:latin typeface="Arial" panose="020B0604020202020204" pitchFamily="34" charset="0"/>
              </a:rPr>
              <a:t>    </a:t>
            </a:r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14225"/>
              </p:ext>
            </p:extLst>
          </p:nvPr>
        </p:nvGraphicFramePr>
        <p:xfrm>
          <a:off x="1908157" y="2701370"/>
          <a:ext cx="5308569" cy="2333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6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599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400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No.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altLang="en-US" sz="2400" b="1" dirty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SUSPECT</a:t>
                      </a:r>
                      <a:endParaRPr kumimoji="1" lang="ja-JP" altLang="en-US" sz="2400" dirty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ja-JP" altLang="en-US" sz="1800" b="0" kern="12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800" b="0" kern="12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DISTORTION IN HT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kern="1200" dirty="0">
                          <a:solidFill>
                            <a:srgbClr val="00B0F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②</a:t>
                      </a:r>
                      <a:endParaRPr kumimoji="1" lang="en-US" altLang="ja-JP" sz="1800" kern="1200" dirty="0">
                        <a:solidFill>
                          <a:srgbClr val="00B0F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800" b="0" kern="12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TOOL LIFE</a:t>
                      </a:r>
                      <a:endParaRPr lang="ja-JP" altLang="en-US" sz="1800" b="0" kern="120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kern="1200" dirty="0">
                          <a:solidFill>
                            <a:srgbClr val="00B0F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800" b="0" kern="1200" dirty="0">
                          <a:solidFill>
                            <a:srgbClr val="00B0F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TOOL PATH </a:t>
                      </a:r>
                      <a:endParaRPr lang="ja-JP" altLang="en-US" sz="1800" b="0" kern="1200" dirty="0">
                        <a:solidFill>
                          <a:srgbClr val="00B0F0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7568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kern="1200" dirty="0">
                          <a:solidFill>
                            <a:srgbClr val="00B0F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altLang="en-US" sz="1800" kern="1200" dirty="0">
                          <a:solidFill>
                            <a:srgbClr val="00B0F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TOOL OFFSET</a:t>
                      </a:r>
                      <a:endParaRPr kumimoji="1" lang="ja-JP" altLang="en-US" sz="1800" kern="1200" dirty="0">
                        <a:solidFill>
                          <a:srgbClr val="00B0F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2000" b="1" kern="1200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altLang="en-US" sz="2000" b="1" kern="1200" dirty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INSERT TOLERENCE</a:t>
                      </a:r>
                      <a:endParaRPr lang="ja-JP" altLang="en-US" sz="2000" b="1" kern="1200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2" name="二等辺三角形 11"/>
          <p:cNvSpPr/>
          <p:nvPr/>
        </p:nvSpPr>
        <p:spPr>
          <a:xfrm rot="10800000">
            <a:off x="2591780" y="1988840"/>
            <a:ext cx="3960440" cy="576064"/>
          </a:xfrm>
          <a:prstGeom prst="triangle">
            <a:avLst/>
          </a:prstGeom>
          <a:solidFill>
            <a:srgbClr val="C0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67814" y="5085534"/>
            <a:ext cx="189658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G_5386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887555" y="5231346"/>
            <a:ext cx="1796502" cy="1474188"/>
          </a:xfrm>
          <a:prstGeom prst="rect">
            <a:avLst/>
          </a:prstGeom>
        </p:spPr>
      </p:pic>
      <p:grpSp>
        <p:nvGrpSpPr>
          <p:cNvPr id="2" name="Group 14"/>
          <p:cNvGrpSpPr/>
          <p:nvPr/>
        </p:nvGrpSpPr>
        <p:grpSpPr>
          <a:xfrm>
            <a:off x="2223671" y="5833969"/>
            <a:ext cx="1556241" cy="219814"/>
            <a:chOff x="7020271" y="2204864"/>
            <a:chExt cx="936104" cy="216024"/>
          </a:xfrm>
        </p:grpSpPr>
        <p:cxnSp>
          <p:nvCxnSpPr>
            <p:cNvPr id="10" name="Straight Connector 7"/>
            <p:cNvCxnSpPr/>
            <p:nvPr/>
          </p:nvCxnSpPr>
          <p:spPr>
            <a:xfrm>
              <a:off x="7020271" y="2204864"/>
              <a:ext cx="936104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8"/>
            <p:cNvCxnSpPr/>
            <p:nvPr/>
          </p:nvCxnSpPr>
          <p:spPr>
            <a:xfrm>
              <a:off x="7020271" y="2420888"/>
              <a:ext cx="936104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0"/>
            <p:cNvCxnSpPr/>
            <p:nvPr/>
          </p:nvCxnSpPr>
          <p:spPr>
            <a:xfrm>
              <a:off x="7740351" y="2204864"/>
              <a:ext cx="0" cy="216024"/>
            </a:xfrm>
            <a:prstGeom prst="straightConnector1">
              <a:avLst/>
            </a:prstGeom>
            <a:ln w="254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110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72440" y="807567"/>
            <a:ext cx="3606400" cy="16175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4979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860032" y="836712"/>
            <a:ext cx="4139846" cy="16561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655633" y="2302608"/>
            <a:ext cx="2155462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TOOL LIFE ACHIEVED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5424" y="1916264"/>
            <a:ext cx="170642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DISTORTION OK</a:t>
            </a: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35497" y="0"/>
            <a:ext cx="910850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REASONING</a:t>
            </a:r>
          </a:p>
        </p:txBody>
      </p:sp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0" y="2592912"/>
            <a:ext cx="3559530" cy="22322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81264" y="4433704"/>
            <a:ext cx="207569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OFFSET CORRECTED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512" y="4508319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endParaRPr lang="en-US" sz="2400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dirty="0">
                <a:solidFill>
                  <a:srgbClr val="002060"/>
                </a:solidFill>
              </a:rPr>
              <a:t>THEN WHY IS THE FORK TIGHT COMING AGAIN ?</a:t>
            </a:r>
          </a:p>
          <a:p>
            <a:pPr>
              <a:buFont typeface="Wingdings" pitchFamily="2" charset="2"/>
              <a:buChar char="v"/>
            </a:pPr>
            <a:endParaRPr lang="en-US" sz="2400" b="1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dirty="0">
                <a:solidFill>
                  <a:srgbClr val="FF0000"/>
                </a:solidFill>
              </a:rPr>
              <a:t>IS THERE ANY VARIATION IN INSERT TO INSERT </a:t>
            </a:r>
            <a:r>
              <a:rPr lang="en-US" sz="2400" b="1" dirty="0">
                <a:solidFill>
                  <a:srgbClr val="002060"/>
                </a:solidFill>
              </a:rPr>
              <a:t>?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     </a:t>
            </a:r>
            <a:endParaRPr lang="en-US" sz="2400" b="1" dirty="0">
              <a:solidFill>
                <a:srgbClr val="002060"/>
              </a:solidFill>
            </a:endParaRPr>
          </a:p>
          <a:p>
            <a:r>
              <a:rPr lang="en-US" sz="2400" b="1" dirty="0"/>
              <a:t>LETS CHECK THE SAME……………………….</a:t>
            </a:r>
            <a:endParaRPr lang="en-US" sz="1600" b="1" dirty="0"/>
          </a:p>
        </p:txBody>
      </p:sp>
      <p:pic>
        <p:nvPicPr>
          <p:cNvPr id="243713" name="Picture 1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6675860" y="2780928"/>
            <a:ext cx="2291164" cy="2520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875452" y="3789040"/>
            <a:ext cx="2023734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CP &amp; CPK OK</a:t>
            </a:r>
          </a:p>
        </p:txBody>
      </p:sp>
    </p:spTree>
    <p:extLst>
      <p:ext uri="{BB962C8B-B14F-4D97-AF65-F5344CB8AC3E}">
        <p14:creationId xmlns:p14="http://schemas.microsoft.com/office/powerpoint/2010/main" val="185110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021288"/>
            <a:ext cx="9143999" cy="836712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MAX VARIATION COMING IS 0.143 MM</a:t>
            </a:r>
          </a:p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VARIATION COMING IN DIFFERENT BATCHES ?.                                            .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35497" y="0"/>
            <a:ext cx="910850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INSERT ANALYSIS </a:t>
            </a:r>
          </a:p>
        </p:txBody>
      </p:sp>
      <p:sp>
        <p:nvSpPr>
          <p:cNvPr id="39" name="TextBox 14"/>
          <p:cNvSpPr txBox="1">
            <a:spLocks noChangeArrowheads="1"/>
          </p:cNvSpPr>
          <p:nvPr/>
        </p:nvSpPr>
        <p:spPr bwMode="auto">
          <a:xfrm>
            <a:off x="0" y="1340768"/>
            <a:ext cx="914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LETS PRODUCE THE PARTS ACCORDING TO BATCHWISE INSERT…</a:t>
            </a:r>
          </a:p>
        </p:txBody>
      </p: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0" y="836712"/>
            <a:ext cx="914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CHECKED THE INSERTS FOUND VARIATION IN DIFFERENT BATCHES</a:t>
            </a:r>
            <a:endParaRPr lang="en-IN" altLang="en-US" sz="2000" b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012160" y="1700808"/>
            <a:ext cx="1944215" cy="1368152"/>
            <a:chOff x="6588225" y="1700808"/>
            <a:chExt cx="1944215" cy="1368152"/>
          </a:xfrm>
        </p:grpSpPr>
        <p:pic>
          <p:nvPicPr>
            <p:cNvPr id="25" name="Picture 24" descr="IMG_5386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88225" y="1700808"/>
              <a:ext cx="1667282" cy="1368152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7596336" y="2204864"/>
              <a:ext cx="936104" cy="216024"/>
              <a:chOff x="8388424" y="2492896"/>
              <a:chExt cx="936104" cy="216024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8388424" y="2492896"/>
                <a:ext cx="936104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8388424" y="2708920"/>
                <a:ext cx="936104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9108504" y="2492896"/>
                <a:ext cx="0" cy="216024"/>
              </a:xfrm>
              <a:prstGeom prst="straightConnector1">
                <a:avLst/>
              </a:prstGeom>
              <a:ln w="25400"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30"/>
          <p:cNvGrpSpPr/>
          <p:nvPr/>
        </p:nvGrpSpPr>
        <p:grpSpPr>
          <a:xfrm>
            <a:off x="6012160" y="3140968"/>
            <a:ext cx="1944215" cy="1368152"/>
            <a:chOff x="6588225" y="1700808"/>
            <a:chExt cx="1944215" cy="1368152"/>
          </a:xfrm>
        </p:grpSpPr>
        <p:pic>
          <p:nvPicPr>
            <p:cNvPr id="32" name="Picture 31" descr="IMG_5386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88225" y="1700808"/>
              <a:ext cx="1667282" cy="1368152"/>
            </a:xfrm>
            <a:prstGeom prst="rect">
              <a:avLst/>
            </a:prstGeom>
          </p:spPr>
        </p:pic>
        <p:grpSp>
          <p:nvGrpSpPr>
            <p:cNvPr id="33" name="Group 28"/>
            <p:cNvGrpSpPr/>
            <p:nvPr/>
          </p:nvGrpSpPr>
          <p:grpSpPr>
            <a:xfrm>
              <a:off x="7596336" y="2204864"/>
              <a:ext cx="936104" cy="216024"/>
              <a:chOff x="8388424" y="2492896"/>
              <a:chExt cx="936104" cy="216024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8388424" y="2492896"/>
                <a:ext cx="936104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8388424" y="2708920"/>
                <a:ext cx="936104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9108504" y="2492896"/>
                <a:ext cx="0" cy="216024"/>
              </a:xfrm>
              <a:prstGeom prst="straightConnector1">
                <a:avLst/>
              </a:prstGeom>
              <a:ln w="25400"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oup 37"/>
          <p:cNvGrpSpPr/>
          <p:nvPr/>
        </p:nvGrpSpPr>
        <p:grpSpPr>
          <a:xfrm>
            <a:off x="6012160" y="4653136"/>
            <a:ext cx="1944215" cy="1368152"/>
            <a:chOff x="6588225" y="1700808"/>
            <a:chExt cx="1944215" cy="1368152"/>
          </a:xfrm>
        </p:grpSpPr>
        <p:pic>
          <p:nvPicPr>
            <p:cNvPr id="40" name="Picture 39" descr="IMG_5386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88225" y="1700808"/>
              <a:ext cx="1667282" cy="1368152"/>
            </a:xfrm>
            <a:prstGeom prst="rect">
              <a:avLst/>
            </a:prstGeom>
          </p:spPr>
        </p:pic>
        <p:grpSp>
          <p:nvGrpSpPr>
            <p:cNvPr id="41" name="Group 28"/>
            <p:cNvGrpSpPr/>
            <p:nvPr/>
          </p:nvGrpSpPr>
          <p:grpSpPr>
            <a:xfrm>
              <a:off x="7596336" y="2204864"/>
              <a:ext cx="936104" cy="216024"/>
              <a:chOff x="8388424" y="2492896"/>
              <a:chExt cx="936104" cy="216024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>
                <a:off x="8388424" y="2492896"/>
                <a:ext cx="936104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8388424" y="2708920"/>
                <a:ext cx="936104" cy="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9108504" y="2492896"/>
                <a:ext cx="0" cy="216024"/>
              </a:xfrm>
              <a:prstGeom prst="straightConnector1">
                <a:avLst/>
              </a:prstGeom>
              <a:ln w="25400"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" name="TextBox 44"/>
          <p:cNvSpPr txBox="1"/>
          <p:nvPr/>
        </p:nvSpPr>
        <p:spPr>
          <a:xfrm>
            <a:off x="7884368" y="1980129"/>
            <a:ext cx="1187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5.17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956376" y="356372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5.20     </a:t>
            </a:r>
          </a:p>
        </p:txBody>
      </p:sp>
      <p:pic>
        <p:nvPicPr>
          <p:cNvPr id="50" name="Picture 1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0432" y="1988840"/>
            <a:ext cx="611560" cy="603452"/>
          </a:xfrm>
          <a:prstGeom prst="rect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179512" y="1772816"/>
          <a:ext cx="5688632" cy="4176462"/>
        </p:xfrm>
        <a:graphic>
          <a:graphicData uri="http://schemas.openxmlformats.org/drawingml/2006/table">
            <a:tbl>
              <a:tblPr/>
              <a:tblGrid>
                <a:gridCol w="8195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329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13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364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713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5701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5680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BATCH NO: 3774691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BATCH NO:3791293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BATCH NO:4086935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68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SL 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INSERT SPEC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SL 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INSERT SPEC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SL 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INSERT SPEC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62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4.085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4.124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4.083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4.126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3.986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62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4.084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4.125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3.986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62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4.126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3.984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62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4.127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3.985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62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4.124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62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4.124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62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4.125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262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4.124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262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4.125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7956376" y="508518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5.07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532440" y="3429000"/>
            <a:ext cx="396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X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8532440" y="4941168"/>
            <a:ext cx="396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5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68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7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79" tmFilter="0, 0; 0.125,0.2665; 0.25,0.4; 0.375,0.465; 0.5,0.5;  0.625,0.535; 0.75,0.6; 0.875,0.7335; 1,1">
                                          <p:stCondLst>
                                            <p:cond delay="97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" tmFilter="0, 0; 0.125,0.2665; 0.25,0.4; 0.375,0.465; 0.5,0.5;  0.625,0.535; 0.75,0.6; 0.875,0.7335; 1,1">
                                          <p:stCondLst>
                                            <p:cond delay="195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" tmFilter="0, 0; 0.125,0.2665; 0.25,0.4; 0.375,0.465; 0.5,0.5;  0.625,0.535; 0.75,0.6; 0.875,0.7335; 1,1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">
                                          <p:stCondLst>
                                            <p:cond delay="95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" decel="50000">
                                          <p:stCondLst>
                                            <p:cond delay="997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">
                                          <p:stCondLst>
                                            <p:cond delay="1935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" decel="50000">
                                          <p:stCondLst>
                                            <p:cond delay="1973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" decel="50000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" decel="50000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665" name="Picture 1" descr="C:\Users\kaizenblr\Desktop\MIQC-2018\IMG_5861.JPG"/>
          <p:cNvPicPr>
            <a:picLocks noChangeAspect="1" noChangeArrowheads="1"/>
          </p:cNvPicPr>
          <p:nvPr/>
        </p:nvPicPr>
        <p:blipFill>
          <a:blip r:embed="rId3" cstate="email">
            <a:lum bright="10000"/>
          </a:blip>
          <a:srcRect/>
          <a:stretch>
            <a:fillRect/>
          </a:stretch>
        </p:blipFill>
        <p:spPr bwMode="auto">
          <a:xfrm>
            <a:off x="117567" y="1094230"/>
            <a:ext cx="7092279" cy="4824398"/>
          </a:xfrm>
          <a:prstGeom prst="rect">
            <a:avLst/>
          </a:prstGeom>
          <a:noFill/>
        </p:spPr>
      </p:pic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35497" y="0"/>
            <a:ext cx="910850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INSERT DETAIL</a:t>
            </a:r>
          </a:p>
        </p:txBody>
      </p:sp>
      <p:sp>
        <p:nvSpPr>
          <p:cNvPr id="39" name="TextBox 14"/>
          <p:cNvSpPr txBox="1">
            <a:spLocks noChangeArrowheads="1"/>
          </p:cNvSpPr>
          <p:nvPr/>
        </p:nvSpPr>
        <p:spPr bwMode="auto">
          <a:xfrm>
            <a:off x="0" y="764704"/>
            <a:ext cx="73697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WE NEED TO CHECK THE CURRENT INSERT TOLERENCE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5877272"/>
            <a:ext cx="9143999" cy="980728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INSERT MANUFACTURING TOLERENCE FOUND MORE THAN THE PART SPEC</a:t>
            </a: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WE NEED AN INSERT HAVING TOLERANCE EQUVALENT TO PART SPEC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5272759" y="1387609"/>
            <a:ext cx="3312368" cy="2592288"/>
          </a:xfrm>
          <a:prstGeom prst="wedgeRectCallout">
            <a:avLst>
              <a:gd name="adj1" fmla="val -176918"/>
              <a:gd name="adj2" fmla="val 36862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1666" name="Picture 2" descr="C:\Users\kaizenblr\Desktop\MIQC-2018\IMG_5862.JPG"/>
          <p:cNvPicPr>
            <a:picLocks noChangeAspect="1" noChangeArrowheads="1"/>
          </p:cNvPicPr>
          <p:nvPr/>
        </p:nvPicPr>
        <p:blipFill>
          <a:blip r:embed="rId4" cstate="email">
            <a:lum bright="20000"/>
          </a:blip>
          <a:srcRect/>
          <a:stretch>
            <a:fillRect/>
          </a:stretch>
        </p:blipFill>
        <p:spPr bwMode="auto">
          <a:xfrm>
            <a:off x="5292080" y="1412776"/>
            <a:ext cx="3275854" cy="2563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Oval 10"/>
          <p:cNvSpPr/>
          <p:nvPr/>
        </p:nvSpPr>
        <p:spPr>
          <a:xfrm>
            <a:off x="5292080" y="1700808"/>
            <a:ext cx="1368152" cy="504056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図 2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6444208" y="3693968"/>
            <a:ext cx="2520280" cy="209644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948264" y="4134224"/>
            <a:ext cx="1152128" cy="2880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32240" y="443711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Comp spec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60432" y="764704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0" y="-38100"/>
            <a:ext cx="9144000" cy="647700"/>
          </a:xfrm>
          <a:prstGeom prst="round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sz="3200" b="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TEAM INRTRODUCTION </a:t>
            </a:r>
          </a:p>
        </p:txBody>
      </p:sp>
      <p:sp>
        <p:nvSpPr>
          <p:cNvPr id="24591" name="TextBox 2"/>
          <p:cNvSpPr txBox="1">
            <a:spLocks noChangeArrowheads="1"/>
          </p:cNvSpPr>
          <p:nvPr/>
        </p:nvSpPr>
        <p:spPr bwMode="auto">
          <a:xfrm>
            <a:off x="7308304" y="692696"/>
            <a:ext cx="14173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Arial" panose="020B0604020202020204" pitchFamily="34" charset="0"/>
              </a:rPr>
              <a:t>LEADER</a:t>
            </a:r>
          </a:p>
        </p:txBody>
      </p:sp>
      <p:sp>
        <p:nvSpPr>
          <p:cNvPr id="24600" name="TextBox 2"/>
          <p:cNvSpPr txBox="1">
            <a:spLocks noChangeArrowheads="1"/>
          </p:cNvSpPr>
          <p:nvPr/>
        </p:nvSpPr>
        <p:spPr bwMode="auto">
          <a:xfrm>
            <a:off x="683568" y="663079"/>
            <a:ext cx="15696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 dirty="0">
                <a:latin typeface="Arial" panose="020B0604020202020204" pitchFamily="34" charset="0"/>
              </a:rPr>
              <a:t>ADVISOR</a:t>
            </a:r>
          </a:p>
        </p:txBody>
      </p:sp>
      <p:pic>
        <p:nvPicPr>
          <p:cNvPr id="42" name="Picture 6" descr="Related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6528" y="1340768"/>
            <a:ext cx="368567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IMG_5051.JPG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>
          <a:xfrm rot="5400000">
            <a:off x="4572000" y="4077072"/>
            <a:ext cx="2232248" cy="2088232"/>
          </a:xfrm>
          <a:prstGeom prst="rect">
            <a:avLst/>
          </a:prstGeom>
        </p:spPr>
      </p:pic>
      <p:pic>
        <p:nvPicPr>
          <p:cNvPr id="31" name="Picture 30" descr="IMG_5053.JPG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>
          <a:xfrm rot="5400000">
            <a:off x="251520" y="1124745"/>
            <a:ext cx="2304256" cy="2160240"/>
          </a:xfrm>
          <a:prstGeom prst="rect">
            <a:avLst/>
          </a:prstGeom>
        </p:spPr>
      </p:pic>
      <p:pic>
        <p:nvPicPr>
          <p:cNvPr id="32" name="Picture 31" descr="IMG_5055.JPG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 rot="5400000">
            <a:off x="35496" y="4077072"/>
            <a:ext cx="2232248" cy="2088232"/>
          </a:xfrm>
          <a:prstGeom prst="rect">
            <a:avLst/>
          </a:prstGeom>
        </p:spPr>
      </p:pic>
      <p:pic>
        <p:nvPicPr>
          <p:cNvPr id="21" name="Picture 20" descr="IMG_5065.JPG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 rot="5400000">
            <a:off x="2267744" y="4077072"/>
            <a:ext cx="2232248" cy="2088232"/>
          </a:xfrm>
          <a:prstGeom prst="rect">
            <a:avLst/>
          </a:prstGeom>
        </p:spPr>
      </p:pic>
      <p:pic>
        <p:nvPicPr>
          <p:cNvPr id="24" name="Picture 23" descr="IMG_5070.JPG"/>
          <p:cNvPicPr>
            <a:picLocks noChangeAspect="1"/>
          </p:cNvPicPr>
          <p:nvPr/>
        </p:nvPicPr>
        <p:blipFill>
          <a:blip r:embed="rId9" cstate="email"/>
          <a:srcRect/>
          <a:stretch>
            <a:fillRect/>
          </a:stretch>
        </p:blipFill>
        <p:spPr>
          <a:xfrm rot="5400000">
            <a:off x="6695602" y="1160114"/>
            <a:ext cx="2232250" cy="216150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3528" y="3356992"/>
            <a:ext cx="2016224" cy="5760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KOHJI SAN</a:t>
            </a:r>
          </a:p>
          <a:p>
            <a:pPr algn="ctr"/>
            <a:r>
              <a:rPr lang="en-US" sz="1200" dirty="0">
                <a:solidFill>
                  <a:srgbClr val="FF0066"/>
                </a:solidFill>
              </a:rPr>
              <a:t>STRENGTH: GIVING IDEAS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7504" y="6253360"/>
            <a:ext cx="2016224" cy="5760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PRAVEEN SAN</a:t>
            </a:r>
          </a:p>
          <a:p>
            <a:pPr algn="ctr"/>
            <a:r>
              <a:rPr lang="en-US" sz="1200" dirty="0">
                <a:solidFill>
                  <a:srgbClr val="FF0066"/>
                </a:solidFill>
              </a:rPr>
              <a:t>STRENGTH: PROGRAMMING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339752" y="6280744"/>
            <a:ext cx="2016224" cy="5760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MANOHAR SAN</a:t>
            </a:r>
          </a:p>
          <a:p>
            <a:pPr algn="ctr"/>
            <a:r>
              <a:rPr lang="en-US" sz="1200" dirty="0">
                <a:solidFill>
                  <a:srgbClr val="FF0066"/>
                </a:solidFill>
              </a:rPr>
              <a:t>STRENGTH: PART SETTING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644008" y="6280744"/>
            <a:ext cx="2016224" cy="5760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PRAMOD SAJN</a:t>
            </a:r>
          </a:p>
          <a:p>
            <a:pPr algn="ctr"/>
            <a:r>
              <a:rPr lang="en-US" sz="1200" dirty="0">
                <a:solidFill>
                  <a:srgbClr val="FF0066"/>
                </a:solidFill>
              </a:rPr>
              <a:t>STRENGTH:  TOOLING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76256" y="6280744"/>
            <a:ext cx="2016224" cy="5760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BHASKAR SAN</a:t>
            </a:r>
          </a:p>
          <a:p>
            <a:pPr algn="ctr"/>
            <a:r>
              <a:rPr lang="en-US" sz="1200" dirty="0">
                <a:solidFill>
                  <a:srgbClr val="FF0066"/>
                </a:solidFill>
              </a:rPr>
              <a:t>STRENGTH: INFORMATION TOWER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76256" y="3356992"/>
            <a:ext cx="2016224" cy="5760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SAJIN </a:t>
            </a:r>
          </a:p>
          <a:p>
            <a:pPr algn="ctr"/>
            <a:r>
              <a:rPr lang="en-US" sz="1200" dirty="0">
                <a:solidFill>
                  <a:srgbClr val="FF0066"/>
                </a:solidFill>
              </a:rPr>
              <a:t>STRENGTH:  MACHINING</a:t>
            </a:r>
          </a:p>
        </p:txBody>
      </p:sp>
    </p:spTree>
    <p:extLst>
      <p:ext uri="{BB962C8B-B14F-4D97-AF65-F5344CB8AC3E}">
        <p14:creationId xmlns:p14="http://schemas.microsoft.com/office/powerpoint/2010/main" val="3978240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661248"/>
            <a:ext cx="9143999" cy="1224136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TAKEN TRIALS WITH THE GROUND INSERT – LIFE NOT ACHIEVED .</a:t>
            </a:r>
          </a:p>
          <a:p>
            <a:pPr>
              <a:buFont typeface="Wingdings" pitchFamily="2" charset="2"/>
              <a:buChar char="v"/>
            </a:pPr>
            <a:endParaRPr lang="en-I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 GRIND INSERT WILL NOT IMPROVE THE LIFE SHOULD GO FOR MOULDED INSERT 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35497" y="0"/>
            <a:ext cx="910850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INSERT TRIAL 1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2702064" y="1787104"/>
          <a:ext cx="3312365" cy="3816425"/>
        </p:xfrm>
        <a:graphic>
          <a:graphicData uri="http://schemas.openxmlformats.org/drawingml/2006/table">
            <a:tbl>
              <a:tblPr/>
              <a:tblGrid>
                <a:gridCol w="9463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021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638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4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BEFORE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AFTER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55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CURRENT INSERT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A4G0405M04U04 </a:t>
                      </a:r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GUP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DTE400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– 040 </a:t>
                      </a:r>
                      <a:r>
                        <a:rPr lang="en-US" sz="1100" b="0" i="0" u="none" strike="noStrike" baseline="0" dirty="0">
                          <a:solidFill>
                            <a:srgbClr val="00A84C"/>
                          </a:solidFill>
                          <a:latin typeface="Calibri"/>
                        </a:rPr>
                        <a:t>T9125</a:t>
                      </a:r>
                      <a:endParaRPr lang="en-US" sz="1100" b="0" i="0" u="none" strike="noStrike" dirty="0">
                        <a:solidFill>
                          <a:srgbClr val="00A84C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21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TOLERANCE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± 0.08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± 0.020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100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SET LIFE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43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ACTUAL LIFE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20</a:t>
                      </a:r>
                      <a:r>
                        <a:rPr lang="en-US" sz="1400" b="0" i="0" u="none" strike="noStrike" baseline="0" dirty="0">
                          <a:solidFill>
                            <a:srgbClr val="FF0000"/>
                          </a:solidFill>
                          <a:latin typeface="Calibri"/>
                        </a:rPr>
                        <a:t> / 30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7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CUTTING SPEED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73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4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MAKE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KENNAMETAL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TUNGALOY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1" name="Chart 10"/>
          <p:cNvGraphicFramePr/>
          <p:nvPr/>
        </p:nvGraphicFramePr>
        <p:xfrm>
          <a:off x="6084168" y="2276872"/>
          <a:ext cx="2843808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Picture 2" descr="Image result for SAD smiley image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8344" y="4005064"/>
            <a:ext cx="806448" cy="80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0" y="836712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Char char="v"/>
            </a:pPr>
            <a:r>
              <a:rPr lang="en-IN" alt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WE NEED THE PRECISSION GRIND INSERT HAVING ±0.020 TOLERENCE FOR THIS APPLICATION</a:t>
            </a:r>
          </a:p>
        </p:txBody>
      </p:sp>
      <p:pic>
        <p:nvPicPr>
          <p:cNvPr id="15" name="Picture 1" descr="C:\Users\kaizenblr\Desktop\MIQC-2018\DTE MOULD.jpg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 rot="5400000">
            <a:off x="121549" y="2437691"/>
            <a:ext cx="2553885" cy="1368152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-234840" y="4941168"/>
            <a:ext cx="33309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sz="2000" dirty="0">
                <a:solidFill>
                  <a:srgbClr val="000000"/>
                </a:solidFill>
                <a:latin typeface="Calibri"/>
              </a:rPr>
              <a:t>DTE400-040 –GROUND</a:t>
            </a:r>
          </a:p>
          <a:p>
            <a:pPr algn="ctr" fontAlgn="ctr"/>
            <a:r>
              <a:rPr lang="en-US" sz="2000" dirty="0">
                <a:solidFill>
                  <a:srgbClr val="000000"/>
                </a:solidFill>
                <a:latin typeface="Calibri"/>
              </a:rPr>
              <a:t>TOLERANCE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±0.02</a:t>
            </a:r>
            <a:endParaRPr lang="en-US" sz="2000" dirty="0"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60432" y="764704"/>
            <a:ext cx="524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805264"/>
            <a:ext cx="9143999" cy="1052736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ARRANGED 3 BATCH INSERT FOR THE WIDTH VERIFICATION .</a:t>
            </a:r>
          </a:p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THE MAXIMUM VARRAITION COMING IS 0.008 MM</a:t>
            </a:r>
          </a:p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DECIDED TO GO WITH THIS INSERT FOR FURTHER TRIALS                              </a:t>
            </a: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                                      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35497" y="0"/>
            <a:ext cx="9108504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INSERT SELECTION</a:t>
            </a:r>
          </a:p>
        </p:txBody>
      </p:sp>
      <p:sp>
        <p:nvSpPr>
          <p:cNvPr id="10" name="TextBox 14"/>
          <p:cNvSpPr txBox="1">
            <a:spLocks noChangeArrowheads="1"/>
          </p:cNvSpPr>
          <p:nvPr/>
        </p:nvSpPr>
        <p:spPr bwMode="auto">
          <a:xfrm>
            <a:off x="0" y="764704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Char char="v"/>
            </a:pPr>
            <a:r>
              <a:rPr lang="en-IN" alt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 CHECKED FOR THE MOULDED INSERT WITH LEAST TOLERANCE</a:t>
            </a:r>
          </a:p>
          <a:p>
            <a:pPr>
              <a:spcBef>
                <a:spcPct val="0"/>
              </a:spcBef>
              <a:buFont typeface="Wingdings" pitchFamily="2" charset="2"/>
              <a:buChar char="v"/>
            </a:pPr>
            <a:r>
              <a:rPr lang="en-IN" alt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 SELECTED  GDM4020N-040 GM HAVING TOLERANCE OF </a:t>
            </a:r>
            <a:r>
              <a:rPr lang="en-US" sz="2000" b="1" dirty="0"/>
              <a:t>±</a:t>
            </a:r>
            <a:r>
              <a:rPr lang="en-IN" alt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 0.03 MM 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79513" y="1745946"/>
          <a:ext cx="5688631" cy="3888436"/>
        </p:xfrm>
        <a:graphic>
          <a:graphicData uri="http://schemas.openxmlformats.org/drawingml/2006/table">
            <a:tbl>
              <a:tblPr/>
              <a:tblGrid>
                <a:gridCol w="7936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971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69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037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4699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0001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2529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BATCH NO: R0529E4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BATCH NO:R1033EZ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BATCH NO:</a:t>
                      </a:r>
                      <a:r>
                        <a:rPr lang="en-US" sz="1600" b="1" i="0" u="none" strike="noStrike" baseline="0" dirty="0">
                          <a:solidFill>
                            <a:schemeClr val="tx1"/>
                          </a:solidFill>
                          <a:latin typeface="Calibri"/>
                        </a:rPr>
                        <a:t> N113905</a:t>
                      </a: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5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SL 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INSERT SPEC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SL 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INSERT SPEC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SL 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2060"/>
                          </a:solidFill>
                          <a:latin typeface="Calibri"/>
                        </a:rPr>
                        <a:t>INSERT SPEC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3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3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3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3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3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3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3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3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3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pic>
        <p:nvPicPr>
          <p:cNvPr id="13" name="Picture 4" descr="C:\Users\kaizenblr\Desktop\MIQC-2018\gdm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 rot="5400000">
            <a:off x="5636465" y="2148511"/>
            <a:ext cx="1872209" cy="976805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6660232" y="2276872"/>
            <a:ext cx="2880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dirty="0">
                <a:solidFill>
                  <a:srgbClr val="000000"/>
                </a:solidFill>
                <a:latin typeface="Calibri"/>
              </a:rPr>
              <a:t>GDM4020N-040 GM</a:t>
            </a:r>
          </a:p>
          <a:p>
            <a:pPr algn="ctr" fontAlgn="ctr"/>
            <a:r>
              <a:rPr lang="en-US" dirty="0">
                <a:solidFill>
                  <a:srgbClr val="000000"/>
                </a:solidFill>
                <a:latin typeface="Calibri"/>
              </a:rPr>
              <a:t>TOLERANCE ±0.03</a:t>
            </a:r>
          </a:p>
        </p:txBody>
      </p:sp>
      <p:pic>
        <p:nvPicPr>
          <p:cNvPr id="9" name="図 2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6444208" y="3636816"/>
            <a:ext cx="2520280" cy="20964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948264" y="4077072"/>
            <a:ext cx="1152128" cy="2880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/>
          <p:nvPr/>
        </p:nvGraphicFramePr>
        <p:xfrm>
          <a:off x="5004049" y="3717032"/>
          <a:ext cx="3960440" cy="2383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20"/>
          <p:cNvGraphicFramePr/>
          <p:nvPr/>
        </p:nvGraphicFramePr>
        <p:xfrm>
          <a:off x="6228184" y="836712"/>
          <a:ext cx="2736304" cy="12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1" y="6165304"/>
            <a:ext cx="9143999" cy="692696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SUCCESSFUL  AND TOOL LIFE SET TO 700 NOS.</a:t>
            </a:r>
          </a:p>
          <a:p>
            <a:pPr>
              <a:buFont typeface="Wingdings" pitchFamily="2" charset="2"/>
              <a:buChar char="v"/>
            </a:pP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FORK TIGHT REWORK REDUCED  .                                                               .</a:t>
            </a:r>
          </a:p>
        </p:txBody>
      </p:sp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1" y="0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INSERT TRIAL 2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2" y="4221088"/>
            <a:ext cx="1049848" cy="1872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848" y="4221088"/>
            <a:ext cx="1187624" cy="1872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354944" y="3789040"/>
            <a:ext cx="1296144" cy="3123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Cp &amp; Cpk</a:t>
            </a:r>
          </a:p>
        </p:txBody>
      </p:sp>
      <p:pic>
        <p:nvPicPr>
          <p:cNvPr id="20" name="Picture 19" descr="3D emoticon 185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277"/>
          <a:stretch>
            <a:fillRect/>
          </a:stretch>
        </p:blipFill>
        <p:spPr bwMode="auto">
          <a:xfrm>
            <a:off x="7596336" y="3861048"/>
            <a:ext cx="1296144" cy="84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" y="836712"/>
          <a:ext cx="4355974" cy="2799007"/>
        </p:xfrm>
        <a:graphic>
          <a:graphicData uri="http://schemas.openxmlformats.org/drawingml/2006/table">
            <a:tbl>
              <a:tblPr/>
              <a:tblGrid>
                <a:gridCol w="12445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557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557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603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BEFORE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AFTER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1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CURRENT INSERT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A4G0405M04U04 </a:t>
                      </a:r>
                      <a:r>
                        <a:rPr lang="en-US" sz="16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GUP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GDM 4020N -040GM</a:t>
                      </a:r>
                      <a:endParaRPr lang="en-US" sz="1600" b="0" i="0" u="none" strike="noStrike" dirty="0">
                        <a:solidFill>
                          <a:srgbClr val="00A84C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4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TOLERANCE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± 0.08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± 0.03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90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SET LIFE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41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ACTUAL LIFE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0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CUTTING SPEED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04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03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MAKE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KENNAMETAL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KYOCERA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23" name="Picture 2" descr="Related image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4328" y="1196752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7668344" y="4725144"/>
            <a:ext cx="1152128" cy="129614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IMG_4910.JP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2735795" y="4689140"/>
            <a:ext cx="1872208" cy="9361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7" name="Picture 26" descr="IMG_4911.JP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1655675" y="4617132"/>
            <a:ext cx="1872208" cy="1080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2123727" y="3717032"/>
            <a:ext cx="936104" cy="2880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BEFORE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131839" y="3717032"/>
            <a:ext cx="936104" cy="2880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AFTER</a:t>
            </a:r>
          </a:p>
        </p:txBody>
      </p:sp>
      <p:sp>
        <p:nvSpPr>
          <p:cNvPr id="30" name="Oval Callout 29"/>
          <p:cNvSpPr/>
          <p:nvPr/>
        </p:nvSpPr>
        <p:spPr>
          <a:xfrm>
            <a:off x="2339751" y="4221088"/>
            <a:ext cx="1656184" cy="720080"/>
          </a:xfrm>
          <a:prstGeom prst="wedgeEllipseCallout">
            <a:avLst>
              <a:gd name="adj1" fmla="val 25038"/>
              <a:gd name="adj2" fmla="val 153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INSERT WEAR  FOUND OK</a:t>
            </a:r>
            <a:endParaRPr lang="en-US" sz="2800" b="1" dirty="0"/>
          </a:p>
        </p:txBody>
      </p:sp>
      <p:sp>
        <p:nvSpPr>
          <p:cNvPr id="31" name="Oval 30"/>
          <p:cNvSpPr/>
          <p:nvPr/>
        </p:nvSpPr>
        <p:spPr>
          <a:xfrm>
            <a:off x="2051719" y="5589240"/>
            <a:ext cx="2016224" cy="57606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5889" name="Object 1"/>
          <p:cNvGraphicFramePr>
            <a:graphicFrameLocks noChangeAspect="1"/>
          </p:cNvGraphicFramePr>
          <p:nvPr/>
        </p:nvGraphicFramePr>
        <p:xfrm>
          <a:off x="4427985" y="836712"/>
          <a:ext cx="1730048" cy="280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74" name="Acrobat Document" r:id="rId13" imgW="5666985" imgH="8019814" progId="AcroExch.Document.7">
                  <p:embed/>
                </p:oleObj>
              </mc:Choice>
              <mc:Fallback>
                <p:oleObj name="Acrobat Document" r:id="rId13" imgW="5666985" imgH="8019814" progId="AcroExch.Document.7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5" y="836712"/>
                        <a:ext cx="1730048" cy="28083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5076056" y="26996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Rz</a:t>
            </a:r>
            <a:r>
              <a:rPr lang="en-US" b="1" dirty="0"/>
              <a:t> 11.45</a:t>
            </a:r>
          </a:p>
        </p:txBody>
      </p:sp>
      <p:graphicFrame>
        <p:nvGraphicFramePr>
          <p:cNvPr id="35" name="Chart 34"/>
          <p:cNvGraphicFramePr/>
          <p:nvPr/>
        </p:nvGraphicFramePr>
        <p:xfrm>
          <a:off x="6228184" y="2204864"/>
          <a:ext cx="2915816" cy="1440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4572000" y="105273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en-US" b="1" dirty="0">
                <a:latin typeface="Calibri"/>
              </a:rPr>
              <a:t>SPEC: ≤  12.5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496" y="5589240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CP1.44 &amp; CPK1.38</a:t>
            </a:r>
          </a:p>
        </p:txBody>
      </p: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6150114"/>
            <a:ext cx="8928992" cy="640080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IN" dirty="0"/>
              <a:t>WE COMPLETED OUR ACTIVITY AS PER THE PLAN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4591321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en-US" sz="2800" b="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Activity schedule plan</a:t>
            </a:r>
          </a:p>
        </p:txBody>
      </p:sp>
      <p:grpSp>
        <p:nvGrpSpPr>
          <p:cNvPr id="3" name="Group 1"/>
          <p:cNvGrpSpPr>
            <a:grpSpLocks/>
          </p:cNvGrpSpPr>
          <p:nvPr/>
        </p:nvGrpSpPr>
        <p:grpSpPr bwMode="auto">
          <a:xfrm>
            <a:off x="107504" y="812593"/>
            <a:ext cx="8763000" cy="1056022"/>
            <a:chOff x="228599" y="1002116"/>
            <a:chExt cx="8763001" cy="1056180"/>
          </a:xfrm>
        </p:grpSpPr>
        <p:sp>
          <p:nvSpPr>
            <p:cNvPr id="6" name="Rectangle 5"/>
            <p:cNvSpPr/>
            <p:nvPr/>
          </p:nvSpPr>
          <p:spPr>
            <a:xfrm>
              <a:off x="228599" y="1002116"/>
              <a:ext cx="8763001" cy="849440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 dirty="0">
                <a:solidFill>
                  <a:prstClr val="white"/>
                </a:solidFill>
                <a:latin typeface="Calibri"/>
                <a:cs typeface="Arial" charset="0"/>
              </a:endParaRPr>
            </a:p>
          </p:txBody>
        </p:sp>
        <p:cxnSp>
          <p:nvCxnSpPr>
            <p:cNvPr id="7" name="Straight Connector 23"/>
            <p:cNvCxnSpPr>
              <a:cxnSpLocks noChangeShapeType="1"/>
            </p:cNvCxnSpPr>
            <p:nvPr/>
          </p:nvCxnSpPr>
          <p:spPr bwMode="auto">
            <a:xfrm>
              <a:off x="228600" y="1340899"/>
              <a:ext cx="6781800" cy="667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Straight Connector 24"/>
            <p:cNvCxnSpPr>
              <a:cxnSpLocks noChangeShapeType="1"/>
            </p:cNvCxnSpPr>
            <p:nvPr/>
          </p:nvCxnSpPr>
          <p:spPr bwMode="auto">
            <a:xfrm>
              <a:off x="228600" y="1600200"/>
              <a:ext cx="6781800" cy="0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25"/>
            <p:cNvCxnSpPr>
              <a:cxnSpLocks noChangeShapeType="1"/>
            </p:cNvCxnSpPr>
            <p:nvPr/>
          </p:nvCxnSpPr>
          <p:spPr bwMode="auto">
            <a:xfrm>
              <a:off x="3352800" y="1055132"/>
              <a:ext cx="0" cy="849868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Box 26"/>
            <p:cNvSpPr txBox="1">
              <a:spLocks noChangeArrowheads="1"/>
            </p:cNvSpPr>
            <p:nvPr/>
          </p:nvSpPr>
          <p:spPr bwMode="auto">
            <a:xfrm>
              <a:off x="419099" y="1079955"/>
              <a:ext cx="2743201" cy="26175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    MIQC NAME: </a:t>
              </a:r>
              <a:r>
                <a:rPr lang="en-US" altLang="en-US" sz="1100" dirty="0">
                  <a:solidFill>
                    <a:srgbClr val="0000FF"/>
                  </a:solidFill>
                </a:rPr>
                <a:t>THE TEAM HORIZON</a:t>
              </a:r>
            </a:p>
          </p:txBody>
        </p:sp>
        <p:sp>
          <p:nvSpPr>
            <p:cNvPr id="11" name="TextBox 27"/>
            <p:cNvSpPr txBox="1">
              <a:spLocks noChangeArrowheads="1"/>
            </p:cNvSpPr>
            <p:nvPr/>
          </p:nvSpPr>
          <p:spPr bwMode="auto">
            <a:xfrm>
              <a:off x="228599" y="1338590"/>
              <a:ext cx="3124199" cy="261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PROJECT;-</a:t>
              </a:r>
              <a:r>
                <a:rPr lang="en-US" altLang="en-US" sz="1100" dirty="0">
                  <a:solidFill>
                    <a:srgbClr val="FF0000"/>
                  </a:solidFill>
                </a:rPr>
                <a:t> FORK TIGHT REWORK ELIMINATION</a:t>
              </a:r>
              <a:endParaRPr lang="en-US" alt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28"/>
            <p:cNvSpPr txBox="1">
              <a:spLocks noChangeArrowheads="1"/>
            </p:cNvSpPr>
            <p:nvPr/>
          </p:nvSpPr>
          <p:spPr bwMode="auto">
            <a:xfrm>
              <a:off x="228600" y="1600200"/>
              <a:ext cx="3276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</a:rPr>
                <a:t>Meeting time every Friday 3 to 4 pm</a:t>
              </a:r>
            </a:p>
          </p:txBody>
        </p:sp>
        <p:sp>
          <p:nvSpPr>
            <p:cNvPr id="13" name="TextBox 29"/>
            <p:cNvSpPr txBox="1">
              <a:spLocks noChangeArrowheads="1"/>
            </p:cNvSpPr>
            <p:nvPr/>
          </p:nvSpPr>
          <p:spPr bwMode="auto">
            <a:xfrm>
              <a:off x="3276600" y="1079956"/>
              <a:ext cx="20574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DEPT; KAIZEN TEAM</a:t>
              </a:r>
            </a:p>
          </p:txBody>
        </p:sp>
        <p:sp>
          <p:nvSpPr>
            <p:cNvPr id="14" name="TextBox 30"/>
            <p:cNvSpPr txBox="1">
              <a:spLocks noChangeArrowheads="1"/>
            </p:cNvSpPr>
            <p:nvPr/>
          </p:nvSpPr>
          <p:spPr bwMode="auto">
            <a:xfrm>
              <a:off x="5029200" y="1066800"/>
              <a:ext cx="2209801" cy="261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FACILITATER;- KOHJI SAN</a:t>
              </a:r>
            </a:p>
          </p:txBody>
        </p:sp>
        <p:cxnSp>
          <p:nvCxnSpPr>
            <p:cNvPr id="15" name="Straight Connector 32"/>
            <p:cNvCxnSpPr>
              <a:cxnSpLocks noChangeShapeType="1"/>
            </p:cNvCxnSpPr>
            <p:nvPr/>
          </p:nvCxnSpPr>
          <p:spPr bwMode="auto">
            <a:xfrm>
              <a:off x="7010400" y="1066800"/>
              <a:ext cx="0" cy="849868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TextBox 33"/>
            <p:cNvSpPr txBox="1">
              <a:spLocks noChangeArrowheads="1"/>
            </p:cNvSpPr>
            <p:nvPr/>
          </p:nvSpPr>
          <p:spPr bwMode="auto">
            <a:xfrm>
              <a:off x="3276600" y="1338590"/>
              <a:ext cx="1752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START MONTH;- OCT</a:t>
              </a:r>
            </a:p>
          </p:txBody>
        </p:sp>
        <p:sp>
          <p:nvSpPr>
            <p:cNvPr id="17" name="TextBox 34"/>
            <p:cNvSpPr txBox="1">
              <a:spLocks noChangeArrowheads="1"/>
            </p:cNvSpPr>
            <p:nvPr/>
          </p:nvSpPr>
          <p:spPr bwMode="auto">
            <a:xfrm>
              <a:off x="4953000" y="1338590"/>
              <a:ext cx="175260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END MONTH;- NOV</a:t>
              </a:r>
            </a:p>
          </p:txBody>
        </p:sp>
        <p:sp>
          <p:nvSpPr>
            <p:cNvPr id="18" name="TextBox 35"/>
            <p:cNvSpPr txBox="1">
              <a:spLocks noChangeArrowheads="1"/>
            </p:cNvSpPr>
            <p:nvPr/>
          </p:nvSpPr>
          <p:spPr bwMode="auto">
            <a:xfrm>
              <a:off x="4038599" y="1600200"/>
              <a:ext cx="2667001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100" dirty="0">
                  <a:solidFill>
                    <a:srgbClr val="000000"/>
                  </a:solidFill>
                </a:rPr>
                <a:t>NO OF PROJECTS COMPLETED;-1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6722975" y="1367382"/>
              <a:ext cx="803452" cy="228599"/>
            </a:xfrm>
            <a:prstGeom prst="rect">
              <a:avLst/>
            </a:prstGeom>
            <a:noFill/>
          </p:spPr>
          <p:txBody>
            <a:bodyPr>
              <a:prstTxWarp prst="textPlain">
                <a:avLst/>
              </a:prstTxWarp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prstClr val="black"/>
                  </a:solidFill>
                  <a:latin typeface="Calibri"/>
                  <a:cs typeface="Arial" charset="0"/>
                </a:rPr>
                <a:t>MEMBERS</a:t>
              </a:r>
            </a:p>
          </p:txBody>
        </p:sp>
        <p:sp>
          <p:nvSpPr>
            <p:cNvPr id="20" name="TextBox 37"/>
            <p:cNvSpPr txBox="1">
              <a:spLocks noChangeArrowheads="1"/>
            </p:cNvSpPr>
            <p:nvPr/>
          </p:nvSpPr>
          <p:spPr bwMode="auto">
            <a:xfrm>
              <a:off x="7315200" y="1042481"/>
              <a:ext cx="1676400" cy="1015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1.SAJIN SAN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   2.PRAVEEN SAN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 3.MANOHAR SAN                         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4. PRAMOD SAN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000" dirty="0">
                  <a:solidFill>
                    <a:srgbClr val="000000"/>
                  </a:solidFill>
                </a:rPr>
                <a:t>5. DARSHAN SAN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000" dirty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072967"/>
              </p:ext>
            </p:extLst>
          </p:nvPr>
        </p:nvGraphicFramePr>
        <p:xfrm>
          <a:off x="114300" y="1714500"/>
          <a:ext cx="8750300" cy="430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55" name="Worksheet" r:id="rId4" imgW="7601030" imgH="4105341" progId="Excel.Sheet.12">
                  <p:embed/>
                </p:oleObj>
              </mc:Choice>
              <mc:Fallback>
                <p:oleObj name="Worksheet" r:id="rId4" imgW="7601030" imgH="4105341" progId="Excel.Sheet.12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" y="1714500"/>
                        <a:ext cx="8750300" cy="4303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0336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121096" y="1560255"/>
            <a:ext cx="8915400" cy="25545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gerian" pitchFamily="82" charset="0"/>
              </a:rPr>
              <a:t>EFFECT CONFIRMATION</a:t>
            </a:r>
            <a:endParaRPr lang="en-IN" sz="8000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lgerian" pitchFamily="82" charset="0"/>
            </a:endParaRPr>
          </a:p>
        </p:txBody>
      </p:sp>
      <p:pic>
        <p:nvPicPr>
          <p:cNvPr id="28675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4222750"/>
            <a:ext cx="3300413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il_fi" descr="http://www.presentermedia.com/files/animsp/00004000/4999/stick_figure_climb_ladder_md_wm.gif"/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4495800"/>
            <a:ext cx="17272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3967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xmlns="" id="{00000000-0008-0000-0200-00000A000000}"/>
              </a:ext>
            </a:extLst>
          </p:cNvPr>
          <p:cNvGraphicFramePr/>
          <p:nvPr/>
        </p:nvGraphicFramePr>
        <p:xfrm>
          <a:off x="0" y="1052736"/>
          <a:ext cx="9144000" cy="5040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Rectangle 1"/>
          <p:cNvSpPr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Effect confirmation</a:t>
            </a:r>
          </a:p>
        </p:txBody>
      </p:sp>
      <p:pic>
        <p:nvPicPr>
          <p:cNvPr id="5" name="Picture 4" descr="MCj0440456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1124744"/>
            <a:ext cx="1357313" cy="126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7" descr="Hat 3 - Click image to download.">
            <a:hlinkClick r:id="" action="ppaction://noaction"/>
          </p:cNvPr>
          <p:cNvPicPr>
            <a:picLocks noChangeAspect="1" noChangeArrowheads="1" noCrop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1604">
            <a:off x="7047582" y="584994"/>
            <a:ext cx="698500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ight Arrow 8"/>
          <p:cNvSpPr/>
          <p:nvPr/>
        </p:nvSpPr>
        <p:spPr bwMode="auto">
          <a:xfrm rot="3066837">
            <a:off x="5448408" y="3310176"/>
            <a:ext cx="2449744" cy="448120"/>
          </a:xfrm>
          <a:prstGeom prst="rightArrow">
            <a:avLst>
              <a:gd name="adj1" fmla="val 50000"/>
              <a:gd name="adj2" fmla="val 43824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 eaLnBrk="1" hangingPunct="1">
              <a:defRPr/>
            </a:pPr>
            <a:r>
              <a:rPr lang="en-IN" altLang="en-US" sz="1600" dirty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REWORK REDUCTION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237312"/>
            <a:ext cx="9143999" cy="620688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</p:spPr>
        <p:txBody>
          <a:bodyPr lIns="128016" tIns="64008" rIns="128016" bIns="64008" rtlCol="0" anchor="ctr" anchorCtr="1"/>
          <a:lstStyle/>
          <a:p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AFTER IMPLEMENTATION FORK TIGHT </a:t>
            </a: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 IS REDUCED </a:t>
            </a:r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Oval 8"/>
          <p:cNvSpPr/>
          <p:nvPr/>
        </p:nvSpPr>
        <p:spPr>
          <a:xfrm>
            <a:off x="7380312" y="4581128"/>
            <a:ext cx="792088" cy="1152128"/>
          </a:xfrm>
          <a:prstGeom prst="ellipse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Oval Callout 9"/>
          <p:cNvSpPr/>
          <p:nvPr/>
        </p:nvSpPr>
        <p:spPr>
          <a:xfrm>
            <a:off x="6588224" y="2564904"/>
            <a:ext cx="2304256" cy="972688"/>
          </a:xfrm>
          <a:prstGeom prst="wedgeEllipseCallout">
            <a:avLst>
              <a:gd name="adj1" fmla="val 2473"/>
              <a:gd name="adj2" fmla="val 186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ACHIEVEMENT 99.4%</a:t>
            </a:r>
          </a:p>
        </p:txBody>
      </p:sp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008" y="764704"/>
            <a:ext cx="8964488" cy="9676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002060"/>
                </a:solidFill>
              </a:rPr>
              <a:t>HORIZONTAL DIPLOYMENT COMPLETED IN C-4 KTE/K67, C-3 K55 &amp; M-4 K55 LINE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34330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HORIZONTAL DEPLOYMENT</a:t>
            </a:r>
            <a:endParaRPr lang="en-IN" altLang="en-US" sz="2800" dirty="0">
              <a:solidFill>
                <a:schemeClr val="tx2">
                  <a:lumMod val="75000"/>
                </a:schemeClr>
              </a:solidFill>
              <a:latin typeface="Stencil" panose="040409050D0802020404" pitchFamily="82" charset="0"/>
            </a:endParaRPr>
          </a:p>
        </p:txBody>
      </p:sp>
      <p:pic>
        <p:nvPicPr>
          <p:cNvPr id="252972" name="Picture 44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-23771" y="1844824"/>
            <a:ext cx="9108331" cy="4946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04455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xmlns="" id="{00000000-0008-0000-0200-000009000000}"/>
              </a:ext>
            </a:extLst>
          </p:cNvPr>
          <p:cNvGraphicFramePr/>
          <p:nvPr/>
        </p:nvGraphicFramePr>
        <p:xfrm>
          <a:off x="4572000" y="3861048"/>
          <a:ext cx="4427984" cy="2832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/>
          <p:nvPr/>
        </p:nvGraphicFramePr>
        <p:xfrm>
          <a:off x="0" y="3859326"/>
          <a:ext cx="4425696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33663" y="0"/>
            <a:ext cx="9177663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Tangible benefits</a:t>
            </a:r>
          </a:p>
        </p:txBody>
      </p:sp>
      <p:sp>
        <p:nvSpPr>
          <p:cNvPr id="10" name="Right Arrow 8"/>
          <p:cNvSpPr/>
          <p:nvPr/>
        </p:nvSpPr>
        <p:spPr bwMode="auto">
          <a:xfrm rot="20250174">
            <a:off x="1465918" y="1561621"/>
            <a:ext cx="1661197" cy="655865"/>
          </a:xfrm>
          <a:prstGeom prst="rightArrow">
            <a:avLst>
              <a:gd name="adj1" fmla="val 50000"/>
              <a:gd name="adj2" fmla="val 43824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 eaLnBrk="1" hangingPunct="1">
              <a:defRPr/>
            </a:pPr>
            <a:r>
              <a:rPr lang="en-IN" altLang="en-US" sz="1200" dirty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TOOL LIFE UP</a:t>
            </a:r>
          </a:p>
        </p:txBody>
      </p:sp>
      <p:sp>
        <p:nvSpPr>
          <p:cNvPr id="12" name="Right Arrow 8"/>
          <p:cNvSpPr/>
          <p:nvPr/>
        </p:nvSpPr>
        <p:spPr bwMode="auto">
          <a:xfrm rot="2120938">
            <a:off x="1959324" y="4929983"/>
            <a:ext cx="1661197" cy="831412"/>
          </a:xfrm>
          <a:prstGeom prst="rightArrow">
            <a:avLst>
              <a:gd name="adj1" fmla="val 50000"/>
              <a:gd name="adj2" fmla="val 43824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FF0000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 eaLnBrk="1" hangingPunct="1">
              <a:defRPr/>
            </a:pPr>
            <a:r>
              <a:rPr lang="en-IN" altLang="en-US" sz="1200" dirty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REWORK TIME REDUCED</a:t>
            </a:r>
          </a:p>
        </p:txBody>
      </p:sp>
      <p:graphicFrame>
        <p:nvGraphicFramePr>
          <p:cNvPr id="14" name="Chart 13"/>
          <p:cNvGraphicFramePr/>
          <p:nvPr/>
        </p:nvGraphicFramePr>
        <p:xfrm>
          <a:off x="0" y="915616"/>
          <a:ext cx="4427984" cy="2736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5" name="Picture 19" descr="3D emoticon 18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77"/>
          <a:stretch>
            <a:fillRect/>
          </a:stretch>
        </p:blipFill>
        <p:spPr bwMode="auto">
          <a:xfrm>
            <a:off x="3203848" y="4234808"/>
            <a:ext cx="1197988" cy="781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Chart 20"/>
          <p:cNvGraphicFramePr/>
          <p:nvPr/>
        </p:nvGraphicFramePr>
        <p:xfrm>
          <a:off x="4499992" y="908720"/>
          <a:ext cx="442798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23" name="Picture 22" descr="MCj04404560000[1]"/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7452320" y="4365104"/>
            <a:ext cx="1357313" cy="126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MCj04404560000[1]"/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7786687" y="620688"/>
            <a:ext cx="1357313" cy="126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7" descr="Hat 3 - Click image to download.">
            <a:hlinkClick r:id="" action="ppaction://noaction"/>
          </p:cNvPr>
          <p:cNvPicPr>
            <a:picLocks noChangeAspect="1" noChangeArrowheads="1" noCrop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 rot="21271604">
            <a:off x="8149379" y="189562"/>
            <a:ext cx="698500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7" descr="Hat 3 - Click image to download.">
            <a:hlinkClick r:id="" action="ppaction://noaction"/>
          </p:cNvPr>
          <p:cNvPicPr>
            <a:picLocks noChangeAspect="1" noChangeArrowheads="1" noCrop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 rot="21271604">
            <a:off x="7815012" y="3933978"/>
            <a:ext cx="698500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3D emoticon 18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77"/>
          <a:stretch>
            <a:fillRect/>
          </a:stretch>
        </p:blipFill>
        <p:spPr bwMode="auto">
          <a:xfrm>
            <a:off x="3275856" y="631017"/>
            <a:ext cx="1197988" cy="781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112426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46" name="TextBox 15"/>
          <p:cNvSpPr txBox="1">
            <a:spLocks noChangeArrowheads="1"/>
          </p:cNvSpPr>
          <p:nvPr/>
        </p:nvSpPr>
        <p:spPr bwMode="auto">
          <a:xfrm>
            <a:off x="1728784" y="1576384"/>
            <a:ext cx="1484702" cy="338554"/>
          </a:xfrm>
          <a:prstGeom prst="rect">
            <a:avLst/>
          </a:prstGeom>
          <a:noFill/>
          <a:ln w="9525">
            <a:solidFill>
              <a:srgbClr val="FF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600" dirty="0">
                <a:solidFill>
                  <a:srgbClr val="002060"/>
                </a:solidFill>
                <a:latin typeface="Arial" panose="020B0604020202020204" pitchFamily="34" charset="0"/>
              </a:rPr>
              <a:t>Before Project</a:t>
            </a:r>
          </a:p>
        </p:txBody>
      </p:sp>
      <p:sp>
        <p:nvSpPr>
          <p:cNvPr id="69648" name="TextBox 16"/>
          <p:cNvSpPr txBox="1">
            <a:spLocks noChangeArrowheads="1"/>
          </p:cNvSpPr>
          <p:nvPr/>
        </p:nvSpPr>
        <p:spPr bwMode="auto">
          <a:xfrm>
            <a:off x="5954440" y="1600792"/>
            <a:ext cx="1292341" cy="338554"/>
          </a:xfrm>
          <a:prstGeom prst="rect">
            <a:avLst/>
          </a:prstGeom>
          <a:noFill/>
          <a:ln w="9525">
            <a:solidFill>
              <a:srgbClr val="FF33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IN" altLang="en-US" sz="1600" dirty="0">
                <a:solidFill>
                  <a:srgbClr val="002060"/>
                </a:solidFill>
                <a:latin typeface="Arial" panose="020B0604020202020204" pitchFamily="34" charset="0"/>
              </a:rPr>
              <a:t>After project</a:t>
            </a:r>
          </a:p>
        </p:txBody>
      </p:sp>
      <p:sp>
        <p:nvSpPr>
          <p:cNvPr id="39" name="Rectangle 1"/>
          <p:cNvSpPr>
            <a:spLocks noChangeArrowheads="1"/>
          </p:cNvSpPr>
          <p:nvPr/>
        </p:nvSpPr>
        <p:spPr bwMode="auto">
          <a:xfrm>
            <a:off x="-5480" y="0"/>
            <a:ext cx="914948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intangible benefits</a:t>
            </a:r>
          </a:p>
        </p:txBody>
      </p:sp>
      <p:graphicFrame>
        <p:nvGraphicFramePr>
          <p:cNvPr id="14" name="Chart 13"/>
          <p:cNvGraphicFramePr/>
          <p:nvPr/>
        </p:nvGraphicFramePr>
        <p:xfrm>
          <a:off x="323528" y="2060848"/>
          <a:ext cx="41148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/>
          <p:cNvGraphicFramePr/>
          <p:nvPr/>
        </p:nvGraphicFramePr>
        <p:xfrm>
          <a:off x="4716016" y="2060848"/>
          <a:ext cx="41148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4"/>
          <p:cNvSpPr txBox="1">
            <a:spLocks noChangeArrowheads="1"/>
          </p:cNvSpPr>
          <p:nvPr/>
        </p:nvSpPr>
        <p:spPr bwMode="auto">
          <a:xfrm>
            <a:off x="0" y="870401"/>
            <a:ext cx="914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Char char="v"/>
            </a:pPr>
            <a:r>
              <a:rPr lang="en-IN" alt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TEAM SKILL LEVEL </a:t>
            </a:r>
          </a:p>
        </p:txBody>
      </p:sp>
    </p:spTree>
    <p:extLst>
      <p:ext uri="{BB962C8B-B14F-4D97-AF65-F5344CB8AC3E}">
        <p14:creationId xmlns:p14="http://schemas.microsoft.com/office/powerpoint/2010/main" val="1649619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906" name="Picture 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629915" y="4437112"/>
            <a:ext cx="3744416" cy="2232248"/>
          </a:xfrm>
          <a:prstGeom prst="rect">
            <a:avLst/>
          </a:prstGeom>
          <a:noFill/>
          <a:ln w="9525">
            <a:solidFill>
              <a:prstClr val="black"/>
            </a:solidFill>
            <a:miter lim="800000"/>
            <a:headEnd/>
            <a:tailEnd/>
          </a:ln>
        </p:spPr>
      </p:pic>
      <p:pic>
        <p:nvPicPr>
          <p:cNvPr id="150" name="Picture 2" descr="I:\4w cam\CAM visual inspection standard\TPM\Gear Phase Angle Out\QC\CLIPART_board meeting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6894" y="1622856"/>
            <a:ext cx="3152314" cy="2094175"/>
          </a:xfrm>
          <a:prstGeom prst="rect">
            <a:avLst/>
          </a:prstGeom>
          <a:noFill/>
          <a:ln w="9525">
            <a:solidFill>
              <a:prstClr val="black"/>
            </a:solidFill>
            <a:miter lim="800000"/>
            <a:headEnd/>
            <a:tailEnd/>
          </a:ln>
        </p:spPr>
      </p:pic>
      <p:sp>
        <p:nvSpPr>
          <p:cNvPr id="67587" name="Text Box 10" descr="Dark vertical"/>
          <p:cNvSpPr txBox="1">
            <a:spLocks noChangeArrowheads="1"/>
          </p:cNvSpPr>
          <p:nvPr/>
        </p:nvSpPr>
        <p:spPr bwMode="auto">
          <a:xfrm>
            <a:off x="5511800" y="4618484"/>
            <a:ext cx="36687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endParaRPr lang="en-GB" altLang="en-US" sz="1200">
              <a:solidFill>
                <a:srgbClr val="3333CC"/>
              </a:solidFill>
              <a:latin typeface="Arial" panose="020B0604020202020204" pitchFamily="34" charset="0"/>
            </a:endParaRPr>
          </a:p>
        </p:txBody>
      </p:sp>
      <p:sp>
        <p:nvSpPr>
          <p:cNvPr id="67592" name="Text Box 425"/>
          <p:cNvSpPr txBox="1">
            <a:spLocks noChangeArrowheads="1"/>
          </p:cNvSpPr>
          <p:nvPr/>
        </p:nvSpPr>
        <p:spPr bwMode="auto">
          <a:xfrm>
            <a:off x="852655" y="1268760"/>
            <a:ext cx="1507144" cy="338554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99"/>
                </a:solidFill>
                <a:latin typeface="Arial" panose="020B0604020202020204" pitchFamily="34" charset="0"/>
              </a:rPr>
              <a:t>Brain storming</a:t>
            </a:r>
          </a:p>
        </p:txBody>
      </p:sp>
      <p:sp>
        <p:nvSpPr>
          <p:cNvPr id="67593" name="Rectangle 8"/>
          <p:cNvSpPr>
            <a:spLocks noChangeArrowheads="1"/>
          </p:cNvSpPr>
          <p:nvPr/>
        </p:nvSpPr>
        <p:spPr bwMode="auto">
          <a:xfrm>
            <a:off x="3425105" y="1239441"/>
            <a:ext cx="2587055" cy="338554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99"/>
                </a:solidFill>
                <a:latin typeface="Arial" panose="020B0604020202020204" pitchFamily="34" charset="0"/>
              </a:rPr>
              <a:t>Cause and Effect Diagram</a:t>
            </a:r>
          </a:p>
        </p:txBody>
      </p:sp>
      <p:sp>
        <p:nvSpPr>
          <p:cNvPr id="67599" name="Rectangle 2"/>
          <p:cNvSpPr>
            <a:spLocks noChangeArrowheads="1"/>
          </p:cNvSpPr>
          <p:nvPr/>
        </p:nvSpPr>
        <p:spPr bwMode="gray">
          <a:xfrm>
            <a:off x="755576" y="764704"/>
            <a:ext cx="7704856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u="sng" dirty="0">
                <a:solidFill>
                  <a:srgbClr val="E335DB"/>
                </a:solidFill>
                <a:latin typeface="Arial" panose="020B0604020202020204" pitchFamily="34" charset="0"/>
              </a:rPr>
              <a:t>We used following QC tools &amp; Techniques to our project</a:t>
            </a:r>
          </a:p>
        </p:txBody>
      </p:sp>
      <p:sp>
        <p:nvSpPr>
          <p:cNvPr id="67600" name="Rectangle 19"/>
          <p:cNvSpPr>
            <a:spLocks noChangeArrowheads="1"/>
          </p:cNvSpPr>
          <p:nvPr/>
        </p:nvSpPr>
        <p:spPr bwMode="auto">
          <a:xfrm>
            <a:off x="1469673" y="4026550"/>
            <a:ext cx="1824538" cy="338554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99"/>
                </a:solidFill>
                <a:latin typeface="Arial" panose="020B0604020202020204" pitchFamily="34" charset="0"/>
              </a:rPr>
              <a:t>Why-why analysis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-96458" y="0"/>
            <a:ext cx="9240458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QC TOOLS &amp; TECHNICS USED</a:t>
            </a:r>
          </a:p>
        </p:txBody>
      </p:sp>
      <p:sp>
        <p:nvSpPr>
          <p:cNvPr id="153" name="Rectangle 8"/>
          <p:cNvSpPr>
            <a:spLocks noChangeArrowheads="1"/>
          </p:cNvSpPr>
          <p:nvPr/>
        </p:nvSpPr>
        <p:spPr bwMode="auto">
          <a:xfrm>
            <a:off x="5703757" y="4005064"/>
            <a:ext cx="1620957" cy="338554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99"/>
                </a:solidFill>
                <a:latin typeface="Arial" panose="020B0604020202020204" pitchFamily="34" charset="0"/>
              </a:rPr>
              <a:t>Pareto Diagram</a:t>
            </a:r>
          </a:p>
        </p:txBody>
      </p:sp>
      <p:pic>
        <p:nvPicPr>
          <p:cNvPr id="251905" name="Picture 1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808111" y="4437112"/>
            <a:ext cx="3744416" cy="2232248"/>
          </a:xfrm>
          <a:prstGeom prst="rect">
            <a:avLst/>
          </a:prstGeom>
          <a:noFill/>
          <a:ln w="9525">
            <a:solidFill>
              <a:prstClr val="black"/>
            </a:solidFill>
            <a:miter lim="800000"/>
            <a:headEnd/>
            <a:tailEnd/>
          </a:ln>
        </p:spPr>
      </p:pic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3294211" y="1638735"/>
            <a:ext cx="2933973" cy="207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2FAD80B-CAD0-4248-87B3-063BC26856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89" t="24323" r="8001" b="13251"/>
          <a:stretch/>
        </p:blipFill>
        <p:spPr>
          <a:xfrm>
            <a:off x="6372200" y="1649717"/>
            <a:ext cx="2592288" cy="2067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xmlns="" id="{D26B0A92-C434-4658-9BD0-04F140FE3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8680" y="1239106"/>
            <a:ext cx="2246129" cy="338554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99"/>
                </a:solidFill>
                <a:latin typeface="Arial" panose="020B0604020202020204" pitchFamily="34" charset="0"/>
              </a:rPr>
              <a:t>Process Flow Diagram</a:t>
            </a:r>
          </a:p>
        </p:txBody>
      </p:sp>
    </p:spTree>
    <p:extLst>
      <p:ext uri="{BB962C8B-B14F-4D97-AF65-F5344CB8AC3E}">
        <p14:creationId xmlns:p14="http://schemas.microsoft.com/office/powerpoint/2010/main" val="30592975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0" y="1306503"/>
            <a:ext cx="9144000" cy="255454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gerian" pitchFamily="82" charset="0"/>
              </a:rPr>
              <a:t>Selection of the CIRCLE THEME</a:t>
            </a:r>
            <a:endParaRPr lang="en-IN" sz="8000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4">
                  <a:lumMod val="5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lgerian" pitchFamily="82" charset="0"/>
            </a:endParaRPr>
          </a:p>
        </p:txBody>
      </p:sp>
      <p:pic>
        <p:nvPicPr>
          <p:cNvPr id="28675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4222750"/>
            <a:ext cx="3300413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il_fi" descr="http://www.presentermedia.com/files/animsp/00004000/4999/stick_figure_climb_ladder_md_wm.gif"/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4495800"/>
            <a:ext cx="17272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65542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LEARNINGS FROM OUR PROJECT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836712"/>
            <a:ext cx="9144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4000" dirty="0">
                <a:solidFill>
                  <a:srgbClr val="0000FF"/>
                </a:solidFill>
              </a:rPr>
              <a:t> INSERT SELECTION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4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4000" dirty="0">
                <a:solidFill>
                  <a:srgbClr val="0000FF"/>
                </a:solidFill>
              </a:rPr>
              <a:t> PROBLEM ANALYSIS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4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4000" dirty="0">
                <a:solidFill>
                  <a:srgbClr val="0000FF"/>
                </a:solidFill>
              </a:rPr>
              <a:t> OPTIMISATION OF CUTTING PARAMETERS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4000" dirty="0">
              <a:solidFill>
                <a:srgbClr val="0000FF"/>
              </a:solidFill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4000" dirty="0">
                <a:solidFill>
                  <a:srgbClr val="0000FF"/>
                </a:solidFill>
              </a:rPr>
              <a:t> USAGE OF QC TOOLS</a:t>
            </a:r>
          </a:p>
          <a:p>
            <a:pPr marL="342900" indent="-342900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51106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2" name="Picture 2" descr="C:\Users\kaizenblr\Desktop\sunris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4704"/>
            <a:ext cx="9144000" cy="6093296"/>
          </a:xfrm>
          <a:prstGeom prst="rect">
            <a:avLst/>
          </a:prstGeom>
          <a:noFill/>
        </p:spPr>
      </p:pic>
      <p:sp>
        <p:nvSpPr>
          <p:cNvPr id="3" name="Rectangle 106"/>
          <p:cNvSpPr>
            <a:spLocks noChangeArrowheads="1"/>
          </p:cNvSpPr>
          <p:nvPr/>
        </p:nvSpPr>
        <p:spPr bwMode="auto">
          <a:xfrm>
            <a:off x="0" y="4077072"/>
            <a:ext cx="9144000" cy="10080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/>
          <a:lstStyle/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15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P創英角ｺﾞｼｯｸUB" pitchFamily="50" charset="-128"/>
                <a:ea typeface="+mn-ea"/>
              </a:rPr>
              <a:t>THANK YOU</a:t>
            </a:r>
            <a:endParaRPr lang="ja-JP" altLang="en-US" sz="11500" b="1" i="1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GP創英角ｺﾞｼｯｸUB" pitchFamily="50" charset="-128"/>
              <a:ea typeface="+mn-ea"/>
            </a:endParaRPr>
          </a:p>
        </p:txBody>
      </p:sp>
      <p:sp>
        <p:nvSpPr>
          <p:cNvPr id="5" name="WordArt 10"/>
          <p:cNvSpPr>
            <a:spLocks noChangeArrowheads="1" noChangeShapeType="1" noTextEdit="1"/>
          </p:cNvSpPr>
          <p:nvPr/>
        </p:nvSpPr>
        <p:spPr bwMode="auto">
          <a:xfrm>
            <a:off x="755576" y="1484784"/>
            <a:ext cx="7561263" cy="719138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en-US" sz="3600" kern="10" dirty="0">
                <a:ln w="12700">
                  <a:solidFill>
                    <a:srgbClr val="00FF99"/>
                  </a:solidFill>
                  <a:miter lim="800000"/>
                  <a:headEnd/>
                  <a:tailEnd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dist="35921" dir="2700000" sy="50000" rotWithShape="0">
                    <a:srgbClr val="875B0D"/>
                  </a:outerShdw>
                </a:effectLst>
                <a:latin typeface="Arial Black" panose="020B0A04020102020204" pitchFamily="34" charset="0"/>
              </a:rPr>
              <a:t>ANY SUGGESTION PLEASE</a:t>
            </a:r>
          </a:p>
        </p:txBody>
      </p:sp>
    </p:spTree>
    <p:extLst>
      <p:ext uri="{BB962C8B-B14F-4D97-AF65-F5344CB8AC3E}">
        <p14:creationId xmlns:p14="http://schemas.microsoft.com/office/powerpoint/2010/main" val="33547847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15"/>
          <p:cNvSpPr/>
          <p:nvPr/>
        </p:nvSpPr>
        <p:spPr>
          <a:xfrm>
            <a:off x="0" y="-19908"/>
            <a:ext cx="9144000" cy="646986"/>
          </a:xfrm>
          <a:prstGeom prst="round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Selection of the theme</a:t>
            </a:r>
            <a:r>
              <a:rPr lang="en-US" sz="3200" b="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639319"/>
              </p:ext>
            </p:extLst>
          </p:nvPr>
        </p:nvGraphicFramePr>
        <p:xfrm>
          <a:off x="-2" y="836710"/>
          <a:ext cx="9144003" cy="5023102"/>
        </p:xfrm>
        <a:graphic>
          <a:graphicData uri="http://schemas.openxmlformats.org/drawingml/2006/table">
            <a:tbl>
              <a:tblPr/>
              <a:tblGrid>
                <a:gridCol w="18024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</a:tblGrid>
              <a:tr h="631692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SERIOUSNESS OF THE NEED FOR AN IMPROVEMENT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CIRCLE CAPABABILITY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APPLICATION OF QC TOOLS</a:t>
                      </a: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TOTAL EVALUATION POINTS</a:t>
                      </a: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6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rgbClr val="C00000"/>
                          </a:solidFill>
                          <a:latin typeface="Calibri"/>
                        </a:rPr>
                        <a:t>GRAPH  OF EVALUATION POINTS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18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DEGREE OF IMPORTANCE</a:t>
                      </a: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URGENCY</a:t>
                      </a: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ECONOMC</a:t>
                      </a:r>
                      <a:r>
                        <a:rPr lang="en-US" sz="1200" b="1" i="0" u="none" strike="noStrike" baseline="0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 FACTOR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latin typeface="Arial" pitchFamily="34" charset="0"/>
                        <a:ea typeface="Verdana" pitchFamily="34" charset="0"/>
                        <a:cs typeface="Arial" pitchFamily="34" charset="0"/>
                      </a:endParaRP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CAN EVERY ONE PARTICIPATE</a:t>
                      </a: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CAN CIRCLE SOLVE PROBLEM BY THEMSELVES</a:t>
                      </a: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latin typeface="Arial" pitchFamily="34" charset="0"/>
                          <a:ea typeface="Verdana" pitchFamily="34" charset="0"/>
                          <a:cs typeface="Arial" pitchFamily="34" charset="0"/>
                        </a:rPr>
                        <a:t>CAN FINISH WITH IN THE TARGET TIME</a:t>
                      </a:r>
                    </a:p>
                  </a:txBody>
                  <a:tcPr marL="7292" marR="7292" marT="729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900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7030A0"/>
                          </a:solidFill>
                          <a:latin typeface="Calibri"/>
                        </a:rPr>
                        <a:t>REWORK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90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90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900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7030A0"/>
                          </a:solidFill>
                          <a:latin typeface="Calibri"/>
                        </a:rPr>
                        <a:t>REJECTION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kumimoji="0" lang="en-US" altLang="ja-JP" sz="2400" dirty="0">
                        <a:solidFill>
                          <a:srgbClr val="0000FF"/>
                        </a:solidFill>
                        <a:latin typeface="Verdana" panose="020B0604030504040204" pitchFamily="34" charset="0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27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90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90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900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7030A0"/>
                          </a:solidFill>
                          <a:latin typeface="Calibri"/>
                        </a:rPr>
                        <a:t>PRODUCTIVITY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3200" dirty="0">
                          <a:solidFill>
                            <a:srgbClr val="0000FF"/>
                          </a:solidFill>
                          <a:latin typeface="Verdana" panose="020B0604030504040204" pitchFamily="34" charset="0"/>
                        </a:rPr>
                        <a:t>◎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7292" marR="7292" marT="7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90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490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92" marR="7292" marT="7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54" name="Text Box 459">
            <a:extLst>
              <a:ext uri="{FF2B5EF4-FFF2-40B4-BE49-F238E27FC236}">
                <a16:creationId xmlns:a16="http://schemas.microsoft.com/office/drawing/2014/main" xmlns="" id="{7B68A0C0-2288-4887-945C-09E1CBDC9B58}"/>
              </a:ext>
            </a:extLst>
          </p:cNvPr>
          <p:cNvSpPr txBox="1">
            <a:spLocks noChangeArrowheads="1"/>
          </p:cNvSpPr>
          <p:nvPr/>
        </p:nvSpPr>
        <p:spPr bwMode="auto">
          <a:xfrm rot="2609106">
            <a:off x="334650" y="1185820"/>
            <a:ext cx="152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ja-JP" sz="14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EVALUATION CRITERIA</a:t>
            </a:r>
          </a:p>
        </p:txBody>
      </p:sp>
      <p:sp>
        <p:nvSpPr>
          <p:cNvPr id="75" name="Rectangle 62">
            <a:extLst>
              <a:ext uri="{FF2B5EF4-FFF2-40B4-BE49-F238E27FC236}">
                <a16:creationId xmlns:a16="http://schemas.microsoft.com/office/drawing/2014/main" xmlns="" id="{795BBAAD-DCD5-40B6-8841-00FB05EFC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9807" y="980983"/>
            <a:ext cx="310896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kumimoji="0" lang="en-US" altLang="ja-JP" sz="2000" dirty="0">
                <a:solidFill>
                  <a:srgbClr val="0000FF"/>
                </a:solidFill>
                <a:latin typeface="Verdana" panose="020B0604030504040204" pitchFamily="34" charset="0"/>
              </a:rPr>
              <a:t>◎</a:t>
            </a:r>
            <a:endParaRPr kumimoji="0" lang="en-US" altLang="ja-JP" sz="1100" dirty="0">
              <a:solidFill>
                <a:srgbClr val="0000FF"/>
              </a:solidFill>
              <a:latin typeface="Verdana" panose="020B060403050404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10E658CC-9563-424A-B962-92A8326E8AD8}"/>
              </a:ext>
            </a:extLst>
          </p:cNvPr>
          <p:cNvSpPr/>
          <p:nvPr/>
        </p:nvSpPr>
        <p:spPr>
          <a:xfrm>
            <a:off x="7660925" y="1392066"/>
            <a:ext cx="193675" cy="192024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xmlns="" id="{DE366708-25FC-4A9C-8EFD-0C1EAD15F38C}"/>
              </a:ext>
            </a:extLst>
          </p:cNvPr>
          <p:cNvSpPr/>
          <p:nvPr/>
        </p:nvSpPr>
        <p:spPr>
          <a:xfrm>
            <a:off x="7651197" y="1774394"/>
            <a:ext cx="204788" cy="169863"/>
          </a:xfrm>
          <a:prstGeom prst="triangl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E3EF998A-8B58-4001-9A76-58E65C4CC6A8}"/>
              </a:ext>
            </a:extLst>
          </p:cNvPr>
          <p:cNvSpPr/>
          <p:nvPr/>
        </p:nvSpPr>
        <p:spPr>
          <a:xfrm>
            <a:off x="7915719" y="1018579"/>
            <a:ext cx="1188720" cy="228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IN" sz="1600" dirty="0">
                <a:solidFill>
                  <a:srgbClr val="C00000"/>
                </a:solidFill>
                <a:latin typeface="+mj-lt"/>
              </a:rPr>
              <a:t>   5 P</a:t>
            </a:r>
            <a:r>
              <a:rPr lang="en-IN" dirty="0">
                <a:solidFill>
                  <a:srgbClr val="C00000"/>
                </a:solidFill>
                <a:latin typeface="+mj-lt"/>
              </a:rPr>
              <a:t>OINTS</a:t>
            </a:r>
            <a:r>
              <a:rPr lang="en-IN" sz="1600" dirty="0">
                <a:solidFill>
                  <a:srgbClr val="C00000"/>
                </a:solidFill>
                <a:latin typeface="+mj-lt"/>
              </a:rPr>
              <a:t>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A779B2EC-79E0-491F-AC07-C45B8A8D3360}"/>
              </a:ext>
            </a:extLst>
          </p:cNvPr>
          <p:cNvSpPr/>
          <p:nvPr/>
        </p:nvSpPr>
        <p:spPr>
          <a:xfrm>
            <a:off x="7915718" y="1372699"/>
            <a:ext cx="1188720" cy="228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dirty="0">
                <a:solidFill>
                  <a:srgbClr val="C00000"/>
                </a:solidFill>
                <a:latin typeface="+mj-lt"/>
              </a:rPr>
              <a:t>  3 POINTS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686A8C77-7CBC-422A-B0C7-994797CF328E}"/>
              </a:ext>
            </a:extLst>
          </p:cNvPr>
          <p:cNvSpPr/>
          <p:nvPr/>
        </p:nvSpPr>
        <p:spPr>
          <a:xfrm>
            <a:off x="7915717" y="1738657"/>
            <a:ext cx="1188720" cy="228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dirty="0">
                <a:solidFill>
                  <a:srgbClr val="C00000"/>
                </a:solidFill>
                <a:latin typeface="+mj-lt"/>
              </a:rPr>
              <a:t> 1 POINT 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10E658CC-9563-424A-B962-92A8326E8AD8}"/>
              </a:ext>
            </a:extLst>
          </p:cNvPr>
          <p:cNvSpPr/>
          <p:nvPr/>
        </p:nvSpPr>
        <p:spPr>
          <a:xfrm>
            <a:off x="3419871" y="3082672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10E658CC-9563-424A-B962-92A8326E8AD8}"/>
              </a:ext>
            </a:extLst>
          </p:cNvPr>
          <p:cNvSpPr/>
          <p:nvPr/>
        </p:nvSpPr>
        <p:spPr>
          <a:xfrm>
            <a:off x="2699792" y="3082672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10E658CC-9563-424A-B962-92A8326E8AD8}"/>
              </a:ext>
            </a:extLst>
          </p:cNvPr>
          <p:cNvSpPr/>
          <p:nvPr/>
        </p:nvSpPr>
        <p:spPr>
          <a:xfrm>
            <a:off x="3419872" y="5170904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10E658CC-9563-424A-B962-92A8326E8AD8}"/>
              </a:ext>
            </a:extLst>
          </p:cNvPr>
          <p:cNvSpPr/>
          <p:nvPr/>
        </p:nvSpPr>
        <p:spPr>
          <a:xfrm>
            <a:off x="3419872" y="4162792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10E658CC-9563-424A-B962-92A8326E8AD8}"/>
              </a:ext>
            </a:extLst>
          </p:cNvPr>
          <p:cNvSpPr/>
          <p:nvPr/>
        </p:nvSpPr>
        <p:spPr>
          <a:xfrm>
            <a:off x="4067944" y="4162792"/>
            <a:ext cx="274320" cy="274320"/>
          </a:xfrm>
          <a:prstGeom prst="ellipse">
            <a:avLst/>
          </a:prstGeom>
          <a:solidFill>
            <a:srgbClr val="0000FF">
              <a:alpha val="0"/>
            </a:srgb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chemeClr val="bg1"/>
              </a:solidFill>
              <a:latin typeface="Verdana" pitchFamily="34" charset="0"/>
              <a:cs typeface="Arial" pitchFamily="34" charset="0"/>
            </a:endParaRPr>
          </a:p>
        </p:txBody>
      </p: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xmlns="" id="{DE366708-25FC-4A9C-8EFD-0C1EAD15F38C}"/>
              </a:ext>
            </a:extLst>
          </p:cNvPr>
          <p:cNvSpPr/>
          <p:nvPr/>
        </p:nvSpPr>
        <p:spPr>
          <a:xfrm>
            <a:off x="4139952" y="5144616"/>
            <a:ext cx="288032" cy="228600"/>
          </a:xfrm>
          <a:prstGeom prst="triangl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xmlns="" id="{DE366708-25FC-4A9C-8EFD-0C1EAD15F38C}"/>
              </a:ext>
            </a:extLst>
          </p:cNvPr>
          <p:cNvSpPr/>
          <p:nvPr/>
        </p:nvSpPr>
        <p:spPr>
          <a:xfrm>
            <a:off x="4788024" y="5144616"/>
            <a:ext cx="288032" cy="228600"/>
          </a:xfrm>
          <a:prstGeom prst="triangl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xmlns="" id="{DE366708-25FC-4A9C-8EFD-0C1EAD15F38C}"/>
              </a:ext>
            </a:extLst>
          </p:cNvPr>
          <p:cNvSpPr/>
          <p:nvPr/>
        </p:nvSpPr>
        <p:spPr>
          <a:xfrm>
            <a:off x="5508104" y="5144616"/>
            <a:ext cx="288032" cy="228600"/>
          </a:xfrm>
          <a:prstGeom prst="triangl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xmlns="" id="{DE366708-25FC-4A9C-8EFD-0C1EAD15F38C}"/>
              </a:ext>
            </a:extLst>
          </p:cNvPr>
          <p:cNvSpPr/>
          <p:nvPr/>
        </p:nvSpPr>
        <p:spPr>
          <a:xfrm>
            <a:off x="6228184" y="5144616"/>
            <a:ext cx="288032" cy="228600"/>
          </a:xfrm>
          <a:prstGeom prst="triangl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92" name="Isosceles Triangle 91">
            <a:extLst>
              <a:ext uri="{FF2B5EF4-FFF2-40B4-BE49-F238E27FC236}">
                <a16:creationId xmlns:a16="http://schemas.microsoft.com/office/drawing/2014/main" xmlns="" id="{DE366708-25FC-4A9C-8EFD-0C1EAD15F38C}"/>
              </a:ext>
            </a:extLst>
          </p:cNvPr>
          <p:cNvSpPr/>
          <p:nvPr/>
        </p:nvSpPr>
        <p:spPr>
          <a:xfrm>
            <a:off x="6228184" y="4136504"/>
            <a:ext cx="288032" cy="228600"/>
          </a:xfrm>
          <a:prstGeom prst="triangl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xmlns="" id="{6601BA30-4E36-4293-8C00-266897FC64E8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2543086">
            <a:off x="-263202" y="1917914"/>
            <a:ext cx="2213040" cy="377985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7433270" y="2928754"/>
            <a:ext cx="146304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7433270" y="5023508"/>
            <a:ext cx="1097280" cy="228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7433270" y="3974068"/>
            <a:ext cx="128016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ounded Rectangle 41">
            <a:extLst>
              <a:ext uri="{FF2B5EF4-FFF2-40B4-BE49-F238E27FC236}">
                <a16:creationId xmlns:a16="http://schemas.microsoft.com/office/drawing/2014/main" xmlns="" id="{35D9E386-89E1-4042-A9A2-F8D8319DF2C1}"/>
              </a:ext>
            </a:extLst>
          </p:cNvPr>
          <p:cNvSpPr/>
          <p:nvPr/>
        </p:nvSpPr>
        <p:spPr>
          <a:xfrm>
            <a:off x="183083" y="2761310"/>
            <a:ext cx="8784976" cy="792088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altLang="ja-JP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2" name="テキスト ボックス 3">
            <a:extLst>
              <a:ext uri="{FF2B5EF4-FFF2-40B4-BE49-F238E27FC236}">
                <a16:creationId xmlns:a16="http://schemas.microsoft.com/office/drawing/2014/main" xmlns="" id="{B7E79B37-F3F9-48B1-BC01-0E540FE29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5805264"/>
            <a:ext cx="9143999" cy="1052736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  <a:ex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altLang="en-US" sz="1800" dirty="0">
                <a:solidFill>
                  <a:srgbClr val="FFFF00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BASED ON THE ABOVE EVALUATION THEME “REWORK ELIMINATION” IS SELECTED. </a:t>
            </a:r>
          </a:p>
        </p:txBody>
      </p:sp>
    </p:spTree>
    <p:extLst>
      <p:ext uri="{BB962C8B-B14F-4D97-AF65-F5344CB8AC3E}">
        <p14:creationId xmlns:p14="http://schemas.microsoft.com/office/powerpoint/2010/main" val="112003112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xmlns="" id="{E63D6EEC-089F-4B87-B5E2-5E114F6579EA}"/>
              </a:ext>
            </a:extLst>
          </p:cNvPr>
          <p:cNvGraphicFramePr/>
          <p:nvPr/>
        </p:nvGraphicFramePr>
        <p:xfrm>
          <a:off x="179513" y="1268760"/>
          <a:ext cx="8712968" cy="4392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153" name="TextBox 24"/>
          <p:cNvSpPr txBox="1">
            <a:spLocks noChangeArrowheads="1"/>
          </p:cNvSpPr>
          <p:nvPr/>
        </p:nvSpPr>
        <p:spPr bwMode="auto">
          <a:xfrm>
            <a:off x="-1" y="859049"/>
            <a:ext cx="9144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明朝B" pitchFamily="18" charset="-128"/>
                <a:ea typeface="HGP明朝B" pitchFamily="18" charset="-128"/>
              </a:rPr>
              <a:t>PARETO ANALYSIS OF THE REWORK DONE  FOR FORK TIGHT  </a:t>
            </a:r>
          </a:p>
        </p:txBody>
      </p:sp>
      <p:sp>
        <p:nvSpPr>
          <p:cNvPr id="7188" name="TextBox 12"/>
          <p:cNvSpPr txBox="1">
            <a:spLocks noChangeArrowheads="1"/>
          </p:cNvSpPr>
          <p:nvPr/>
        </p:nvSpPr>
        <p:spPr bwMode="auto">
          <a:xfrm>
            <a:off x="0" y="5836328"/>
            <a:ext cx="9144000" cy="1021672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  <a:ex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IN" altLang="en-US" dirty="0">
                <a:solidFill>
                  <a:srgbClr val="FFFF00"/>
                </a:solidFill>
              </a:rPr>
              <a:t>83.52% PROBLEM FOUND IN THE 1</a:t>
            </a:r>
            <a:r>
              <a:rPr lang="en-IN" altLang="en-US" baseline="30000" dirty="0">
                <a:solidFill>
                  <a:srgbClr val="FFFF00"/>
                </a:solidFill>
              </a:rPr>
              <a:t>st</a:t>
            </a:r>
            <a:r>
              <a:rPr lang="en-IN" altLang="en-US" dirty="0">
                <a:solidFill>
                  <a:srgbClr val="FFFF00"/>
                </a:solidFill>
              </a:rPr>
              <a:t> 3 COMPONENTS, OUT OF THIS M3 IS HAVING THE</a:t>
            </a:r>
          </a:p>
          <a:p>
            <a:r>
              <a:rPr lang="en-IN" altLang="en-US" dirty="0">
                <a:solidFill>
                  <a:srgbClr val="FFFF00"/>
                </a:solidFill>
              </a:rPr>
              <a:t> </a:t>
            </a:r>
          </a:p>
          <a:p>
            <a:r>
              <a:rPr lang="en-IN" altLang="en-US" dirty="0">
                <a:solidFill>
                  <a:srgbClr val="FFFF00"/>
                </a:solidFill>
              </a:rPr>
              <a:t>HEIGHTEST REWORK QUANTITY. SO WE SELECTED M-3 TO DO THE IMPROVEMENT</a:t>
            </a:r>
          </a:p>
        </p:txBody>
      </p:sp>
      <p:sp>
        <p:nvSpPr>
          <p:cNvPr id="11" name="Rounded Rectangle 15"/>
          <p:cNvSpPr/>
          <p:nvPr/>
        </p:nvSpPr>
        <p:spPr>
          <a:xfrm>
            <a:off x="0" y="-19908"/>
            <a:ext cx="9144000" cy="646986"/>
          </a:xfrm>
          <a:prstGeom prst="round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</a:t>
            </a:r>
            <a:r>
              <a:rPr lang="en-US" altLang="ja-JP" sz="32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REWORK STATUS PARTS WISE</a:t>
            </a:r>
            <a:endParaRPr lang="en-US" sz="3200" b="0" dirty="0">
              <a:solidFill>
                <a:schemeClr val="tx2">
                  <a:lumMod val="75000"/>
                </a:schemeClr>
              </a:solidFill>
              <a:latin typeface="Stencil" panose="040409050D0802020404" pitchFamily="8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3568" y="1844824"/>
            <a:ext cx="1944216" cy="352839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8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xmlns="" id="{0757AD2A-0740-4B11-962C-8B93B585C8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567183"/>
              </p:ext>
            </p:extLst>
          </p:nvPr>
        </p:nvGraphicFramePr>
        <p:xfrm>
          <a:off x="0" y="908720"/>
          <a:ext cx="9144000" cy="4680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188" name="TextBox 12"/>
          <p:cNvSpPr txBox="1">
            <a:spLocks noChangeArrowheads="1"/>
          </p:cNvSpPr>
          <p:nvPr/>
        </p:nvSpPr>
        <p:spPr bwMode="auto">
          <a:xfrm>
            <a:off x="48080" y="5713206"/>
            <a:ext cx="9060424" cy="1144794"/>
          </a:xfrm>
          <a:prstGeom prst="rect">
            <a:avLst/>
          </a:prstGeom>
          <a:solidFill>
            <a:srgbClr val="A02020"/>
          </a:solidFill>
          <a:ln w="28575">
            <a:solidFill>
              <a:srgbClr val="AF1111"/>
            </a:solidFill>
            <a:miter lim="800000"/>
            <a:headEnd/>
            <a:tailEnd/>
          </a:ln>
          <a:effectLst/>
          <a:extLst/>
        </p:spPr>
        <p:txBody>
          <a:bodyPr lIns="128016" tIns="64008" rIns="128016" bIns="64008" rtlCol="0" anchor="ctr" anchorCtr="1"/>
          <a:lstStyle>
            <a:defPPr>
              <a:defRPr lang="en-US"/>
            </a:defPPr>
            <a:lvl1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IN" altLang="en-US" dirty="0"/>
              <a:t>  </a:t>
            </a:r>
            <a:r>
              <a:rPr lang="en-IN" altLang="en-US" dirty="0">
                <a:solidFill>
                  <a:srgbClr val="FFFF00"/>
                </a:solidFill>
              </a:rPr>
              <a:t>WE HAVE COLLECTED THE DATA FOR  REWORK IN GEAR M3 &amp; FOUND THE ABOVE REASONS FOR THE REWORK  </a:t>
            </a:r>
            <a:r>
              <a:rPr lang="en-IN" altLang="en-US" sz="2000" dirty="0">
                <a:solidFill>
                  <a:srgbClr val="FFFF99"/>
                </a:solidFill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en-IN" altLang="en-US" sz="2000" dirty="0"/>
              <a:t> </a:t>
            </a:r>
            <a:r>
              <a:rPr lang="en-IN" altLang="en-US" dirty="0"/>
              <a:t> THE MAJOR REWORK IS DONE DUE TO FORK TIGHT WITH 10% REJ. APPROX</a:t>
            </a:r>
            <a:r>
              <a:rPr lang="en-IN" alt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1450946" y="1859680"/>
            <a:ext cx="1152128" cy="352839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15"/>
          <p:cNvSpPr/>
          <p:nvPr/>
        </p:nvSpPr>
        <p:spPr>
          <a:xfrm>
            <a:off x="0" y="-19908"/>
            <a:ext cx="9144000" cy="646986"/>
          </a:xfrm>
          <a:prstGeom prst="round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</a:t>
            </a:r>
            <a:r>
              <a:rPr lang="en-US" altLang="ja-JP" sz="32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REWORK STATUS PROBLEM WISE</a:t>
            </a:r>
            <a:endParaRPr lang="en-US" sz="3200" b="0" dirty="0">
              <a:solidFill>
                <a:schemeClr val="tx2">
                  <a:lumMod val="75000"/>
                </a:schemeClr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883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4"/>
          <p:cNvSpPr txBox="1">
            <a:spLocks noChangeArrowheads="1"/>
          </p:cNvSpPr>
          <p:nvPr/>
        </p:nvSpPr>
        <p:spPr bwMode="gray">
          <a:xfrm>
            <a:off x="1277826" y="1228168"/>
            <a:ext cx="7807548" cy="831639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en-US" sz="2400" dirty="0">
                <a:solidFill>
                  <a:srgbClr val="000099"/>
                </a:solidFill>
                <a:latin typeface="Arial" panose="020B0604020202020204" pitchFamily="34" charset="0"/>
              </a:rPr>
              <a:t>ACHIEVING  A REDUCTION IN THE FORK TIGHT DEFECT IN ASSEMBLY</a:t>
            </a:r>
            <a:endParaRPr lang="en-US" altLang="en-US" sz="2800" dirty="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pic>
        <p:nvPicPr>
          <p:cNvPr id="37898" name="Picture 3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3897438"/>
            <a:ext cx="131445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84" name="TextBox 44"/>
          <p:cNvSpPr txBox="1">
            <a:spLocks noChangeArrowheads="1"/>
          </p:cNvSpPr>
          <p:nvPr/>
        </p:nvSpPr>
        <p:spPr bwMode="auto">
          <a:xfrm>
            <a:off x="1277826" y="2602894"/>
            <a:ext cx="7807548" cy="11394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2075" tIns="46038" rIns="92075" bIns="46038">
            <a:spAutoFit/>
          </a:bodyPr>
          <a:lstStyle>
            <a:defPPr>
              <a:defRPr lang="en-US"/>
            </a:defPPr>
            <a:lvl1pPr algn="ctr">
              <a:buFontTx/>
              <a:buNone/>
              <a:defRPr sz="2400">
                <a:solidFill>
                  <a:srgbClr val="000099"/>
                </a:solidFill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IN" altLang="en-US" dirty="0">
                <a:latin typeface="Arial" panose="020B0604020202020204" pitchFamily="34" charset="0"/>
                <a:cs typeface="Arial" panose="020B0604020202020204" pitchFamily="34" charset="0"/>
              </a:rPr>
              <a:t>REDUCING </a:t>
            </a:r>
            <a:r>
              <a:rPr lang="en-I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FORK TIGHT PART </a:t>
            </a:r>
            <a:r>
              <a:rPr lang="en-IN" altLang="en-US" smtClean="0">
                <a:latin typeface="Arial" panose="020B0604020202020204" pitchFamily="34" charset="0"/>
                <a:cs typeface="Arial" panose="020B0604020202020204" pitchFamily="34" charset="0"/>
              </a:rPr>
              <a:t>MOVING TO ASSEMBLY </a:t>
            </a:r>
            <a:r>
              <a:rPr lang="en-IN" altLang="en-US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I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ZERO</a:t>
            </a:r>
            <a:r>
              <a:rPr lang="en-IN" alt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42863" y="1119002"/>
            <a:ext cx="1130300" cy="757238"/>
          </a:xfrm>
          <a:prstGeom prst="homePlate">
            <a:avLst/>
          </a:prstGeom>
          <a:solidFill>
            <a:srgbClr val="C00000"/>
          </a:solidFill>
          <a:ln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1600" dirty="0"/>
              <a:t>THEME</a:t>
            </a:r>
          </a:p>
        </p:txBody>
      </p:sp>
      <p:sp>
        <p:nvSpPr>
          <p:cNvPr id="26" name="Pentagon 25"/>
          <p:cNvSpPr/>
          <p:nvPr/>
        </p:nvSpPr>
        <p:spPr>
          <a:xfrm>
            <a:off x="42863" y="2711571"/>
            <a:ext cx="1130300" cy="757237"/>
          </a:xfrm>
          <a:prstGeom prst="homePlate">
            <a:avLst/>
          </a:prstGeom>
          <a:solidFill>
            <a:srgbClr val="00B0F0"/>
          </a:solidFill>
          <a:ln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1600" dirty="0"/>
              <a:t>TARGET</a:t>
            </a:r>
          </a:p>
        </p:txBody>
      </p:sp>
      <p:sp>
        <p:nvSpPr>
          <p:cNvPr id="12" name="Rounded Rectangle 15"/>
          <p:cNvSpPr/>
          <p:nvPr/>
        </p:nvSpPr>
        <p:spPr>
          <a:xfrm>
            <a:off x="0" y="-19908"/>
            <a:ext cx="9144000" cy="646986"/>
          </a:xfrm>
          <a:prstGeom prst="round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theme</a:t>
            </a:r>
            <a:r>
              <a:rPr lang="en-US" sz="3200" b="0" dirty="0">
                <a:solidFill>
                  <a:schemeClr val="tx2">
                    <a:lumMod val="75000"/>
                  </a:schemeClr>
                </a:solidFill>
                <a:latin typeface="Stencil" panose="040409050D0802020404" pitchFamily="82" charset="0"/>
              </a:rPr>
              <a:t> </a:t>
            </a:r>
          </a:p>
        </p:txBody>
      </p:sp>
      <p:graphicFrame>
        <p:nvGraphicFramePr>
          <p:cNvPr id="16" name="Chart 15"/>
          <p:cNvGraphicFramePr/>
          <p:nvPr/>
        </p:nvGraphicFramePr>
        <p:xfrm>
          <a:off x="1547664" y="3933056"/>
          <a:ext cx="3384376" cy="2723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16"/>
          <p:cNvGraphicFramePr/>
          <p:nvPr/>
        </p:nvGraphicFramePr>
        <p:xfrm>
          <a:off x="5508104" y="3933056"/>
          <a:ext cx="3383280" cy="2723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69066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24400</TotalTime>
  <Words>2459</Words>
  <Application>Microsoft Office PowerPoint</Application>
  <PresentationFormat>On-screen Show (4:3)</PresentationFormat>
  <Paragraphs>940</Paragraphs>
  <Slides>51</Slides>
  <Notes>29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Office Theme</vt:lpstr>
      <vt:lpstr>Photo Editor Photo</vt:lpstr>
      <vt:lpstr>Acrobat Document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gss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shinyasaito</dc:creator>
  <cp:lastModifiedBy>Kaizen Blr</cp:lastModifiedBy>
  <cp:revision>1859</cp:revision>
  <cp:lastPrinted>2014-09-18T10:45:16Z</cp:lastPrinted>
  <dcterms:created xsi:type="dcterms:W3CDTF">2014-05-05T18:55:12Z</dcterms:created>
  <dcterms:modified xsi:type="dcterms:W3CDTF">2018-06-16T13:33:38Z</dcterms:modified>
</cp:coreProperties>
</file>